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46"/>
  </p:handoutMasterIdLst>
  <p:sldIdLst>
    <p:sldId id="256" r:id="rId3"/>
    <p:sldId id="321" r:id="rId4"/>
    <p:sldId id="322" r:id="rId6"/>
    <p:sldId id="349" r:id="rId7"/>
    <p:sldId id="340" r:id="rId8"/>
    <p:sldId id="361" r:id="rId9"/>
    <p:sldId id="365" r:id="rId10"/>
    <p:sldId id="366" r:id="rId11"/>
    <p:sldId id="367" r:id="rId12"/>
    <p:sldId id="368" r:id="rId13"/>
    <p:sldId id="369" r:id="rId14"/>
    <p:sldId id="364" r:id="rId15"/>
    <p:sldId id="362" r:id="rId16"/>
    <p:sldId id="363" r:id="rId17"/>
    <p:sldId id="331" r:id="rId18"/>
    <p:sldId id="330" r:id="rId19"/>
    <p:sldId id="371" r:id="rId20"/>
    <p:sldId id="376" r:id="rId21"/>
    <p:sldId id="373" r:id="rId22"/>
    <p:sldId id="401" r:id="rId23"/>
    <p:sldId id="416" r:id="rId24"/>
    <p:sldId id="417" r:id="rId25"/>
    <p:sldId id="418" r:id="rId26"/>
    <p:sldId id="419" r:id="rId27"/>
    <p:sldId id="420" r:id="rId28"/>
    <p:sldId id="402" r:id="rId29"/>
    <p:sldId id="375" r:id="rId30"/>
    <p:sldId id="325" r:id="rId31"/>
    <p:sldId id="389" r:id="rId32"/>
    <p:sldId id="388" r:id="rId33"/>
    <p:sldId id="324" r:id="rId34"/>
    <p:sldId id="421" r:id="rId35"/>
    <p:sldId id="422" r:id="rId36"/>
    <p:sldId id="423" r:id="rId37"/>
    <p:sldId id="332" r:id="rId38"/>
    <p:sldId id="359" r:id="rId39"/>
    <p:sldId id="360" r:id="rId40"/>
    <p:sldId id="326" r:id="rId41"/>
    <p:sldId id="329" r:id="rId42"/>
    <p:sldId id="328" r:id="rId43"/>
    <p:sldId id="425" r:id="rId44"/>
    <p:sldId id="426" r:id="rId45"/>
  </p:sldIdLst>
  <p:sldSz cx="9144000" cy="6858000" type="screen4x3"/>
  <p:notesSz cx="7099300" cy="10234295"/>
  <p:custDataLst>
    <p:tags r:id="rId50"/>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494" autoAdjust="0"/>
  </p:normalViewPr>
  <p:slideViewPr>
    <p:cSldViewPr>
      <p:cViewPr varScale="1">
        <p:scale>
          <a:sx n="59" d="100"/>
          <a:sy n="59" d="100"/>
        </p:scale>
        <p:origin x="1422" y="39"/>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gs" Target="tags/tag4.xml"/><Relationship Id="rId5" Type="http://schemas.openxmlformats.org/officeDocument/2006/relationships/notesMaster" Target="notesMasters/notesMaster1.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02_&#36719;&#20214;&#38656;&#27714;&#35268;&#26684;&#35828;&#26126;&#20070;-&#27169;&#26495;.docx" TargetMode="External"/><Relationship Id="rId1" Type="http://schemas.openxmlformats.org/officeDocument/2006/relationships/hyperlink" Target="01_&#36719;&#20214;&#31995;&#32479;&#30340;&#38656;&#27714;&#26500;&#24605;&#21450;&#25551;&#36848;-&#27169;&#26495;.docx"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2.mp4"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tags" Target="../tags/tag3.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hyperlink" Target="..\1.mp4"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“手语翻译</a:t>
            </a:r>
            <a:r>
              <a:rPr lang="zh-CN" altLang="en-US" sz="4400" dirty="0">
                <a:solidFill>
                  <a:srgbClr val="C00000"/>
                </a:solidFill>
                <a:latin typeface="微软雅黑" panose="020B0503020204020204" pitchFamily="34" charset="-122"/>
                <a:ea typeface="微软雅黑" panose="020B0503020204020204" pitchFamily="34" charset="-122"/>
              </a:rPr>
              <a:t>系统”</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075055" y="3429000"/>
            <a:ext cx="6845300" cy="3266440"/>
          </a:xfrm>
          <a:noFill/>
        </p:spPr>
        <p:txBody>
          <a:bodyPr>
            <a:normAutofit fontScale="90000"/>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宋美杰</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200340071    宋荣泉    </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200340059    李坤壕   </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200340012    李星宇    </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200340069    石涵夫    </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200340018    孟琮昊    </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60000"/>
          </a:bodyPr>
          <a:lstStyle/>
          <a:p>
            <a:r>
              <a:rPr lang="zh-CN" altLang="en-US" dirty="0"/>
              <a:t>现实问题</a:t>
            </a:r>
            <a:endParaRPr lang="zh-CN" altLang="en-US" dirty="0"/>
          </a:p>
          <a:p>
            <a:pPr lvl="1"/>
            <a:r>
              <a:rPr lang="zh-CN" altLang="en-US" dirty="0"/>
              <a:t>本软件项目的背景：</a:t>
            </a:r>
            <a:endParaRPr lang="zh-CN" altLang="en-US" dirty="0"/>
          </a:p>
          <a:p>
            <a:pPr marL="393065" lvl="1" indent="457200">
              <a:buNone/>
            </a:pPr>
            <a:r>
              <a:rPr lang="zh-CN" altLang="en-US" dirty="0"/>
              <a:t>2021年中国有8500万残障人士，占人口比例的6.2%。但是我们在生活中却很少看到残障人士。其中一个很大的原因是因为对残障人士的保障不足，很多残障人士“不敢”出门。而其中，听力障碍人士达到2780万人，占残障人士数量的30%。我国cctv新闻频道设置专门的手语播送，为听力障碍人士提供了很大帮助。然而在生活中听力障碍人士有时会很难和非专业人士很难沟通。如果可以制造廉价的手语翻译工具，将会给众多听力障碍人士带来便利。</a:t>
            </a:r>
            <a:endParaRPr lang="zh-CN" altLang="en-US" dirty="0"/>
          </a:p>
          <a:p>
            <a:pPr lvl="1"/>
            <a:r>
              <a:rPr lang="zh-CN" altLang="en-US" dirty="0"/>
              <a:t>欲解决的现实问题：</a:t>
            </a:r>
            <a:endParaRPr lang="zh-CN" altLang="en-US" dirty="0"/>
          </a:p>
          <a:p>
            <a:pPr marL="393065" lvl="1" indent="457200">
              <a:buNone/>
            </a:pPr>
            <a:r>
              <a:rPr lang="zh-CN" altLang="en-US" dirty="0"/>
              <a:t>现有的手语翻译工具，要么过于简单，只能输入简单地文字，将文字拆分为词语，检索回对应的图片；要么造价过于昂贵，需要佩戴精密的外设，并且佩戴外设又为听力障碍人士带来新的不便。如果可以开发出新的手语翻译工具，可以将连贯的手语翻译成语句，或者将语句翻译成手语，那么可以方便残障人士的沟通。</a:t>
            </a:r>
            <a:endParaRPr lang="zh-CN" altLang="en-US" dirty="0"/>
          </a:p>
          <a:p>
            <a:pPr lvl="1"/>
            <a:r>
              <a:rPr lang="zh-CN" altLang="en-US" dirty="0"/>
              <a:t>实际意义和价值：</a:t>
            </a:r>
            <a:endParaRPr lang="zh-CN" altLang="en-US" dirty="0"/>
          </a:p>
          <a:p>
            <a:pPr marL="393065" lvl="1" indent="457200">
              <a:buNone/>
            </a:pPr>
            <a:r>
              <a:rPr lang="zh-CN" altLang="en-US" dirty="0">
                <a:sym typeface="+mn-ea"/>
              </a:rPr>
              <a:t>如果可以将手语翻译工具的便捷性以及廉价性变得友好，则可以使很多爱心或公益人士进行推广。如此以来，将大大提高社会对听力障碍人士的友好度，帮助构建和谐社会。</a:t>
            </a:r>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lnSpcReduction="10000"/>
          </a:bodyPr>
          <a:p>
            <a:r>
              <a:rPr lang="zh-CN" altLang="en-US" sz="2700" dirty="0">
                <a:sym typeface="+mn-ea"/>
              </a:rPr>
              <a:t>核心功能</a:t>
            </a:r>
            <a:endParaRPr lang="zh-CN" altLang="en-US" sz="2700" dirty="0"/>
          </a:p>
          <a:p>
            <a:pPr lvl="1"/>
            <a:r>
              <a:rPr lang="zh-CN" altLang="en-US" sz="2700" dirty="0">
                <a:sym typeface="+mn-ea"/>
              </a:rPr>
              <a:t>软件系统的主体功能：</a:t>
            </a:r>
            <a:endParaRPr lang="zh-CN" altLang="en-US" sz="2700" dirty="0">
              <a:sym typeface="+mn-ea"/>
            </a:endParaRPr>
          </a:p>
          <a:p>
            <a:pPr marL="393065" lvl="1" indent="457200">
              <a:buNone/>
            </a:pPr>
            <a:r>
              <a:rPr lang="zh-CN" altLang="en-US" sz="2700" dirty="0">
                <a:sym typeface="+mn-ea"/>
              </a:rPr>
              <a:t>自然语言与手语的双向翻译，手语动画的生成，线上即时翻译。</a:t>
            </a:r>
            <a:endParaRPr lang="zh-CN" altLang="en-US" sz="2700" dirty="0">
              <a:sym typeface="+mn-ea"/>
            </a:endParaRPr>
          </a:p>
          <a:p>
            <a:r>
              <a:rPr lang="zh-CN" altLang="en-US" sz="2700" dirty="0">
                <a:sym typeface="+mn-ea"/>
              </a:rPr>
              <a:t>需求创意</a:t>
            </a:r>
            <a:endParaRPr lang="zh-CN" altLang="en-US" sz="2700" dirty="0"/>
          </a:p>
          <a:p>
            <a:pPr lvl="1"/>
            <a:r>
              <a:rPr lang="zh-CN" altLang="en-US" sz="2700" dirty="0">
                <a:sym typeface="+mn-ea"/>
              </a:rPr>
              <a:t>软件需求的创意体现在何处：</a:t>
            </a:r>
            <a:endParaRPr lang="zh-CN" altLang="en-US" sz="2700" dirty="0">
              <a:sym typeface="+mn-ea"/>
            </a:endParaRPr>
          </a:p>
          <a:p>
            <a:pPr marL="393065" lvl="1" indent="457200">
              <a:buNone/>
            </a:pPr>
            <a:r>
              <a:rPr lang="zh-CN" altLang="en-US" sz="2700" dirty="0">
                <a:sym typeface="+mn-ea"/>
              </a:rPr>
              <a:t>经调研分析，其他公益项目仅可对文字进行搜索，返回单个字（词）对应的图片，且仅支持网页端。本项目既有app可供离线使用，又有网页端方便用户临时使用。且app“小而美”，网页端支持响应式布局。</a:t>
            </a:r>
            <a:endParaRPr lang="zh-CN" altLang="en-US" sz="2700" dirty="0">
              <a:sym typeface="+mn-ea"/>
            </a:endParaRPr>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用例模型</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p:cNvPicPr>
            <a:picLocks noChangeAspect="1"/>
          </p:cNvPicPr>
          <p:nvPr/>
        </p:nvPicPr>
        <p:blipFill>
          <a:blip r:embed="rId1"/>
          <a:stretch>
            <a:fillRect/>
          </a:stretch>
        </p:blipFill>
        <p:spPr>
          <a:xfrm>
            <a:off x="2267585" y="2348865"/>
            <a:ext cx="5408295" cy="3873500"/>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pPr marL="0" lvl="1"/>
            <a:r>
              <a:rPr lang="zh-CN" altLang="en-US" sz="2700" dirty="0">
                <a:sym typeface="+mn-ea"/>
              </a:rPr>
              <a:t>顺序图</a:t>
            </a:r>
            <a:endParaRPr lang="zh-CN" altLang="en-US" sz="2700" dirty="0">
              <a:sym typeface="+mn-ea"/>
            </a:endParaRPr>
          </a:p>
          <a:p>
            <a:pPr marL="0" lvl="1"/>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1631315" y="1988820"/>
            <a:ext cx="5881370" cy="41338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内容占位符 5"/>
          <p:cNvPicPr>
            <a:picLocks noChangeAspect="1"/>
          </p:cNvPicPr>
          <p:nvPr>
            <p:ph idx="1"/>
          </p:nvPr>
        </p:nvPicPr>
        <p:blipFill>
          <a:blip r:embed="rId1"/>
          <a:stretch>
            <a:fillRect/>
          </a:stretch>
        </p:blipFill>
        <p:spPr>
          <a:xfrm>
            <a:off x="1331595" y="1916430"/>
            <a:ext cx="6642735" cy="34950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内容占位符 5"/>
          <p:cNvPicPr>
            <a:picLocks noChangeAspect="1"/>
          </p:cNvPicPr>
          <p:nvPr>
            <p:ph idx="1"/>
          </p:nvPr>
        </p:nvPicPr>
        <p:blipFill>
          <a:blip r:embed="rId1"/>
          <a:stretch>
            <a:fillRect/>
          </a:stretch>
        </p:blipFill>
        <p:spPr>
          <a:xfrm>
            <a:off x="1043940" y="1412875"/>
            <a:ext cx="6842760" cy="4358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内容占位符 5"/>
          <p:cNvPicPr>
            <a:picLocks noChangeAspect="1"/>
          </p:cNvPicPr>
          <p:nvPr>
            <p:ph idx="1"/>
          </p:nvPr>
        </p:nvPicPr>
        <p:blipFill>
          <a:blip r:embed="rId1"/>
          <a:stretch>
            <a:fillRect/>
          </a:stretch>
        </p:blipFill>
        <p:spPr>
          <a:xfrm>
            <a:off x="1403985" y="1484630"/>
            <a:ext cx="6795135" cy="42094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内容占位符 5"/>
          <p:cNvPicPr>
            <a:picLocks noChangeAspect="1"/>
          </p:cNvPicPr>
          <p:nvPr>
            <p:ph idx="1"/>
          </p:nvPr>
        </p:nvPicPr>
        <p:blipFill>
          <a:blip r:embed="rId1"/>
          <a:stretch>
            <a:fillRect/>
          </a:stretch>
        </p:blipFill>
        <p:spPr>
          <a:xfrm>
            <a:off x="1691640" y="1556385"/>
            <a:ext cx="6141085" cy="39776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内容占位符 5"/>
          <p:cNvPicPr>
            <a:picLocks noChangeAspect="1"/>
          </p:cNvPicPr>
          <p:nvPr>
            <p:ph idx="1"/>
          </p:nvPr>
        </p:nvPicPr>
        <p:blipFill>
          <a:blip r:embed="rId1"/>
          <a:stretch>
            <a:fillRect/>
          </a:stretch>
        </p:blipFill>
        <p:spPr>
          <a:xfrm>
            <a:off x="1475740" y="1484630"/>
            <a:ext cx="6377940" cy="36918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ym typeface="+mn-ea"/>
              </a:rPr>
              <a:t>软件需求模型</a:t>
            </a:r>
            <a:endParaRPr lang="zh-CN" altLang="en-US" dirty="0">
              <a:sym typeface="+mn-ea"/>
            </a:endParaRPr>
          </a:p>
          <a:p>
            <a:pPr marL="109855" indent="0">
              <a:buNone/>
            </a:pP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1115695" y="2060575"/>
            <a:ext cx="7598410" cy="39674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软件的非功能需求</a:t>
            </a:r>
            <a:endParaRPr lang="zh-CN" altLang="en-US" sz="2700" dirty="0">
              <a:sym typeface="+mn-ea"/>
            </a:endParaRPr>
          </a:p>
          <a:p>
            <a:pPr lvl="1"/>
            <a:r>
              <a:rPr lang="zh-CN" altLang="en-US"/>
              <a:t>性能要求</a:t>
            </a:r>
            <a:endParaRPr lang="zh-CN" altLang="en-US"/>
          </a:p>
          <a:p>
            <a:pPr lvl="1"/>
            <a:r>
              <a:rPr lang="zh-CN" altLang="en-US"/>
              <a:t>1).分析时间要求:为保证分析的流畅性，每帧视频的翻译时间应小于30ms，即达到每秒30fps的流畅度；</a:t>
            </a:r>
            <a:endParaRPr lang="zh-CN" altLang="en-US"/>
          </a:p>
          <a:p>
            <a:pPr lvl="1"/>
            <a:r>
              <a:rPr lang="zh-CN" altLang="en-US"/>
              <a:t>2).数据回传时间:对于云端部分，任何信息应在1s内完场请求响应以及分析全过程，确保及时性；</a:t>
            </a:r>
            <a:endParaRPr lang="zh-CN" altLang="en-US"/>
          </a:p>
          <a:p>
            <a:pPr lvl="1"/>
            <a:r>
              <a:rPr lang="zh-CN" altLang="en-US"/>
              <a:t>3).可靠性要求:将视频翻译为文字应该准确率在80%以上，文字生成动画应完全准确（词库有对应数据时）。</a:t>
            </a: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软件需求文档</a:t>
            </a:r>
            <a:endParaRPr lang="zh-CN" altLang="en-US" sz="2700" dirty="0"/>
          </a:p>
          <a:p>
            <a:pPr lvl="1"/>
            <a:r>
              <a:rPr lang="zh-CN" altLang="en-US" sz="2700" dirty="0">
                <a:sym typeface="+mn-ea"/>
                <a:hlinkClick r:id="rId1" tooltip="" action="ppaction://hlinkfile"/>
              </a:rPr>
              <a:t>软件需求构思与创意文档</a:t>
            </a:r>
            <a:r>
              <a:rPr lang="zh-CN" altLang="en-US" sz="2700" dirty="0">
                <a:sym typeface="+mn-ea"/>
              </a:rPr>
              <a:t>、</a:t>
            </a:r>
            <a:r>
              <a:rPr lang="zh-CN" altLang="en-US" sz="2700" dirty="0">
                <a:sym typeface="+mn-ea"/>
                <a:hlinkClick r:id="rId2" tooltip="" action="ppaction://hlinkfile"/>
              </a:rPr>
              <a:t>软件需求规格说明书</a:t>
            </a:r>
            <a:endParaRPr lang="zh-CN" altLang="en-US" sz="2700"/>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en-US" altLang="zh-CN"/>
              <a:t>UML</a:t>
            </a:r>
            <a:r>
              <a:rPr lang="zh-CN" altLang="en-US"/>
              <a:t>技术、</a:t>
            </a:r>
            <a:r>
              <a:rPr lang="en-US" altLang="zh-CN"/>
              <a:t>Android APP</a:t>
            </a:r>
            <a:r>
              <a:rPr lang="zh-CN" altLang="en-US"/>
              <a:t>开发技术、人工智能技术，</a:t>
            </a:r>
            <a:r>
              <a:rPr lang="en-US" altLang="zh-CN"/>
              <a:t>web</a:t>
            </a:r>
            <a:r>
              <a:rPr lang="zh-CN" altLang="en-US"/>
              <a:t>编程技术，</a:t>
            </a:r>
            <a:r>
              <a:rPr lang="en-US" altLang="zh-CN"/>
              <a:t>webGL</a:t>
            </a:r>
            <a:r>
              <a:rPr lang="zh-CN" altLang="en-US"/>
              <a:t>技术等</a:t>
            </a:r>
            <a:endParaRPr lang="en-US" altLang="zh-CN"/>
          </a:p>
          <a:p>
            <a:r>
              <a:rPr lang="zh-CN" altLang="en-US"/>
              <a:t>编程语言</a:t>
            </a:r>
            <a:endParaRPr lang="en-US" altLang="zh-CN"/>
          </a:p>
          <a:p>
            <a:pPr lvl="1"/>
            <a:r>
              <a:t>Java、go、JavaScript、Python</a:t>
            </a:r>
            <a:r>
              <a:rPr lang="zh-CN" altLang="en-US"/>
              <a:t>等</a:t>
            </a:r>
            <a:endParaRPr lang="en-US" altLang="zh-CN"/>
          </a:p>
          <a:p>
            <a:r>
              <a:rPr lang="zh-CN" altLang="en-US"/>
              <a:t>软件工具</a:t>
            </a:r>
            <a:endParaRPr lang="en-US" altLang="zh-CN"/>
          </a:p>
          <a:p>
            <a:pPr lvl="1"/>
            <a:r>
              <a:rPr lang="en-US"/>
              <a:t>drawio, </a:t>
            </a:r>
            <a:r>
              <a:t>Android Studio，goland，pycharm，webstream</a:t>
            </a:r>
            <a:r>
              <a:rPr lang="zh-CN" altLang="en-US"/>
              <a:t>等</a:t>
            </a:r>
            <a:endParaRPr lang="en-US" altLang="zh-CN"/>
          </a:p>
          <a:p>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体系结构设计及其模型</a:t>
            </a:r>
            <a:endParaRPr lang="en-US" altLang="zh-CN"/>
          </a:p>
          <a:p>
            <a:pPr lvl="1"/>
            <a:r>
              <a:rPr lang="zh-CN" altLang="en-US"/>
              <a:t>描述体系结构设计的包图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p:cNvPicPr>
            <a:picLocks noChangeAspect="1"/>
          </p:cNvPicPr>
          <p:nvPr/>
        </p:nvPicPr>
        <p:blipFill>
          <a:blip r:embed="rId1"/>
          <a:stretch>
            <a:fillRect/>
          </a:stretch>
        </p:blipFill>
        <p:spPr>
          <a:xfrm>
            <a:off x="4572000" y="1916430"/>
            <a:ext cx="4068445" cy="4610100"/>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lnSpcReduction="10000"/>
          </a:bodyPr>
          <a:p>
            <a:r>
              <a:rPr lang="zh-CN" altLang="en-US" sz="2700">
                <a:sym typeface="+mn-ea"/>
              </a:rPr>
              <a:t>用户界面设计及其模型</a:t>
            </a:r>
            <a:endParaRPr lang="en-US" altLang="zh-CN" sz="2700"/>
          </a:p>
          <a:p>
            <a:pPr lvl="1"/>
            <a:r>
              <a:rPr lang="zh-CN" altLang="en-US" sz="2700">
                <a:sym typeface="+mn-ea"/>
              </a:rPr>
              <a:t>软件界面原型</a:t>
            </a:r>
            <a:endParaRPr lang="zh-CN" altLang="en-US" sz="2700">
              <a:sym typeface="+mn-ea"/>
            </a:endParaRPr>
          </a:p>
          <a:p>
            <a:pPr marL="393065" lvl="1" indent="0">
              <a:buNone/>
            </a:pP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2124075" y="2493010"/>
            <a:ext cx="1769110" cy="3599815"/>
          </a:xfrm>
          <a:prstGeom prst="rect">
            <a:avLst/>
          </a:prstGeom>
        </p:spPr>
      </p:pic>
      <p:pic>
        <p:nvPicPr>
          <p:cNvPr id="7" name="图片 6"/>
          <p:cNvPicPr>
            <a:picLocks noChangeAspect="1"/>
          </p:cNvPicPr>
          <p:nvPr/>
        </p:nvPicPr>
        <p:blipFill>
          <a:blip r:embed="rId2"/>
          <a:stretch>
            <a:fillRect/>
          </a:stretch>
        </p:blipFill>
        <p:spPr>
          <a:xfrm>
            <a:off x="5076190" y="2589530"/>
            <a:ext cx="2186940" cy="34061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pPr marL="0" lvl="1"/>
            <a:r>
              <a:rPr lang="zh-CN" altLang="en-US" sz="2700">
                <a:sym typeface="+mn-ea"/>
              </a:rPr>
              <a:t>界面设计类图</a:t>
            </a:r>
            <a:endParaRPr lang="zh-CN" altLang="en-US" sz="2700"/>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9" name="图片 9" descr="QQ图片20221118051251"/>
          <p:cNvPicPr>
            <a:picLocks noChangeAspect="1"/>
          </p:cNvPicPr>
          <p:nvPr/>
        </p:nvPicPr>
        <p:blipFill>
          <a:blip r:embed="rId1"/>
          <a:stretch>
            <a:fillRect/>
          </a:stretch>
        </p:blipFill>
        <p:spPr>
          <a:xfrm>
            <a:off x="1907858" y="2276158"/>
            <a:ext cx="5267325" cy="1655445"/>
          </a:xfrm>
          <a:prstGeom prst="rect">
            <a:avLst/>
          </a:prstGeom>
        </p:spPr>
      </p:pic>
      <p:pic>
        <p:nvPicPr>
          <p:cNvPr id="10" name="图片 10" descr="QQ图片20221118051303"/>
          <p:cNvPicPr>
            <a:picLocks noChangeAspect="1"/>
          </p:cNvPicPr>
          <p:nvPr/>
        </p:nvPicPr>
        <p:blipFill>
          <a:blip r:embed="rId2"/>
          <a:stretch>
            <a:fillRect/>
          </a:stretch>
        </p:blipFill>
        <p:spPr>
          <a:xfrm>
            <a:off x="1979613" y="4508818"/>
            <a:ext cx="5272405" cy="139255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a:sym typeface="+mn-ea"/>
              </a:rPr>
              <a:t>用例设计及其模型</a:t>
            </a:r>
            <a:endParaRPr lang="zh-CN" altLang="en-US" sz="2700"/>
          </a:p>
          <a:p>
            <a:pPr lvl="1"/>
            <a:r>
              <a:rPr lang="zh-CN" altLang="en-US" sz="2700">
                <a:sym typeface="+mn-ea"/>
              </a:rPr>
              <a:t>用例详细设计</a:t>
            </a:r>
            <a:endParaRPr lang="zh-CN" altLang="en-US" sz="2700">
              <a:sym typeface="+mn-ea"/>
            </a:endParaRPr>
          </a:p>
          <a:p>
            <a:pPr marL="393065" lvl="1" indent="0">
              <a:buNone/>
            </a:pP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1985010" y="2420620"/>
            <a:ext cx="5173980" cy="37058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ym typeface="+mn-ea"/>
              </a:rPr>
              <a:t>用例设计的顺序图</a:t>
            </a:r>
            <a:endParaRPr lang="zh-CN" altLang="en-US">
              <a:sym typeface="+mn-ea"/>
            </a:endParaRPr>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4139883" y="1196340"/>
            <a:ext cx="3344545" cy="5537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8" name="图片 8"/>
          <p:cNvPicPr>
            <a:picLocks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2555875" y="1916430"/>
            <a:ext cx="4424680" cy="3689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13" name="图片 13"/>
          <p:cNvPicPr>
            <a:picLocks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1802765" y="1481455"/>
            <a:ext cx="5537835" cy="452564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14" name="图片 14"/>
          <p:cNvPicPr>
            <a:picLocks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1257300" y="1481455"/>
            <a:ext cx="6628130" cy="452564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15" name="图片 15"/>
          <p:cNvPicPr>
            <a:picLocks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3009900" y="1481455"/>
            <a:ext cx="3123565" cy="452564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16" name="图片 16"/>
          <p:cNvPicPr>
            <a:picLocks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3514090" y="1481455"/>
            <a:ext cx="2115185" cy="452564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sym typeface="+mn-ea"/>
              </a:rPr>
              <a:t>设计类图</a:t>
            </a:r>
            <a:endParaRPr lang="zh-CN" altLang="en-US"/>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4" descr="类设计模型"/>
          <p:cNvPicPr>
            <a:picLocks noChangeAspect="1"/>
          </p:cNvPicPr>
          <p:nvPr/>
        </p:nvPicPr>
        <p:blipFill>
          <a:blip r:embed="rId1"/>
          <a:stretch>
            <a:fillRect/>
          </a:stretch>
        </p:blipFill>
        <p:spPr>
          <a:xfrm>
            <a:off x="1619885" y="1920240"/>
            <a:ext cx="7070725" cy="414401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a:sym typeface="+mn-ea"/>
              </a:rPr>
              <a:t>数据设计及其模型</a:t>
            </a:r>
            <a:endParaRPr lang="en-US" altLang="zh-CN" sz="2700"/>
          </a:p>
          <a:p>
            <a:pPr lvl="1"/>
            <a:r>
              <a:rPr lang="zh-CN" altLang="en-US" sz="2700">
                <a:sym typeface="+mn-ea"/>
              </a:rPr>
              <a:t>描述数据设计的类图</a:t>
            </a: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6" descr="1"/>
          <p:cNvPicPr>
            <a:picLocks noChangeAspect="1"/>
          </p:cNvPicPr>
          <p:nvPr/>
        </p:nvPicPr>
        <p:blipFill>
          <a:blip r:embed="rId1"/>
          <a:stretch>
            <a:fillRect/>
          </a:stretch>
        </p:blipFill>
        <p:spPr>
          <a:xfrm>
            <a:off x="2195830" y="2493010"/>
            <a:ext cx="5387340" cy="373062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代码组织结构</a:t>
            </a:r>
            <a:endParaRPr lang="en-US" altLang="zh-CN"/>
          </a:p>
          <a:p>
            <a:pPr lvl="1"/>
            <a:r>
              <a:rPr lang="zh-CN" altLang="en-US"/>
              <a:t>用一张图展示</a:t>
            </a:r>
            <a:endParaRPr lang="zh-CN" altLang="en-US"/>
          </a:p>
          <a:p>
            <a:pPr lvl="1"/>
            <a:r>
              <a:rPr lang="zh-CN" altLang="en-US"/>
              <a:t>代码组织结构</a:t>
            </a:r>
            <a:endParaRPr lang="en-US" altLang="zh-CN"/>
          </a:p>
          <a:p>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p:cNvPicPr>
            <a:picLocks noChangeAspect="1"/>
          </p:cNvPicPr>
          <p:nvPr/>
        </p:nvPicPr>
        <p:blipFill>
          <a:blip r:embed="rId1"/>
          <a:stretch>
            <a:fillRect/>
          </a:stretch>
        </p:blipFill>
        <p:spPr>
          <a:xfrm>
            <a:off x="3620770" y="274955"/>
            <a:ext cx="5112385" cy="6000115"/>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a:sym typeface="+mn-ea"/>
              </a:rPr>
              <a:t>程序代码量</a:t>
            </a:r>
            <a:endParaRPr lang="en-US" altLang="zh-CN" sz="2700"/>
          </a:p>
          <a:p>
            <a:pPr lvl="1"/>
            <a:r>
              <a:rPr lang="zh-CN" altLang="en-US" sz="2700">
                <a:sym typeface="+mn-ea"/>
              </a:rPr>
              <a:t>包括重用开源代码量和独立编写代码量</a:t>
            </a:r>
            <a:endParaRPr lang="en-US" altLang="zh-CN" sz="2700"/>
          </a:p>
          <a:p>
            <a:endParaRPr lang="zh-CN" altLang="en-US"/>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graphicFrame>
        <p:nvGraphicFramePr>
          <p:cNvPr id="6" name="表格 5"/>
          <p:cNvGraphicFramePr/>
          <p:nvPr>
            <p:custDataLst>
              <p:tags r:id="rId1"/>
            </p:custDataLst>
          </p:nvPr>
        </p:nvGraphicFramePr>
        <p:xfrm>
          <a:off x="626745" y="2857500"/>
          <a:ext cx="7141210" cy="1143000"/>
        </p:xfrm>
        <a:graphic>
          <a:graphicData uri="http://schemas.openxmlformats.org/drawingml/2006/table">
            <a:tbl>
              <a:tblPr firstRow="1" bandRow="1">
                <a:tableStyleId>{5C22544A-7EE6-4342-B048-85BDC9FD1C3A}</a:tableStyleId>
              </a:tblPr>
              <a:tblGrid>
                <a:gridCol w="1360805"/>
                <a:gridCol w="909955"/>
                <a:gridCol w="974090"/>
                <a:gridCol w="974090"/>
                <a:gridCol w="974090"/>
                <a:gridCol w="974090"/>
                <a:gridCol w="974090"/>
              </a:tblGrid>
              <a:tr h="381000">
                <a:tc>
                  <a:txBody>
                    <a:bodyPr/>
                    <a:p>
                      <a:pPr>
                        <a:buNone/>
                      </a:pPr>
                      <a:endParaRPr lang="zh-CN" altLang="en-US"/>
                    </a:p>
                  </a:txBody>
                  <a:tcPr/>
                </a:tc>
                <a:tc>
                  <a:txBody>
                    <a:bodyPr/>
                    <a:p>
                      <a:pPr>
                        <a:buNone/>
                      </a:pPr>
                      <a:r>
                        <a:rPr lang="zh-CN" altLang="en-US"/>
                        <a:t>宋美杰</a:t>
                      </a:r>
                      <a:endParaRPr lang="zh-CN" altLang="en-US"/>
                    </a:p>
                  </a:txBody>
                  <a:tcPr/>
                </a:tc>
                <a:tc>
                  <a:txBody>
                    <a:bodyPr/>
                    <a:p>
                      <a:pPr>
                        <a:buNone/>
                      </a:pPr>
                      <a:r>
                        <a:rPr lang="zh-CN" altLang="en-US"/>
                        <a:t>宋荣泉</a:t>
                      </a:r>
                      <a:endParaRPr lang="zh-CN" altLang="en-US"/>
                    </a:p>
                  </a:txBody>
                  <a:tcPr/>
                </a:tc>
                <a:tc>
                  <a:txBody>
                    <a:bodyPr/>
                    <a:p>
                      <a:pPr>
                        <a:buNone/>
                      </a:pPr>
                      <a:r>
                        <a:rPr lang="zh-CN" altLang="en-US"/>
                        <a:t>李坤豪</a:t>
                      </a:r>
                      <a:endParaRPr lang="zh-CN" altLang="en-US"/>
                    </a:p>
                  </a:txBody>
                  <a:tcPr/>
                </a:tc>
                <a:tc>
                  <a:txBody>
                    <a:bodyPr/>
                    <a:p>
                      <a:pPr>
                        <a:buNone/>
                      </a:pPr>
                      <a:r>
                        <a:rPr lang="zh-CN" altLang="en-US"/>
                        <a:t>石涵夫</a:t>
                      </a:r>
                      <a:endParaRPr lang="zh-CN" altLang="en-US"/>
                    </a:p>
                  </a:txBody>
                  <a:tcPr/>
                </a:tc>
                <a:tc>
                  <a:txBody>
                    <a:bodyPr/>
                    <a:p>
                      <a:pPr>
                        <a:buNone/>
                      </a:pPr>
                      <a:r>
                        <a:rPr lang="zh-CN" altLang="en-US"/>
                        <a:t>孟琮昊</a:t>
                      </a:r>
                      <a:endParaRPr lang="zh-CN" altLang="en-US"/>
                    </a:p>
                  </a:txBody>
                  <a:tcPr/>
                </a:tc>
                <a:tc>
                  <a:txBody>
                    <a:bodyPr/>
                    <a:p>
                      <a:pPr>
                        <a:buNone/>
                      </a:pPr>
                      <a:r>
                        <a:rPr lang="zh-CN" altLang="en-US"/>
                        <a:t>李星宇</a:t>
                      </a:r>
                      <a:endParaRPr lang="zh-CN" altLang="en-US"/>
                    </a:p>
                  </a:txBody>
                  <a:tcPr/>
                </a:tc>
              </a:tr>
              <a:tr h="381000">
                <a:tc>
                  <a:txBody>
                    <a:bodyPr/>
                    <a:p>
                      <a:pPr>
                        <a:buNone/>
                      </a:pPr>
                      <a:r>
                        <a:rPr lang="zh-CN" altLang="en-US"/>
                        <a:t>开源代码</a:t>
                      </a:r>
                      <a:r>
                        <a:rPr lang="zh-CN" altLang="en-US"/>
                        <a:t>量</a:t>
                      </a:r>
                      <a:endParaRPr lang="zh-CN" altLang="en-US"/>
                    </a:p>
                  </a:txBody>
                  <a:tcPr/>
                </a:tc>
                <a:tc>
                  <a:txBody>
                    <a:bodyPr/>
                    <a:p>
                      <a:pPr>
                        <a:buNone/>
                      </a:pPr>
                      <a:r>
                        <a:rPr lang="en-US" altLang="zh-CN"/>
                        <a:t>1504</a:t>
                      </a:r>
                      <a:endParaRPr lang="en-US" altLang="zh-CN"/>
                    </a:p>
                  </a:txBody>
                  <a:tcPr/>
                </a:tc>
                <a:tc>
                  <a:txBody>
                    <a:bodyPr/>
                    <a:p>
                      <a:pPr>
                        <a:buNone/>
                      </a:pPr>
                      <a:r>
                        <a:rPr lang="en-US" altLang="zh-CN"/>
                        <a:t>505</a:t>
                      </a:r>
                      <a:endParaRPr lang="en-US" altLang="zh-CN"/>
                    </a:p>
                  </a:txBody>
                  <a:tcPr/>
                </a:tc>
                <a:tc>
                  <a:txBody>
                    <a:bodyPr/>
                    <a:p>
                      <a:pPr>
                        <a:buNone/>
                      </a:pPr>
                      <a:r>
                        <a:rPr lang="en-US" altLang="zh-CN"/>
                        <a:t>314</a:t>
                      </a:r>
                      <a:endParaRPr lang="en-US" altLang="zh-CN"/>
                    </a:p>
                  </a:txBody>
                  <a:tcPr/>
                </a:tc>
                <a:tc>
                  <a:txBody>
                    <a:bodyPr/>
                    <a:p>
                      <a:pPr>
                        <a:buNone/>
                      </a:pPr>
                      <a:r>
                        <a:rPr lang="en-US" altLang="zh-CN"/>
                        <a:t>611</a:t>
                      </a:r>
                      <a:endParaRPr lang="en-US" altLang="zh-CN"/>
                    </a:p>
                  </a:txBody>
                  <a:tcPr/>
                </a:tc>
                <a:tc>
                  <a:txBody>
                    <a:bodyPr/>
                    <a:p>
                      <a:pPr>
                        <a:buNone/>
                      </a:pPr>
                      <a:r>
                        <a:rPr lang="en-US" altLang="zh-CN"/>
                        <a:t>321</a:t>
                      </a:r>
                      <a:endParaRPr lang="en-US" altLang="zh-CN"/>
                    </a:p>
                  </a:txBody>
                  <a:tcPr/>
                </a:tc>
                <a:tc>
                  <a:txBody>
                    <a:bodyPr/>
                    <a:p>
                      <a:pPr>
                        <a:buNone/>
                      </a:pPr>
                      <a:r>
                        <a:rPr lang="en-US" altLang="zh-CN"/>
                        <a:t>471</a:t>
                      </a:r>
                      <a:endParaRPr lang="en-US" altLang="zh-CN"/>
                    </a:p>
                  </a:txBody>
                  <a:tcPr/>
                </a:tc>
              </a:tr>
              <a:tr h="381000">
                <a:tc>
                  <a:txBody>
                    <a:bodyPr/>
                    <a:p>
                      <a:pPr>
                        <a:buNone/>
                      </a:pPr>
                      <a:r>
                        <a:rPr lang="zh-CN" altLang="en-US"/>
                        <a:t>独立代码</a:t>
                      </a:r>
                      <a:r>
                        <a:rPr lang="zh-CN" altLang="en-US"/>
                        <a:t>量</a:t>
                      </a:r>
                      <a:endParaRPr lang="zh-CN" altLang="en-US"/>
                    </a:p>
                  </a:txBody>
                  <a:tcPr/>
                </a:tc>
                <a:tc>
                  <a:txBody>
                    <a:bodyPr/>
                    <a:p>
                      <a:pPr>
                        <a:buNone/>
                      </a:pPr>
                      <a:r>
                        <a:rPr lang="en-US" altLang="zh-CN"/>
                        <a:t>1340</a:t>
                      </a:r>
                      <a:endParaRPr lang="en-US" altLang="zh-CN"/>
                    </a:p>
                  </a:txBody>
                  <a:tcPr/>
                </a:tc>
                <a:tc>
                  <a:txBody>
                    <a:bodyPr/>
                    <a:p>
                      <a:pPr>
                        <a:buNone/>
                      </a:pPr>
                      <a:r>
                        <a:rPr lang="en-US" altLang="zh-CN"/>
                        <a:t>1478</a:t>
                      </a:r>
                      <a:endParaRPr lang="en-US" altLang="zh-CN"/>
                    </a:p>
                  </a:txBody>
                  <a:tcPr/>
                </a:tc>
                <a:tc>
                  <a:txBody>
                    <a:bodyPr/>
                    <a:p>
                      <a:pPr>
                        <a:buNone/>
                      </a:pPr>
                      <a:r>
                        <a:rPr lang="en-US" altLang="zh-CN">
                          <a:sym typeface="+mn-ea"/>
                        </a:rPr>
                        <a:t>1810</a:t>
                      </a:r>
                      <a:endParaRPr lang="en-US" altLang="zh-CN"/>
                    </a:p>
                  </a:txBody>
                  <a:tcPr/>
                </a:tc>
                <a:tc>
                  <a:txBody>
                    <a:bodyPr/>
                    <a:p>
                      <a:pPr>
                        <a:buNone/>
                      </a:pPr>
                      <a:r>
                        <a:rPr lang="en-US" altLang="zh-CN"/>
                        <a:t>1647</a:t>
                      </a:r>
                      <a:endParaRPr lang="en-US" altLang="zh-CN"/>
                    </a:p>
                  </a:txBody>
                  <a:tcPr/>
                </a:tc>
                <a:tc>
                  <a:txBody>
                    <a:bodyPr/>
                    <a:p>
                      <a:pPr>
                        <a:buNone/>
                      </a:pPr>
                      <a:r>
                        <a:rPr lang="en-US" altLang="zh-CN"/>
                        <a:t>1509</a:t>
                      </a:r>
                      <a:endParaRPr lang="en-US" altLang="zh-CN"/>
                    </a:p>
                  </a:txBody>
                  <a:tcPr/>
                </a:tc>
                <a:tc>
                  <a:txBody>
                    <a:bodyPr/>
                    <a:p>
                      <a:pPr>
                        <a:buNone/>
                      </a:pPr>
                      <a:r>
                        <a:rPr lang="en-US" altLang="zh-CN"/>
                        <a:t>1553</a:t>
                      </a:r>
                      <a:endParaRPr lang="en-US" altLang="zh-CN"/>
                    </a:p>
                  </a:txBody>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a:sym typeface="+mn-ea"/>
              </a:rPr>
              <a:t>开源代码利用情况</a:t>
            </a:r>
            <a:endParaRPr lang="en-US" altLang="zh-CN" sz="2700"/>
          </a:p>
          <a:p>
            <a:pPr lvl="1"/>
            <a:r>
              <a:rPr lang="zh-CN" altLang="en-US" sz="2700">
                <a:sym typeface="+mn-ea"/>
              </a:rPr>
              <a:t>利用了</a:t>
            </a:r>
            <a:r>
              <a:rPr lang="en-US" altLang="zh-CN" sz="2700">
                <a:sym typeface="+mn-ea"/>
              </a:rPr>
              <a:t>mediapipe</a:t>
            </a:r>
            <a:r>
              <a:rPr lang="zh-CN" altLang="en-US" sz="2700">
                <a:sym typeface="+mn-ea"/>
              </a:rPr>
              <a:t>开源软件实现了手势识别功能</a:t>
            </a:r>
            <a:endParaRPr lang="en-US" altLang="zh-CN" sz="2700"/>
          </a:p>
          <a:p>
            <a:pPr lvl="1"/>
            <a:r>
              <a:rPr lang="zh-CN" altLang="en-US" sz="2700">
                <a:sym typeface="+mn-ea"/>
              </a:rPr>
              <a:t>利用</a:t>
            </a:r>
            <a:r>
              <a:rPr lang="en-US" altLang="zh-CN" sz="2700">
                <a:sym typeface="+mn-ea"/>
              </a:rPr>
              <a:t>meidapipe</a:t>
            </a:r>
            <a:r>
              <a:rPr lang="zh-CN" altLang="en-US" sz="2700">
                <a:sym typeface="+mn-ea"/>
              </a:rPr>
              <a:t>的</a:t>
            </a:r>
            <a:r>
              <a:rPr lang="en-US" altLang="zh-CN" sz="2700">
                <a:sym typeface="+mn-ea"/>
              </a:rPr>
              <a:t>hands</a:t>
            </a:r>
            <a:r>
              <a:rPr lang="zh-CN" altLang="en-US" sz="2700">
                <a:sym typeface="+mn-ea"/>
              </a:rPr>
              <a:t>模块实现双手</a:t>
            </a:r>
            <a:r>
              <a:rPr lang="en-US" altLang="zh-CN" sz="2700">
                <a:sym typeface="+mn-ea"/>
              </a:rPr>
              <a:t>21</a:t>
            </a:r>
            <a:r>
              <a:rPr lang="zh-CN" altLang="en-US" sz="2700">
                <a:sym typeface="+mn-ea"/>
              </a:rPr>
              <a:t>个结点的识别</a:t>
            </a: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对手语</a:t>
            </a:r>
            <a:r>
              <a:rPr lang="zh-CN" altLang="en-US" dirty="0"/>
              <a:t>翻译模块开展了单元测试</a:t>
            </a:r>
            <a:endParaRPr lang="en-US" altLang="zh-CN" dirty="0"/>
          </a:p>
          <a:p>
            <a:pPr lvl="1"/>
            <a:r>
              <a:rPr lang="zh-CN" altLang="en-US" dirty="0"/>
              <a:t>对动画</a:t>
            </a:r>
            <a:r>
              <a:rPr lang="zh-CN" altLang="en-US" dirty="0"/>
              <a:t>显示系统开展了确认测试</a:t>
            </a:r>
            <a:endParaRPr lang="zh-CN" altLang="en-US"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测试用例和测试结果</a:t>
            </a:r>
            <a:endParaRPr lang="en-US" altLang="zh-CN" sz="2700" dirty="0"/>
          </a:p>
          <a:p>
            <a:pPr lvl="1"/>
            <a:r>
              <a:rPr lang="zh-CN" altLang="en-US" sz="2700" dirty="0">
                <a:sym typeface="+mn-ea"/>
              </a:rPr>
              <a:t>设计了哪些测试用例</a:t>
            </a:r>
            <a:endParaRPr lang="zh-CN" altLang="en-US" sz="2700" dirty="0">
              <a:sym typeface="+mn-ea"/>
            </a:endParaRPr>
          </a:p>
          <a:p>
            <a:pPr marL="393065" lvl="1" indent="0">
              <a:buNone/>
            </a:pPr>
            <a:r>
              <a:rPr lang="zh-CN" altLang="en-US"/>
              <a:t>手语翻译：多个</a:t>
            </a:r>
            <a:r>
              <a:rPr lang="zh-CN" altLang="en-US"/>
              <a:t>手势</a:t>
            </a:r>
            <a:endParaRPr lang="zh-CN" altLang="en-US"/>
          </a:p>
          <a:p>
            <a:pPr marL="393065" lvl="1" indent="0">
              <a:buNone/>
            </a:pPr>
            <a:r>
              <a:rPr lang="zh-CN" altLang="en-US"/>
              <a:t>动画显示：</a:t>
            </a:r>
            <a:r>
              <a:rPr lang="en-US" altLang="zh-CN"/>
              <a:t>”</a:t>
            </a:r>
            <a:r>
              <a:rPr lang="zh-CN" altLang="en-US"/>
              <a:t>这是雪豹</a:t>
            </a:r>
            <a:r>
              <a:rPr lang="en-US" altLang="zh-CN"/>
              <a:t>“</a:t>
            </a:r>
            <a:r>
              <a:rPr lang="zh-CN" altLang="en-US"/>
              <a:t>文字，乱码</a:t>
            </a:r>
            <a:r>
              <a:rPr lang="zh-CN" altLang="en-US"/>
              <a:t>文字</a:t>
            </a: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软件测试过程</a:t>
            </a:r>
            <a:endParaRPr lang="en-US" altLang="zh-CN" sz="2700" dirty="0"/>
          </a:p>
          <a:p>
            <a:pPr lvl="1"/>
            <a:r>
              <a:rPr lang="zh-CN" altLang="en-US" sz="2700" dirty="0">
                <a:sym typeface="+mn-ea"/>
              </a:rPr>
              <a:t>如何开展测试的</a:t>
            </a:r>
            <a:endParaRPr lang="zh-CN" altLang="en-US" sz="2700" dirty="0">
              <a:sym typeface="+mn-ea"/>
            </a:endParaRPr>
          </a:p>
          <a:p>
            <a:pPr marL="393065" lvl="1" indent="457200">
              <a:buNone/>
            </a:pPr>
            <a:r>
              <a:rPr lang="zh-CN" altLang="en-US" sz="2700" dirty="0"/>
              <a:t>通过</a:t>
            </a:r>
            <a:r>
              <a:rPr lang="en-US" altLang="zh-CN" sz="2700" dirty="0"/>
              <a:t>android studio</a:t>
            </a:r>
            <a:r>
              <a:rPr lang="zh-CN" altLang="en-US" sz="2700" dirty="0"/>
              <a:t>的</a:t>
            </a:r>
            <a:r>
              <a:rPr lang="en-US" altLang="zh-CN" sz="2700" dirty="0"/>
              <a:t>log</a:t>
            </a:r>
            <a:r>
              <a:rPr lang="zh-CN" altLang="en-US" sz="2700" dirty="0"/>
              <a:t>输出来查看数据是否有误差；通过浏览器的</a:t>
            </a:r>
            <a:r>
              <a:rPr lang="en-US" altLang="zh-CN" sz="2700" dirty="0"/>
              <a:t>console</a:t>
            </a:r>
            <a:r>
              <a:rPr lang="zh-CN" altLang="en-US" sz="2700" dirty="0"/>
              <a:t>以及资源请求</a:t>
            </a:r>
            <a:r>
              <a:rPr lang="zh-CN" altLang="en-US" sz="2700" dirty="0"/>
              <a:t>查看</a:t>
            </a:r>
            <a:endParaRPr lang="en-US" altLang="zh-CN" sz="2700" dirty="0"/>
          </a:p>
          <a:p>
            <a:pPr lvl="1"/>
            <a:r>
              <a:rPr lang="zh-CN" altLang="en-US" sz="2700" dirty="0">
                <a:sym typeface="+mn-ea"/>
              </a:rPr>
              <a:t>展示测试代码</a:t>
            </a:r>
            <a:endParaRPr lang="zh-CN" altLang="en-US" sz="2700" dirty="0">
              <a:sym typeface="+mn-ea"/>
            </a:endParaRPr>
          </a:p>
          <a:p>
            <a:pPr marL="393065" lvl="1" indent="0">
              <a:buNone/>
            </a:pP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1979930" y="3860800"/>
            <a:ext cx="4320540" cy="708660"/>
          </a:xfrm>
          <a:prstGeom prst="rect">
            <a:avLst/>
          </a:prstGeom>
        </p:spPr>
      </p:pic>
      <p:pic>
        <p:nvPicPr>
          <p:cNvPr id="7" name="图片 6"/>
          <p:cNvPicPr>
            <a:picLocks noChangeAspect="1"/>
          </p:cNvPicPr>
          <p:nvPr/>
        </p:nvPicPr>
        <p:blipFill>
          <a:blip r:embed="rId2"/>
          <a:stretch>
            <a:fillRect/>
          </a:stretch>
        </p:blipFill>
        <p:spPr>
          <a:xfrm>
            <a:off x="1908175" y="4796790"/>
            <a:ext cx="4150995" cy="110299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测试演示</a:t>
            </a:r>
            <a:endParaRPr lang="en-US" altLang="zh-CN" sz="2700" dirty="0"/>
          </a:p>
          <a:p>
            <a:pPr lvl="1"/>
            <a:r>
              <a:rPr lang="zh-CN" altLang="en-US" sz="2700" dirty="0">
                <a:sym typeface="+mn-ea"/>
                <a:hlinkClick r:id="rId1" action="ppaction://hlinkfile"/>
              </a:rPr>
              <a:t>演示如何进行测试及其结果</a:t>
            </a:r>
            <a:endParaRPr lang="zh-CN" altLang="en-US" sz="2700" dirty="0"/>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zh-CN" altLang="en-US" dirty="0"/>
              <a:t>测试：主要通过黑盒测试，给与数据，并根据运行结果进行纠错</a:t>
            </a:r>
            <a:r>
              <a:rPr lang="zh-CN" altLang="en-US" dirty="0"/>
              <a:t>工作。</a:t>
            </a:r>
            <a:endParaRPr lang="zh-CN" altLang="en-US" dirty="0"/>
          </a:p>
          <a:p>
            <a:pPr lvl="1"/>
            <a:r>
              <a:rPr lang="zh-CN" altLang="en-US" dirty="0"/>
              <a:t>审查：通过审查代码逻辑等方式查看是否有逻辑错误</a:t>
            </a: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程序代码风格</a:t>
            </a:r>
            <a:endParaRPr lang="en-US" altLang="zh-CN" sz="2700" dirty="0"/>
          </a:p>
          <a:p>
            <a:pPr marL="393065" lvl="1" indent="0">
              <a:buNone/>
            </a:pP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custDataLst>
              <p:tags r:id="rId1"/>
            </p:custDataLst>
          </p:nvPr>
        </p:nvPicPr>
        <p:blipFill>
          <a:blip r:embed="rId2"/>
          <a:stretch>
            <a:fillRect/>
          </a:stretch>
        </p:blipFill>
        <p:spPr>
          <a:xfrm>
            <a:off x="1764030" y="2060575"/>
            <a:ext cx="6048375" cy="431355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sz="2700" dirty="0">
                <a:sym typeface="+mn-ea"/>
              </a:rPr>
              <a:t>程序代码质量</a:t>
            </a:r>
            <a:endParaRPr lang="en-US" altLang="zh-CN" sz="2700" dirty="0"/>
          </a:p>
          <a:p>
            <a:pPr lvl="1"/>
            <a:r>
              <a:rPr lang="zh-CN" altLang="en-US" sz="2700" dirty="0">
                <a:sym typeface="+mn-ea"/>
              </a:rPr>
              <a:t>用</a:t>
            </a:r>
            <a:r>
              <a:rPr lang="en-US" altLang="zh-CN" sz="2700" dirty="0">
                <a:sym typeface="+mn-ea"/>
              </a:rPr>
              <a:t>Github</a:t>
            </a:r>
            <a:r>
              <a:rPr lang="zh-CN" altLang="en-US" sz="2700" dirty="0">
                <a:sym typeface="+mn-ea"/>
              </a:rPr>
              <a:t>分析代码质量并展示其分析结果</a:t>
            </a:r>
            <a:endParaRPr lang="zh-CN" altLang="en-US" sz="2700" dirty="0">
              <a:sym typeface="+mn-ea"/>
            </a:endParaRPr>
          </a:p>
          <a:p>
            <a:pPr marL="393065" lvl="1" indent="0">
              <a:buNone/>
            </a:pP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457200" y="2420620"/>
            <a:ext cx="8351520" cy="354457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dirty="0"/>
              <a:t>演示软件系统的运行情况</a:t>
            </a:r>
            <a:endParaRPr lang="zh-CN" altLang="en-US" dirty="0"/>
          </a:p>
          <a:p>
            <a:pPr lvl="1"/>
            <a:r>
              <a:rPr lang="zh-CN" altLang="en-US" dirty="0">
                <a:hlinkClick r:id="rId1" action="ppaction://hlinkfile"/>
              </a:rPr>
              <a:t>运行目标软件系统，操作和演示软件系统，或者播放实际运行的演示效果视频</a:t>
            </a:r>
            <a:endParaRPr lang="zh-CN" altLang="en-US"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介绍在开发过程中加入到哪些开源社区，如软件开发知识分享社区、软件项目托管社区等</a:t>
            </a:r>
            <a:endParaRPr lang="zh-CN" altLang="en-US"/>
          </a:p>
          <a:p>
            <a:pPr lvl="1"/>
            <a:r>
              <a:rPr lang="zh-CN" altLang="en-US"/>
              <a:t>头歌，</a:t>
            </a:r>
            <a:r>
              <a:rPr lang="en-US" altLang="zh-CN"/>
              <a:t>github</a:t>
            </a:r>
            <a:r>
              <a:rPr lang="zh-CN" altLang="en-US"/>
              <a:t>，</a:t>
            </a:r>
            <a:r>
              <a:rPr lang="en-US" altLang="zh-CN"/>
              <a:t>Android</a:t>
            </a:r>
            <a:r>
              <a:rPr lang="zh-CN" altLang="en-US"/>
              <a:t>开发者社区，</a:t>
            </a:r>
            <a:r>
              <a:rPr lang="en-US" altLang="zh-CN"/>
              <a:t>CSDN</a:t>
            </a:r>
            <a:endParaRPr lang="zh-CN" altLang="en-US"/>
          </a:p>
          <a:p>
            <a:r>
              <a:rPr lang="zh-CN" altLang="en-US"/>
              <a:t>介绍如何基于开源社区来促进软件项目开发，解决软件开发问题等</a:t>
            </a:r>
            <a:endParaRPr lang="zh-CN" altLang="en-US"/>
          </a:p>
          <a:p>
            <a:pPr lvl="1"/>
            <a:r>
              <a:rPr lang="zh-CN" altLang="en-US"/>
              <a:t>首先，可以通过官方示例，开源社区的代码案例进行借鉴，复用</a:t>
            </a:r>
            <a:r>
              <a:rPr lang="zh-CN" altLang="en-US"/>
              <a:t>等</a:t>
            </a:r>
            <a:endParaRPr lang="zh-CN" altLang="en-US"/>
          </a:p>
          <a:p>
            <a:pPr lvl="1"/>
            <a:r>
              <a:rPr lang="zh-CN" altLang="en-US"/>
              <a:t>当遇到问题时可以进入知识星球，论坛等进行</a:t>
            </a:r>
            <a:r>
              <a:rPr lang="zh-CN" altLang="en-US"/>
              <a:t>讨论</a:t>
            </a:r>
            <a:endParaRPr lang="zh-CN" altLang="en-US"/>
          </a:p>
          <a:p>
            <a:pPr lvl="1"/>
            <a:r>
              <a:rPr lang="zh-CN" altLang="en-US"/>
              <a:t>可以向有经验的前辈进行</a:t>
            </a:r>
            <a:r>
              <a:rPr lang="zh-CN" altLang="en-US"/>
              <a:t>请教</a:t>
            </a:r>
            <a:endParaRPr lang="zh-CN" altLang="en-US"/>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lstStyle/>
          <a:p>
            <a:r>
              <a:rPr lang="zh-CN" altLang="en-US" dirty="0">
                <a:sym typeface="+mn-ea"/>
              </a:rPr>
              <a:t>实践的收获</a:t>
            </a:r>
            <a:endParaRPr lang="zh-CN" altLang="en-US" dirty="0">
              <a:sym typeface="+mn-ea"/>
            </a:endParaRPr>
          </a:p>
          <a:p>
            <a:r>
              <a:rPr lang="zh-CN" altLang="en-US" b="0" dirty="0"/>
              <a:t>1、学到了很多的技能，如组织交流、掌握组员能力、合理分配任务等</a:t>
            </a:r>
            <a:endParaRPr lang="zh-CN" altLang="en-US" b="0" dirty="0"/>
          </a:p>
          <a:p>
            <a:r>
              <a:rPr lang="zh-CN" altLang="en-US" b="0" dirty="0"/>
              <a:t>2、小组成员根据个人能力和喜好在负责的模块和领域有了一定的收获，不单编程能力有了肉眼可见程度的提升，其他各能力如交流合作，软件工程素养等都有提升。</a:t>
            </a:r>
            <a:endParaRPr lang="zh-CN" altLang="en-US" b="0" dirty="0"/>
          </a:p>
          <a:p>
            <a:r>
              <a:rPr lang="zh-CN" altLang="en-US" b="0" dirty="0"/>
              <a:t>3、尝试了团队协作</a:t>
            </a:r>
            <a:r>
              <a:rPr lang="zh-CN" altLang="en-US" b="0" dirty="0"/>
              <a:t>开发、多端协同开发等，弥补了这些方面的空缺。</a:t>
            </a:r>
            <a:endParaRPr lang="zh-CN" altLang="en-US" b="0"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2" name="文本框 1"/>
          <p:cNvSpPr txBox="1"/>
          <p:nvPr/>
        </p:nvSpPr>
        <p:spPr>
          <a:xfrm>
            <a:off x="3582670" y="2556510"/>
            <a:ext cx="3048000" cy="460375"/>
          </a:xfrm>
          <a:prstGeom prst="rect">
            <a:avLst/>
          </a:prstGeom>
          <a:noFill/>
        </p:spPr>
        <p:txBody>
          <a:bodyPr wrap="square" rtlCol="0">
            <a:spAutoFit/>
          </a:bodyPr>
          <a:p>
            <a:endParaRPr lang="zh-CN" altLang="en-US"/>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fontScale="70000"/>
          </a:bodyPr>
          <a:p>
            <a:r>
              <a:rPr lang="zh-CN" altLang="en-US" dirty="0">
                <a:sym typeface="+mn-ea"/>
              </a:rPr>
              <a:t>心得和体会</a:t>
            </a:r>
            <a:endParaRPr lang="zh-CN" altLang="en-US" dirty="0">
              <a:sym typeface="+mn-ea"/>
            </a:endParaRPr>
          </a:p>
          <a:p>
            <a:pPr marL="109855" indent="0">
              <a:buNone/>
            </a:pPr>
            <a:r>
              <a:rPr lang="zh-CN" altLang="en-US" b="0"/>
              <a:t>1、项目中掌握组员个人能力并分配相应任务在项目前期是个非常重要的环节，因为要在非常有限的时间内让每个组员能在一定的领域上完成任务且有所收获需要考虑很多种因素，这一步做好了能给后面的调控节省很多精力和时间。</a:t>
            </a:r>
            <a:endParaRPr lang="zh-CN" altLang="en-US" b="0"/>
          </a:p>
          <a:p>
            <a:pPr marL="109855" indent="0">
              <a:buNone/>
            </a:pPr>
            <a:r>
              <a:rPr lang="zh-CN" altLang="en-US" b="0"/>
              <a:t>2、项目各模块的对接和协同开发需要大量的交流，必须保证小组在各个阶段都能进行有效交流，确认各个成员都明确现阶段自己的任务能快速推动项目进度。</a:t>
            </a:r>
            <a:endParaRPr lang="zh-CN" altLang="en-US" b="0"/>
          </a:p>
          <a:p>
            <a:pPr marL="109855" indent="0">
              <a:buNone/>
            </a:pPr>
            <a:r>
              <a:rPr lang="zh-CN" altLang="en-US" b="0"/>
              <a:t>3、各种文档需要认真对待，项目前期花费在各种文档和画图上的时间是值得的，能及时发现项目中的问题，理清项目的结构，文档对于编程阶段的方向指导和模块划分有着很大的帮助。从使用者的角度来看，文档还需写得简洁明了，将每种用例的功能描述清楚，还要详细说明使用方法，文档结构要互相关联使得整体逻辑清晰。</a:t>
            </a:r>
            <a:endParaRPr lang="zh-CN" altLang="en-US" b="0"/>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ym typeface="+mn-ea"/>
              </a:rPr>
              <a:t>困难和问题</a:t>
            </a:r>
            <a:endParaRPr lang="zh-CN" altLang="en-US" dirty="0">
              <a:sym typeface="+mn-ea"/>
            </a:endParaRPr>
          </a:p>
          <a:p>
            <a:pPr marL="109855" indent="0">
              <a:buNone/>
            </a:pPr>
            <a:r>
              <a:rPr lang="zh-CN" altLang="en-US" b="0"/>
              <a:t>1、在项目初期预设的一些功能在实现环节被迫删掉了，需要大量时间的样式设计也没时间</a:t>
            </a:r>
            <a:r>
              <a:rPr lang="zh-CN" altLang="en-US" b="0"/>
              <a:t>调整，安卓软件和PC端设计非常单调，没有</a:t>
            </a:r>
            <a:r>
              <a:rPr lang="zh-CN" altLang="en-US" b="0"/>
              <a:t>太多美化。</a:t>
            </a:r>
            <a:endParaRPr lang="zh-CN" altLang="en-US" b="0"/>
          </a:p>
          <a:p>
            <a:pPr marL="109855" indent="0">
              <a:buNone/>
            </a:pPr>
            <a:r>
              <a:rPr lang="en-US" altLang="zh-CN" b="0"/>
              <a:t>2</a:t>
            </a:r>
            <a:r>
              <a:rPr lang="zh-CN" altLang="en-US" b="0"/>
              <a:t>、</a:t>
            </a:r>
            <a:r>
              <a:rPr lang="en-US" altLang="zh-CN" b="0"/>
              <a:t>Android</a:t>
            </a:r>
            <a:r>
              <a:rPr lang="zh-CN" altLang="en-US" b="0"/>
              <a:t>社区文档很多残缺，</a:t>
            </a:r>
            <a:r>
              <a:rPr lang="en-US" altLang="zh-CN" b="0"/>
              <a:t>mediapipe</a:t>
            </a:r>
            <a:r>
              <a:rPr lang="zh-CN" altLang="en-US" b="0"/>
              <a:t>也缺少相关文档，需要自己</a:t>
            </a:r>
            <a:r>
              <a:rPr lang="zh-CN" altLang="en-US" b="0"/>
              <a:t>摸索。</a:t>
            </a:r>
            <a:endParaRPr lang="zh-CN" altLang="en-US" b="0"/>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UNIT_TABLE_BEAUTIFY" val="smartTable{1c978b4f-9018-4313-9538-402d903f91f5}"/>
  <p:tag name="TABLE_ENDDRAG_ORIGIN_RECT" val="536*110"/>
  <p:tag name="TABLE_ENDDRAG_RECT" val="74*225*536*110"/>
</p:tagLst>
</file>

<file path=ppt/tags/tag3.xml><?xml version="1.0" encoding="utf-8"?>
<p:tagLst xmlns:p="http://schemas.openxmlformats.org/presentationml/2006/main">
  <p:tag name="KSO_WM_UNIT_PLACING_PICTURE_USER_VIEWPORT" val="{&quot;height&quot;:8952,&quot;width&quot;:12552}"/>
</p:tagLst>
</file>

<file path=ppt/tags/tag4.xml><?xml version="1.0" encoding="utf-8"?>
<p:tagLst xmlns:p="http://schemas.openxmlformats.org/presentationml/2006/main">
  <p:tag name="KSO_WPP_MARK_KEY" val="0354f05e-1db9-494b-8930-11fa7bc4a1ad"/>
  <p:tag name="COMMONDATA" val="eyJoZGlkIjoiMjQ4Y2QyZTkyNjgwZWRlNTM5YmU0N2Y4NmQ2MzkwM2I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3257</Words>
  <Application>WPS 演示</Application>
  <PresentationFormat>全屏显示(4:3)</PresentationFormat>
  <Paragraphs>349</Paragraphs>
  <Slides>42</Slides>
  <Notes>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42</vt:i4>
      </vt:variant>
    </vt:vector>
  </HeadingPairs>
  <TitlesOfParts>
    <vt:vector size="56" baseType="lpstr">
      <vt:lpstr>Arial</vt:lpstr>
      <vt:lpstr>宋体</vt:lpstr>
      <vt:lpstr>Wingdings</vt:lpstr>
      <vt:lpstr>Times New Roman</vt:lpstr>
      <vt:lpstr>Wingdings 3</vt:lpstr>
      <vt:lpstr>Symbol</vt:lpstr>
      <vt:lpstr>Verdana</vt:lpstr>
      <vt:lpstr>Wingdings 2</vt:lpstr>
      <vt:lpstr>Wingdings</vt:lpstr>
      <vt:lpstr>微软雅黑</vt:lpstr>
      <vt:lpstr>Lucida Sans Unicode</vt:lpstr>
      <vt:lpstr>Arial Unicode MS</vt:lpstr>
      <vt:lpstr>黑体</vt:lpstr>
      <vt:lpstr>聚合</vt:lpstr>
      <vt:lpstr>软件工程课程设计汇报 “项目名称”</vt:lpstr>
      <vt:lpstr>汇报内容</vt:lpstr>
      <vt:lpstr>软件需求与创意</vt:lpstr>
      <vt:lpstr>PowerPoint 演示文稿</vt:lpstr>
      <vt:lpstr>需求模型与文档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开发技术与工具</vt:lpstr>
      <vt:lpstr>软件设计与建模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代码编写</vt:lpstr>
      <vt:lpstr>PowerPoint 演示文稿</vt:lpstr>
      <vt:lpstr>PowerPoint 演示文稿</vt:lpstr>
      <vt:lpstr>软件测试</vt:lpstr>
      <vt:lpstr>PowerPoint 演示文稿</vt:lpstr>
      <vt:lpstr>PowerPoint 演示文稿</vt:lpstr>
      <vt:lpstr>PowerPoint 演示文稿</vt:lpstr>
      <vt:lpstr>软件质量与保证</vt:lpstr>
      <vt:lpstr>PowerPoint 演示文稿</vt:lpstr>
      <vt:lpstr>PowerPoint 演示文稿</vt:lpstr>
      <vt:lpstr>系统部署与运行</vt:lpstr>
      <vt:lpstr>开源社区的使用</vt:lpstr>
      <vt:lpstr>实践收获与感受</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是也不是</cp:lastModifiedBy>
  <cp:revision>569</cp:revision>
  <dcterms:created xsi:type="dcterms:W3CDTF">2113-01-01T00:00:00Z</dcterms:created>
  <dcterms:modified xsi:type="dcterms:W3CDTF">2022-11-25T06:58:53Z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2052-11.1.0.12763</vt:lpwstr>
  </property>
  <property fmtid="{D5CDD505-2E9C-101B-9397-08002B2CF9AE}" pid="4" name="ICV">
    <vt:lpwstr>710DF22C38AE4072B4F0DA88B6B4BF6E</vt:lpwstr>
  </property>
</Properties>
</file>