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69"/>
  </p:handoutMasterIdLst>
  <p:sldIdLst>
    <p:sldId id="256" r:id="rId3"/>
    <p:sldId id="321" r:id="rId4"/>
    <p:sldId id="333" r:id="rId6"/>
    <p:sldId id="522" r:id="rId7"/>
    <p:sldId id="347" r:id="rId8"/>
    <p:sldId id="348" r:id="rId9"/>
    <p:sldId id="431" r:id="rId10"/>
    <p:sldId id="432" r:id="rId11"/>
    <p:sldId id="352" r:id="rId12"/>
    <p:sldId id="353" r:id="rId13"/>
    <p:sldId id="354" r:id="rId14"/>
    <p:sldId id="411" r:id="rId15"/>
    <p:sldId id="357" r:id="rId16"/>
    <p:sldId id="358" r:id="rId17"/>
    <p:sldId id="456" r:id="rId18"/>
    <p:sldId id="484" r:id="rId19"/>
    <p:sldId id="486" r:id="rId20"/>
    <p:sldId id="521" r:id="rId21"/>
    <p:sldId id="487" r:id="rId22"/>
    <p:sldId id="488" r:id="rId23"/>
    <p:sldId id="516" r:id="rId24"/>
    <p:sldId id="517" r:id="rId25"/>
    <p:sldId id="412" r:id="rId26"/>
    <p:sldId id="368" r:id="rId27"/>
    <p:sldId id="376" r:id="rId28"/>
    <p:sldId id="457" r:id="rId29"/>
    <p:sldId id="369" r:id="rId30"/>
    <p:sldId id="459" r:id="rId31"/>
    <p:sldId id="379" r:id="rId32"/>
    <p:sldId id="460" r:id="rId33"/>
    <p:sldId id="371" r:id="rId34"/>
    <p:sldId id="461" r:id="rId35"/>
    <p:sldId id="381" r:id="rId36"/>
    <p:sldId id="375" r:id="rId37"/>
    <p:sldId id="462" r:id="rId38"/>
    <p:sldId id="383" r:id="rId39"/>
    <p:sldId id="463" r:id="rId40"/>
    <p:sldId id="413" r:id="rId41"/>
    <p:sldId id="590" r:id="rId42"/>
    <p:sldId id="591" r:id="rId43"/>
    <p:sldId id="592" r:id="rId44"/>
    <p:sldId id="593" r:id="rId45"/>
    <p:sldId id="594" r:id="rId46"/>
    <p:sldId id="595" r:id="rId47"/>
    <p:sldId id="596" r:id="rId48"/>
    <p:sldId id="597" r:id="rId49"/>
    <p:sldId id="598" r:id="rId50"/>
    <p:sldId id="599" r:id="rId51"/>
    <p:sldId id="390" r:id="rId52"/>
    <p:sldId id="567" r:id="rId53"/>
    <p:sldId id="568" r:id="rId54"/>
    <p:sldId id="569" r:id="rId55"/>
    <p:sldId id="570" r:id="rId56"/>
    <p:sldId id="571" r:id="rId57"/>
    <p:sldId id="572" r:id="rId58"/>
    <p:sldId id="573" r:id="rId59"/>
    <p:sldId id="574" r:id="rId60"/>
    <p:sldId id="575" r:id="rId61"/>
    <p:sldId id="583" r:id="rId62"/>
    <p:sldId id="404" r:id="rId63"/>
    <p:sldId id="415" r:id="rId64"/>
    <p:sldId id="416" r:id="rId65"/>
    <p:sldId id="466" r:id="rId66"/>
    <p:sldId id="467" r:id="rId67"/>
    <p:sldId id="319" r:id="rId68"/>
  </p:sldIdLst>
  <p:sldSz cx="9144000" cy="6858000" type="screen4x3"/>
  <p:notesSz cx="7099300" cy="10234295"/>
  <p:custDataLst>
    <p:tags r:id="rId7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338" autoAdjust="0"/>
    <p:restoredTop sz="95494" autoAdjust="0"/>
  </p:normalViewPr>
  <p:slideViewPr>
    <p:cSldViewPr showGuides="1">
      <p:cViewPr varScale="1">
        <p:scale>
          <a:sx n="118" d="100"/>
          <a:sy n="118" d="100"/>
        </p:scale>
        <p:origin x="1819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3" Type="http://schemas.openxmlformats.org/officeDocument/2006/relationships/tags" Target="tags/tag57.xml"/><Relationship Id="rId72" Type="http://schemas.openxmlformats.org/officeDocument/2006/relationships/tableStyles" Target="tableStyles.xml"/><Relationship Id="rId71" Type="http://schemas.openxmlformats.org/officeDocument/2006/relationships/viewProps" Target="viewProps.xml"/><Relationship Id="rId70" Type="http://schemas.openxmlformats.org/officeDocument/2006/relationships/presProps" Target="presProps.xml"/><Relationship Id="rId7" Type="http://schemas.openxmlformats.org/officeDocument/2006/relationships/slide" Target="slides/slide4.xml"/><Relationship Id="rId69" Type="http://schemas.openxmlformats.org/officeDocument/2006/relationships/handoutMaster" Target="handoutMasters/handoutMaster1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tags" Target="../tags/tag12.xml"/><Relationship Id="rId2" Type="http://schemas.openxmlformats.org/officeDocument/2006/relationships/image" Target="../media/image9.png"/><Relationship Id="rId1" Type="http://schemas.openxmlformats.org/officeDocument/2006/relationships/tags" Target="../tags/tag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17.xml"/><Relationship Id="rId2" Type="http://schemas.openxmlformats.org/officeDocument/2006/relationships/image" Target="../media/image14.png"/><Relationship Id="rId1" Type="http://schemas.openxmlformats.org/officeDocument/2006/relationships/tags" Target="../tags/tag16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8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tags" Target="../tags/tag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tags" Target="../tags/tag20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2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22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1" Type="http://schemas.openxmlformats.org/officeDocument/2006/relationships/tags" Target="../tags/tag2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2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tags" Target="../tags/tag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tags" Target="../tags/tag27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tags" Target="../tags/tag28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tags" Target="../tags/tag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tags" Target="../tags/tag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png"/><Relationship Id="rId3" Type="http://schemas.openxmlformats.org/officeDocument/2006/relationships/tags" Target="../tags/tag32.xml"/><Relationship Id="rId2" Type="http://schemas.openxmlformats.org/officeDocument/2006/relationships/image" Target="../media/image29.png"/><Relationship Id="rId1" Type="http://schemas.openxmlformats.org/officeDocument/2006/relationships/tags" Target="../tags/tag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tags" Target="../tags/tag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tags" Target="../tags/tag34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3" Type="http://schemas.openxmlformats.org/officeDocument/2006/relationships/tags" Target="../tags/tag36.xml"/><Relationship Id="rId2" Type="http://schemas.openxmlformats.org/officeDocument/2006/relationships/image" Target="../media/image33.jpeg"/><Relationship Id="rId1" Type="http://schemas.openxmlformats.org/officeDocument/2006/relationships/tags" Target="../tags/tag35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tags" Target="../tags/tag38.xml"/><Relationship Id="rId2" Type="http://schemas.openxmlformats.org/officeDocument/2006/relationships/image" Target="../media/image35.jpeg"/><Relationship Id="rId1" Type="http://schemas.openxmlformats.org/officeDocument/2006/relationships/tags" Target="../tags/tag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tags" Target="../tags/tag3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tags" Target="../tags/tag40.xml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tags" Target="../tags/tag42.xml"/><Relationship Id="rId2" Type="http://schemas.openxmlformats.org/officeDocument/2006/relationships/image" Target="../media/image39.png"/><Relationship Id="rId1" Type="http://schemas.openxmlformats.org/officeDocument/2006/relationships/tags" Target="../tags/tag41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png"/><Relationship Id="rId3" Type="http://schemas.openxmlformats.org/officeDocument/2006/relationships/tags" Target="../tags/tag44.xml"/><Relationship Id="rId2" Type="http://schemas.openxmlformats.org/officeDocument/2006/relationships/image" Target="../media/image41.png"/><Relationship Id="rId1" Type="http://schemas.openxmlformats.org/officeDocument/2006/relationships/tags" Target="../tags/tag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tags" Target="../tags/tag4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tags" Target="../tags/tag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1" Type="http://schemas.openxmlformats.org/officeDocument/2006/relationships/tags" Target="../tags/tag4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7.png"/><Relationship Id="rId3" Type="http://schemas.openxmlformats.org/officeDocument/2006/relationships/tags" Target="../tags/tag49.xml"/><Relationship Id="rId2" Type="http://schemas.openxmlformats.org/officeDocument/2006/relationships/image" Target="../media/image46.png"/><Relationship Id="rId1" Type="http://schemas.openxmlformats.org/officeDocument/2006/relationships/tags" Target="../tags/tag4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tags" Target="../tags/tag5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png"/><Relationship Id="rId1" Type="http://schemas.openxmlformats.org/officeDocument/2006/relationships/tags" Target="../tags/tag51.xml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1.png"/><Relationship Id="rId3" Type="http://schemas.openxmlformats.org/officeDocument/2006/relationships/tags" Target="../tags/tag53.xml"/><Relationship Id="rId2" Type="http://schemas.openxmlformats.org/officeDocument/2006/relationships/image" Target="../media/image50.png"/><Relationship Id="rId1" Type="http://schemas.openxmlformats.org/officeDocument/2006/relationships/tags" Target="../tags/tag5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tags" Target="../tags/tag5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3.png"/><Relationship Id="rId1" Type="http://schemas.openxmlformats.org/officeDocument/2006/relationships/tags" Target="../tags/tag5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1" Type="http://schemas.openxmlformats.org/officeDocument/2006/relationships/tags" Target="../tags/tag5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软件工程课程综合实践汇报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“阅读和维护开源软件”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泛读开源代码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分析代码质量</a:t>
            </a:r>
            <a:endParaRPr lang="en-US" altLang="zh-CN" dirty="0"/>
          </a:p>
          <a:p>
            <a:r>
              <a:rPr lang="zh-CN" altLang="en-US" dirty="0"/>
              <a:t>标注开源代码</a:t>
            </a:r>
            <a:endParaRPr lang="en-US" altLang="zh-CN" dirty="0"/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“小米便签”开源软件概况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881380" y="2205355"/>
            <a:ext cx="7805420" cy="353822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“小米便签”是一款备忘录应用程序，由小米公司开发。该应用程序提供了多种实用的功能，如笔记、待办事项、清单等管理，支持标签、提醒、备份和同步等功能。这款应用程序受到了广泛的用户喜爱，已经成为许多人日常生活中必不可少的工具。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小米公司将“小米便签”应用程序的源代码开源，该项目名为“MiNotes”。开源项目包括了应用程序的前端和后端代码，以及相关的文档和资源文件。该项目使用了React Native和Node.js等技术，允许开发者自由修改和定制应用程序，以满足不同用户的需求。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通过开源，“小米便签”应用程序为开发者和用户提供了更多的自由度和可能性。开发者可以自由修改和改进应用程序的功能和性能，同时也能够更好地保障用户隐私和数据安全。用户也可以更加自由地使用和定制应用程序，获得更好的使用体验。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总之，“小米便签”开源软件为开发者和用户带来了更多的便利和自由度，同时也促进了开发者社区的合作和创新，提高了应用程序的质量和功能。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23215" y="548640"/>
            <a:ext cx="39465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“小米便签”开源软件概况</a:t>
            </a:r>
            <a:endParaRPr lang="en-US" altLang="zh-CN" b="1" dirty="0"/>
          </a:p>
          <a:p>
            <a:endParaRPr lang="zh-CN" altLang="en-US" b="1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9705" y="1018540"/>
            <a:ext cx="8305800" cy="35775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泛读开源代码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67360" y="1556385"/>
            <a:ext cx="6716395" cy="110680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</a:rPr>
              <a:t>“小米便签”开源软件的代码组织结构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“小米便签”的代码组织为6个程序包，分别为“data""gtask""model"U"tool"widget其中“gtask”程序包有三个子包“dataexception""remote"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</a:rPr>
              <a:t>netmicode</a:t>
            </a: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292090" y="2348865"/>
            <a:ext cx="3032125" cy="44615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“小米便签”开源软件的体系结构</a:t>
            </a:r>
            <a:endParaRPr lang="en-US" altLang="zh-CN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泛读开源代码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18770" y="2056130"/>
            <a:ext cx="867219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界面层：这一层主要负责展示应用的用户界面，包括备忘录列表、备忘录编辑页面、分类管理页面、搜索页面等。在开源软件中，这一层主要由各种 Activity、Fragment、View 等组成，通过调用业务逻辑层提供的接口来实现具体的功能。。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业务层：业务层是“小米便签”应用程序的核心，负责处理用户的请求和响应。主要负责实现应用的业务逻辑，包括备忘录的创建、编辑、删除等操作，以及备忘录的分类、搜索、分享等功能。</a:t>
            </a:r>
            <a:endParaRPr lang="zh-CN" altLang="en-US" sz="200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395605" y="549275"/>
            <a:ext cx="5227320" cy="701040"/>
          </a:xfrm>
        </p:spPr>
        <p:txBody>
          <a:bodyPr>
            <a:normAutofit fontScale="90000"/>
          </a:bodyPr>
          <a:p>
            <a:r>
              <a:rPr lang="zh-CN" altLang="zh-CN" sz="2800" dirty="0">
                <a:solidFill>
                  <a:schemeClr val="tx1"/>
                </a:solidFill>
                <a:sym typeface="+mn-ea"/>
              </a:rPr>
              <a:t>“小米便签”开源软件的体系结构</a:t>
            </a:r>
            <a:endParaRPr lang="zh-CN" altLang="zh-CN" sz="28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692150" y="1710690"/>
            <a:ext cx="7676515" cy="300164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模型层：处理备忘录数据的增删改查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,处理备忘录分类,处理备忘录选项,处理备忘录同步,模型层是小米便签体系结构中非常重要的一部分，它处理备忘录数据的业务逻辑，为界面层提供数据支持，让用户能够方便地管理和操作备忘录数据。同时，模型层还可以处理备忘录分类、备忘录选项和备忘录同步等功能，提高了应用程序的实用性和用户体验。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数据层：数据层使用 SQLite 数据库来存储备忘录数据，通过定义数据表和列名来规范数据的存储和管理。同时，数据层使用 ContentProvider 提供数据访问接口，使其他应用程序能够通过 URI 访问备忘录数据。这样，业务逻辑层就可以通过调用 ContentResolver 对象来访问数据层提供的数据，实现备忘录数据的增删改查等操作。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315" y="-27305"/>
            <a:ext cx="9407525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“小米便签”开源软件的功能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612140" y="2158365"/>
            <a:ext cx="8284210" cy="356679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新建便签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   修改文件夹名称                       进入清单模式   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删除便签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   导出文本                                   发送到桌面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移动便签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   同步                                            添加提醒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新建文件夹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搜索                                           删除提醒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查看文件夹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修改字体大小                             识别电话号码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删除文件夹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                                  修改便签背景颜色                     分享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539750" y="1165733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400" dirty="0"/>
              <a:t>“小米便签”开源软件</a:t>
            </a:r>
            <a:r>
              <a:rPr lang="zh-CN" altLang="en-US" sz="2400" dirty="0"/>
              <a:t>功能与模块对应关系</a:t>
            </a:r>
            <a:endParaRPr lang="zh-CN" altLang="en-US" sz="2400" dirty="0"/>
          </a:p>
          <a:p>
            <a:endParaRPr lang="en-US" altLang="zh-CN" sz="24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1460" y="1701165"/>
            <a:ext cx="8164195" cy="51117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57200" y="1210310"/>
            <a:ext cx="8229600" cy="4797425"/>
          </a:xfrm>
        </p:spPr>
        <p:txBody>
          <a:bodyPr>
            <a:normAutofit/>
          </a:bodyPr>
          <a:lstStyle/>
          <a:p>
            <a:r>
              <a:rPr lang="zh-CN" altLang="zh-CN" dirty="0"/>
              <a:t>“小米便签”程序包的实现类图</a:t>
            </a:r>
            <a:endParaRPr lang="zh-CN" altLang="zh-CN" dirty="0"/>
          </a:p>
          <a:p>
            <a:endParaRPr lang="en-US" altLang="zh-CN" sz="24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772920"/>
            <a:ext cx="8808720" cy="44532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分析代码质量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标注开源代码</a:t>
            </a:r>
            <a:endParaRPr lang="en-US" altLang="zh-CN" dirty="0"/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“小米便签”开源软件的</a:t>
            </a:r>
            <a:r>
              <a:rPr lang="zh-CN" altLang="en-US" dirty="0"/>
              <a:t>质量分析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分析代码质量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3030" y="2107565"/>
            <a:ext cx="9030970" cy="21710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725" y="1481455"/>
            <a:ext cx="8220075" cy="598170"/>
          </a:xfrm>
        </p:spPr>
        <p:txBody>
          <a:bodyPr>
            <a:normAutofit/>
          </a:bodyPr>
          <a:lstStyle/>
          <a:p>
            <a:r>
              <a:rPr lang="zh-CN" altLang="en-US" dirty="0"/>
              <a:t>人工分析</a:t>
            </a:r>
            <a:endParaRPr lang="en-US" altLang="zh-CN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分析代码质量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23850" y="2096770"/>
            <a:ext cx="8002905" cy="4547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通过对“小米便签”开源软件代码的阅读和分析，可以发现“小米便签”程序代码蕴含有诸多值得学习的编程方法和技巧、编写高质量代码的规范和经验等。如“NoteItemDate”类中构造方法“NoteItemDate”的部分程序代码，可以发现该代码具有以下的优点：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899795" y="2277110"/>
            <a:ext cx="7573010" cy="419862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923925" y="909320"/>
            <a:ext cx="8220075" cy="598170"/>
          </a:xfrm>
        </p:spPr>
        <p:txBody>
          <a:bodyPr>
            <a:norm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</a:rPr>
              <a:t>人工分析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4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55650" y="1556385"/>
            <a:ext cx="7021830" cy="511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79705" y="33274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人工分析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611505" y="1124585"/>
            <a:ext cx="7345680" cy="40462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可读性：该方法的代码可读性较好，变量和函数名使用了有意义的名称，缩进和代码格式也比较一致，易于理解。</a:t>
            </a:r>
            <a:endParaRPr lang="zh-CN" altLang="en-US"/>
          </a:p>
          <a:p>
            <a:r>
              <a:rPr lang="zh-CN" altLang="en-US"/>
              <a:t>可维护性：代码结构清晰，易于修改和扩展。该方法的主要功能是构造一个NoteItemData对象，将笔记的相关信息赋值给对象的属性。如果需要修改或扩展该方法的功能，应该很容易做到。</a:t>
            </a:r>
            <a:endParaRPr lang="zh-CN" altLang="en-US"/>
          </a:p>
          <a:p>
            <a:r>
              <a:rPr lang="zh-CN" altLang="en-US"/>
              <a:t>可靠性：该方法使用了一些查询操作和字符串处理操作，可能会对可靠性产生影响。但是，这些操作是必要的，因为它们用于获取和处理笔记的相关信息。</a:t>
            </a:r>
            <a:endParaRPr lang="zh-CN" altLang="en-US"/>
          </a:p>
          <a:p>
            <a:r>
              <a:rPr lang="zh-CN" altLang="en-US"/>
              <a:t>性能：该方法中使用了一些查询操作和字符串处理操作，可能会对性能产生影响。但是，这些操作是必要的，因为它们用于获取和处理笔记的相关信息。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07315" y="18859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人工分析</a:t>
            </a:r>
            <a:endParaRPr lang="zh-CN" altLang="en-US" b="1"/>
          </a:p>
        </p:txBody>
      </p:sp>
      <p:sp>
        <p:nvSpPr>
          <p:cNvPr id="7" name="文本框 6"/>
          <p:cNvSpPr txBox="1"/>
          <p:nvPr/>
        </p:nvSpPr>
        <p:spPr>
          <a:xfrm>
            <a:off x="539750" y="836295"/>
            <a:ext cx="7082155" cy="2703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但是从质量的视角，该开源软件代码尚存在一些美中不足之处，具体表现为：</a:t>
            </a:r>
            <a:endParaRPr lang="zh-CN" altLang="en-US"/>
          </a:p>
          <a:p>
            <a:r>
              <a:rPr lang="zh-CN" altLang="en-US"/>
              <a:t>该方法的主要功能是构造一个NoteItemData对象，将笔记的相关信息赋值给对象的属性。但是，很难针对每个属性进行单独的修改和扩展。</a:t>
            </a:r>
            <a:endParaRPr lang="zh-CN" altLang="en-US"/>
          </a:p>
          <a:p>
            <a:r>
              <a:rPr lang="zh-CN" altLang="en-US"/>
              <a:t>该方法中使用了一些查询操作和字符串处理操作，可能会对性能产生影响。特别是，DataUtils.getCallNumberByNoteId()方法需要访问ContentProvider，可能会导致性能问题。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自动分析</a:t>
            </a:r>
            <a:endParaRPr lang="en-US" altLang="zh-CN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分析代码质量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763905" y="2240915"/>
            <a:ext cx="46418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使用SonarQube进行自动分析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5630" y="3315335"/>
            <a:ext cx="73621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使用SonarQube对程序进行分析。通过分析，SonarQube工具反馈有关“小米便签”开源软件代码的质量报告如下：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7433241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16840"/>
            <a:ext cx="5704840" cy="3197860"/>
          </a:xfrm>
          <a:prstGeom prst="rect">
            <a:avLst/>
          </a:prstGeom>
        </p:spPr>
      </p:pic>
      <p:pic>
        <p:nvPicPr>
          <p:cNvPr id="576074274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5" y="3429000"/>
            <a:ext cx="7331710" cy="29787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404495"/>
            <a:ext cx="7555230" cy="1569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在小米便签软件的源代码中，共审查出264个问题…。</a:t>
            </a:r>
            <a:endParaRPr lang="zh-CN" altLang="en-US"/>
          </a:p>
          <a:p>
            <a:r>
              <a:rPr lang="zh-CN" altLang="en-US"/>
              <a:t>现对代码存在的质量问题进行汇总统计，对严重程度为Blocker、Critical和Major的问题进行逐一的分析：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3850" y="1772920"/>
            <a:ext cx="8201025" cy="46977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1.严重程度：Blocker</a:t>
            </a:r>
            <a:endParaRPr lang="zh-CN" altLang="en-US"/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15" y="2132965"/>
            <a:ext cx="7851775" cy="33585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6085" y="5516880"/>
            <a:ext cx="76542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输入流未关闭，可能导致该资源始终被占用，使软件出现错误可能使其中断运行或性能下降，应该使用try-catch语句，并且使用完后进行关闭。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95605" y="26035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2.严重程度：Critical</a:t>
            </a:r>
            <a:endParaRPr lang="zh-CN" altLang="en-US"/>
          </a:p>
        </p:txBody>
      </p:sp>
      <p:pic>
        <p:nvPicPr>
          <p:cNvPr id="66451686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15" y="620395"/>
            <a:ext cx="7813040" cy="37376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3215" y="4436745"/>
            <a:ext cx="8516620" cy="1811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接口中定义了常量，如果在未来 发布 修改类，使其不再需要使用常量，它仍然必须实现接口以确保二进制兼容性。 如果非最终类实现常量接口，它的所有子类的命名空间都将被接口中的常量污染。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r>
              <a:rPr lang="zh-CN" altLang="en-US"/>
              <a:t>3.严重程度：Major</a:t>
            </a:r>
            <a:endParaRPr lang="zh-CN" altLang="en-US"/>
          </a:p>
        </p:txBody>
      </p:sp>
      <p:pic>
        <p:nvPicPr>
          <p:cNvPr id="1711522870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" y="1052830"/>
            <a:ext cx="6903720" cy="28841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3260" y="3860800"/>
            <a:ext cx="66173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导出 Android 组件后，攻击者可以利用该组件启动恶意操作，还可能提供对其他组件的访问权限 未导出。因此，敏感的用户数据可能会被盗，组件可能会意外启动。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标注开源代码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798195"/>
          </a:xfrm>
        </p:spPr>
        <p:txBody>
          <a:bodyPr>
            <a:normAutofit/>
          </a:bodyPr>
          <a:lstStyle/>
          <a:p>
            <a:r>
              <a:rPr lang="zh-CN" altLang="en-US" dirty="0"/>
              <a:t>在类层面理解代码的语义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611505" y="2421255"/>
            <a:ext cx="8006080" cy="28613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、“NoteEditActivity”类处于“ui”程序包中，它继承了父类“Activity”并实现了三个不同的接口，分别是NoteSettingChangedListener“OnClickListener”、“OnTextViewChangeListener”，提供了一组方法以实现编辑便签、修改便签样式等功能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2、“NoteEditText”类处于“ui”程序包中它继承了Android控件“EditText”，提供了一组方法以实现文本编辑的功能。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3、“DateTimePickerDialog”类处于“ui”程序包中，它继承了父类“AlertDialog”并实现了接口“OnClickListener”，提供了一组方法以实现便签提醒的功能。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对类进行标注</a:t>
            </a:r>
            <a:endParaRPr lang="en-US" altLang="zh-CN" dirty="0"/>
          </a:p>
          <a:p>
            <a:pPr marL="109855" indent="0">
              <a:buNone/>
            </a:pPr>
            <a:endParaRPr lang="zh-CN" altLang="en-US" sz="2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8040" y="2708910"/>
            <a:ext cx="7230110" cy="3282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2028190"/>
            <a:ext cx="5772150" cy="5270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对类进行标注</a:t>
            </a:r>
            <a:endParaRPr lang="en-US" altLang="zh-CN" dirty="0"/>
          </a:p>
          <a:p>
            <a:pPr marL="109855" indent="0">
              <a:buNone/>
            </a:pPr>
            <a:endParaRPr lang="zh-CN" altLang="en-US" sz="2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3850" y="1917065"/>
            <a:ext cx="4527550" cy="685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5650" y="2708910"/>
            <a:ext cx="7232650" cy="279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*该类实现了便签文本编辑功能，提供了监视屏幕触摸、按键按下抬起等服务。</a:t>
            </a:r>
            <a:endParaRPr lang="zh-CN" altLang="en-US"/>
          </a:p>
          <a:p>
            <a:r>
              <a:rPr lang="zh-CN" altLang="en-US"/>
              <a:t>*@author wwwmicode.net</a:t>
            </a:r>
            <a:endParaRPr lang="zh-CN" altLang="en-US"/>
          </a:p>
          <a:p>
            <a:r>
              <a:rPr lang="zh-CN" altLang="en-US"/>
              <a:t>public class NoteEditText extends EditText {</a:t>
            </a:r>
            <a:endParaRPr lang="zh-CN" altLang="en-US"/>
          </a:p>
          <a:p>
            <a:r>
              <a:rPr lang="zh-CN" altLang="en-US"/>
              <a:t>... ...</a:t>
            </a:r>
            <a:endParaRPr lang="zh-CN" altLang="en-US"/>
          </a:p>
          <a:p>
            <a:r>
              <a:rPr lang="en-US" altLang="zh-CN"/>
              <a:t>}</a:t>
            </a:r>
            <a:endParaRPr lang="en-US" altLang="zh-CN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在方法层面理解代码的语义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1341120"/>
            <a:ext cx="7865110" cy="40081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85470" y="1701165"/>
            <a:ext cx="8061960" cy="2647315"/>
          </a:xfrm>
        </p:spPr>
        <p:txBody>
          <a:bodyPr>
            <a:normAutofit fontScale="70000"/>
          </a:bodyPr>
          <a:p>
            <a:pPr algn="l"/>
            <a:r>
              <a:rPr lang="zh-CN" altLang="en-US"/>
              <a:t>2、“initNoteScreen0”方法，实现了初始化便签外观的功能。它没有附带的参数，也没有返回值。该方法通过设置便签的标题栏、文本编辑的样式和风格等，进而实现对便签外观的初始化</a:t>
            </a:r>
            <a:endParaRPr lang="zh-CN" altLang="en-US"/>
          </a:p>
          <a:p>
            <a:pPr algn="l"/>
            <a:r>
              <a:rPr lang="zh-CN" altLang="en-US"/>
              <a:t>3、“inRangeOfView0”方法，实现了判断触摸点是否在视图内部的功能。它附带有二个参数，分别是View类型的变量“view“view”参数用于提供视图的和MotionEvent类型的变量“ev”位置和大小属性信息，“ev”参数用于提供当前触摸点的坐标信息。该方法返回值为boolean类型，如果返回值为TRUE则表示触摸点在视图内部，返FALSE则表示触摸点在视图外。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2095" y="405130"/>
            <a:ext cx="3956050" cy="12179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对方法进行标注</a:t>
            </a:r>
            <a:endParaRPr lang="en-US" altLang="zh-CN" dirty="0"/>
          </a:p>
          <a:p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****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类中“****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方法的的注释</a:t>
            </a:r>
            <a:endParaRPr lang="zh-CN" altLang="en-US" sz="2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9150" y="1499870"/>
            <a:ext cx="7605395" cy="43402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对方法进行标注</a:t>
            </a:r>
            <a:endParaRPr lang="en-US" altLang="zh-CN" dirty="0"/>
          </a:p>
          <a:p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****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类中“****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方法的的注释</a:t>
            </a:r>
            <a:endParaRPr lang="zh-CN" altLang="en-US" sz="2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1412875"/>
            <a:ext cx="7087235" cy="9626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0570" y="2578100"/>
            <a:ext cx="7632700" cy="105219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/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**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* 该方法用于判断触摸点是否在视图内部，其参数信息如下: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*@param view描述了视图的位置和尺寸的信息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*@param ev描述了当前触摸点的位置信息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*@return boolean，如果返回值为TRUE则表示触摸点在视图内部;如果返回值为*FALSE，则表示触摸点在视图外部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水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private boolean inRangeOfView(View view,MotionEvent ev)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{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....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</a:rPr>
              <a:t>}</a:t>
            </a: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在代码块层面理解代码的语义</a:t>
            </a:r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750" y="1989455"/>
            <a:ext cx="7117715" cy="39947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27305"/>
            <a:ext cx="9292590" cy="688530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对代码块进行标注</a:t>
            </a:r>
            <a:endParaRPr lang="en-US" altLang="zh-CN" dirty="0"/>
          </a:p>
          <a:p>
            <a:pPr lvl="0">
              <a:buClr>
                <a:srgbClr val="2DA2BF"/>
              </a:buClr>
            </a:pPr>
            <a:r>
              <a:rPr lang="en-US" altLang="zh-CN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*****</a:t>
            </a:r>
            <a:r>
              <a:rPr lang="en-US" altLang="zh-CN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类中方法“******</a:t>
            </a:r>
            <a:r>
              <a:rPr lang="en-US" altLang="zh-CN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中的重要语句块的注释</a:t>
            </a:r>
            <a:endParaRPr lang="zh-CN" altLang="en-US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730740" cy="689292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6"/>
          </a:xfrm>
        </p:spPr>
        <p:txBody>
          <a:bodyPr>
            <a:normAutofit/>
          </a:bodyPr>
          <a:lstStyle/>
          <a:p>
            <a:r>
              <a:rPr lang="zh-CN" altLang="en-US" dirty="0"/>
              <a:t>在语句层面理解代码的语义</a:t>
            </a:r>
            <a:endParaRPr lang="zh-CN" altLang="en-US" dirty="0"/>
          </a:p>
          <a:p>
            <a:endParaRPr lang="zh-CN" altLang="en-US" sz="2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2132965"/>
            <a:ext cx="8341995" cy="29597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52095" y="1629410"/>
            <a:ext cx="8459470" cy="415417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2、语句“intent.setClass(this,NoteWidgetProvider 2x.class);”旨在指定“Intent”对象的目的组件为“NoteWidgetProvide 2X”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3、语句“intent.putExtra(AppWidgetManager.EXTRA APPWIDGETIDS,newint]{mWorkingNote.getWidgetId0;)”旨在指定“Intent”对象的附加属性，将挂件的标识符写入到Intent中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4、语句“sendBroadcast(intent):”旨在将通过广播方式将“Intent”对象发送出去以启动相应的Activity。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9705" y="692785"/>
            <a:ext cx="5892800" cy="6794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对语句进行标注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3850" y="1988820"/>
            <a:ext cx="9004935" cy="37617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对语句进行标注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1412875"/>
            <a:ext cx="8818880" cy="437769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维护开源软件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39750" y="33274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软件维护需求描述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3205" y="969010"/>
            <a:ext cx="856932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1.1 开源软件分析</a:t>
            </a:r>
            <a:endParaRPr lang="zh-CN" altLang="en-US"/>
          </a:p>
          <a:p>
            <a:r>
              <a:rPr lang="zh-CN" altLang="en-US"/>
              <a:t>小米便签开源软件是一款功能丰富的笔记应用, 它提供了多种试用功能,如文本编辑,图片插入, 语音输入等. 然而, 它也存在一些不足和有待完善的地方, 包括:</a:t>
            </a:r>
            <a:endParaRPr lang="zh-CN" altLang="en-US"/>
          </a:p>
          <a:p>
            <a:r>
              <a:rPr lang="zh-CN" altLang="en-US"/>
              <a:t>   1 安全性问题, 开源软件可能存在安全漏洞, 需要进行定期的代码审查和安全测试来确保用户数据安全性</a:t>
            </a:r>
            <a:endParaRPr lang="zh-CN" altLang="en-US"/>
          </a:p>
          <a:p>
            <a:r>
              <a:rPr lang="zh-CN" altLang="en-US"/>
              <a:t>   2 代码质量: 小米便签开源软件的代码质量还有待提高, 例如代码结构和注释等方面</a:t>
            </a:r>
            <a:endParaRPr lang="zh-CN" altLang="en-US"/>
          </a:p>
          <a:p>
            <a:r>
              <a:rPr lang="zh-CN" altLang="en-US"/>
              <a:t>   3 功能不足: 虽然小米便签已经提供了许多实用功能,但是还有一些功能可以进一步增强或添加, 例如协作功能, 云同步等</a:t>
            </a:r>
            <a:endParaRPr lang="zh-CN" altLang="en-US"/>
          </a:p>
          <a:p>
            <a:r>
              <a:rPr lang="zh-CN" altLang="en-US"/>
              <a:t>   4 用户体验:小米便签的用户界面有一些不够直观和友好的地方, 需要进一步优化</a:t>
            </a:r>
            <a:endParaRPr lang="zh-CN" altLang="en-US"/>
          </a:p>
          <a:p>
            <a:r>
              <a:rPr lang="zh-CN" altLang="en-US"/>
              <a:t>   5 多平台支持: 目前小米便签主要支持Android平台, 可以考虑增加对其他平台的支持, 如IOS和Web平台等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33274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开源软件维护需求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67360" y="105283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228600"/>
            <a:r>
              <a:rPr lang="en-US" sz="1800" b="0">
                <a:latin typeface="宋体" panose="02010600030101010101" pitchFamily="2" charset="-122"/>
              </a:rPr>
              <a:t>1</a:t>
            </a:r>
            <a:r>
              <a:rPr lang="en-US" sz="1800" b="0"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sz="1800" b="0">
                <a:ea typeface="宋体" panose="02010600030101010101" pitchFamily="2" charset="-122"/>
              </a:rPr>
              <a:t>用例图</a:t>
            </a:r>
            <a:endParaRPr lang="zh-CN" altLang="en-US" sz="1800" b="0">
              <a:ea typeface="宋体" panose="02010600030101010101" pitchFamily="2" charset="-122"/>
            </a:endParaRPr>
          </a:p>
        </p:txBody>
      </p:sp>
      <p:pic>
        <p:nvPicPr>
          <p:cNvPr id="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188" y="1628775"/>
            <a:ext cx="2140585" cy="16687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780155" y="9086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228600"/>
            <a:r>
              <a:rPr lang="en-US" sz="1800" b="0">
                <a:latin typeface="宋体" panose="02010600030101010101" pitchFamily="2" charset="-122"/>
              </a:rPr>
              <a:t>2</a:t>
            </a:r>
            <a:r>
              <a:rPr lang="en-US" sz="1800" b="0"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sz="1800" b="0">
                <a:ea typeface="宋体" panose="02010600030101010101" pitchFamily="2" charset="-122"/>
              </a:rPr>
              <a:t>用例描述</a:t>
            </a: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96055" y="1421130"/>
            <a:ext cx="5080000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1">
                <a:ea typeface="等线" panose="02010600030101010101" charset="-122"/>
              </a:rPr>
              <a:t>功能1：更改页面背景</a:t>
            </a:r>
            <a:r>
              <a:rPr lang="en-US" sz="1800" b="0">
                <a:latin typeface="等线" panose="02010600030101010101" charset="-122"/>
                <a:cs typeface="Times New Roman" panose="02020603050405020304" pitchFamily="18" charset="0"/>
              </a:rPr>
              <a:t> </a:t>
            </a:r>
            <a:r>
              <a:rPr lang="zh-CN" sz="1800" b="0">
                <a:ea typeface="等线" panose="02010600030101010101" charset="-122"/>
              </a:rPr>
              <a:t>用例名称：更改页面背景参与者：用户前置条件：用户成功打开小米便签基本交互动作：1.用户进入主界面1.1点击主页面的更改背景按钮</a:t>
            </a:r>
            <a:r>
              <a:rPr lang="en-US" sz="1800" b="0">
                <a:latin typeface="等线" panose="02010600030101010101" charset="-122"/>
              </a:rPr>
              <a:t>2.</a:t>
            </a:r>
            <a:r>
              <a:rPr lang="zh-CN" sz="1800" b="0">
                <a:ea typeface="等线" panose="02010600030101010101" charset="-122"/>
              </a:rPr>
              <a:t>用户根据界面提供的图片从中选择一个新的图片</a:t>
            </a:r>
            <a:r>
              <a:rPr lang="en-US" sz="1800" b="0">
                <a:latin typeface="等线" panose="02010600030101010101" charset="-122"/>
              </a:rPr>
              <a:t>2.1</a:t>
            </a:r>
            <a:r>
              <a:rPr lang="zh-CN" sz="1800" b="0">
                <a:ea typeface="等线" panose="02010600030101010101" charset="-122"/>
              </a:rPr>
              <a:t>系统将页面的背景更改为所选图片，并刷新界面以显示更改后的背景</a:t>
            </a:r>
            <a:endParaRPr lang="zh-CN" altLang="en-US" sz="1800" b="0"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83260" y="620395"/>
            <a:ext cx="774827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功能2：更改字体类型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用例名称：选择字体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参与者：用户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前置条件：用户成功打开小米便签 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交互动作：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1.用户进入编写便签的界面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1.1在界面的右上角点击更改字体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2.用户根据界面提供的字体从中选择一个喜欢的类型</a:t>
            </a:r>
            <a:endParaRPr lang="zh-CN" altLang="en-US" b="1">
              <a:latin typeface="+mj-ea"/>
              <a:ea typeface="+mj-ea"/>
              <a:cs typeface="+mj-ea"/>
            </a:endParaRPr>
          </a:p>
          <a:p>
            <a:r>
              <a:rPr lang="zh-CN" altLang="en-US" b="1">
                <a:latin typeface="+mj-ea"/>
                <a:ea typeface="+mj-ea"/>
                <a:cs typeface="+mj-ea"/>
              </a:rPr>
              <a:t>2.1系统将页面的字体更改为所选字体，并刷新界面以显示更改后的字体</a:t>
            </a:r>
            <a:endParaRPr lang="zh-CN" altLang="en-US" b="1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33274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软件维护需求分析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95605" y="98044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en-US" sz="1800" b="1">
                <a:latin typeface="等线 Light" panose="02010600030101010101" charset="-122"/>
              </a:rPr>
              <a:t>2</a:t>
            </a:r>
            <a:r>
              <a:rPr lang="en-US" sz="1800" b="1">
                <a:latin typeface="等线 Light" panose="02010600030101010101" charset="-122"/>
                <a:cs typeface="Times New Roman" panose="02020603050405020304" pitchFamily="18" charset="0"/>
              </a:rPr>
              <a:t>.1 </a:t>
            </a:r>
            <a:r>
              <a:rPr lang="zh-CN" sz="1800" b="1">
                <a:ea typeface="等线 Light" panose="02010600030101010101" charset="-122"/>
              </a:rPr>
              <a:t>用例顺序图</a:t>
            </a:r>
            <a:endParaRPr lang="zh-CN" altLang="en-US" sz="1800" b="1">
              <a:ea typeface="等线 Light" panose="02010600030101010101" charset="-122"/>
            </a:endParaRPr>
          </a:p>
        </p:txBody>
      </p:sp>
      <p:pic>
        <p:nvPicPr>
          <p:cNvPr id="7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06470" y="116840"/>
            <a:ext cx="5270500" cy="334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75965" y="3356293"/>
            <a:ext cx="5270500" cy="3236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611505" y="4768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en-US" sz="1800" b="1">
                <a:latin typeface="等线 Light" panose="02010600030101010101" charset="-122"/>
              </a:rPr>
              <a:t>2</a:t>
            </a:r>
            <a:r>
              <a:rPr lang="en-US" sz="1800" b="1">
                <a:latin typeface="等线 Light" panose="02010600030101010101" charset="-122"/>
                <a:cs typeface="Times New Roman" panose="02020603050405020304" pitchFamily="18" charset="0"/>
              </a:rPr>
              <a:t>.2 </a:t>
            </a:r>
            <a:r>
              <a:rPr lang="zh-CN" sz="1800" b="1">
                <a:ea typeface="等线 Light" panose="02010600030101010101" charset="-122"/>
              </a:rPr>
              <a:t>分析类图</a:t>
            </a:r>
            <a:endParaRPr lang="zh-CN" altLang="en-US" sz="1800" b="1">
              <a:ea typeface="等线 Light" panose="0201060003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1124585"/>
            <a:ext cx="6234430" cy="35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539750" y="26035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维护设计和实现方案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5605" y="1124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1">
                <a:ea typeface="等线 Light" panose="02010600030101010101" charset="-122"/>
              </a:rPr>
              <a:t>开源软件体系结构的设计及调整</a:t>
            </a:r>
            <a:endParaRPr lang="zh-CN" altLang="en-US" sz="1800" b="1">
              <a:ea typeface="等线 Light" panose="02010600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91640" y="1628458"/>
            <a:ext cx="5274310" cy="51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755650" y="4768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7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980440"/>
            <a:ext cx="2692400" cy="5982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91865" y="2204403"/>
            <a:ext cx="5266690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9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433" y="260033"/>
            <a:ext cx="2693035" cy="598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79838" y="980440"/>
            <a:ext cx="5268595" cy="16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395605" y="40449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0">
                <a:ea typeface="等线" panose="02010600030101010101" charset="-122"/>
              </a:rPr>
              <a:t>转换关系顺序图：</a:t>
            </a:r>
            <a:endParaRPr lang="zh-CN" altLang="en-US" sz="1800" b="0">
              <a:ea typeface="等线" panose="02010600030101010101" charset="-122"/>
            </a:endParaRPr>
          </a:p>
        </p:txBody>
      </p:sp>
      <p:pic>
        <p:nvPicPr>
          <p:cNvPr id="10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1460" y="1268730"/>
            <a:ext cx="5266690" cy="387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467360" y="26035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0">
                <a:ea typeface="等线" panose="02010600030101010101" charset="-122"/>
              </a:rPr>
              <a:t>界面类图：</a:t>
            </a:r>
            <a:endParaRPr lang="zh-CN" altLang="en-US" sz="1800" b="0">
              <a:ea typeface="等线" panose="02010600030101010101" charset="-122"/>
            </a:endParaRPr>
          </a:p>
        </p:txBody>
      </p:sp>
      <p:pic>
        <p:nvPicPr>
          <p:cNvPr id="11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908685"/>
            <a:ext cx="6126480" cy="38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维护开源软件</a:t>
            </a:r>
            <a:r>
              <a:rPr lang="en-US" altLang="zh-CN" dirty="0"/>
              <a:t>  </a:t>
            </a:r>
            <a:r>
              <a:rPr lang="zh-CN" altLang="en-US" dirty="0"/>
              <a:t>详细设计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5605" y="1340485"/>
            <a:ext cx="776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添加功能</a:t>
            </a:r>
            <a:r>
              <a:rPr lang="en-US" altLang="zh-CN" b="1">
                <a:highlight>
                  <a:srgbClr val="FFFF00"/>
                </a:highlight>
              </a:rPr>
              <a:t>1:</a:t>
            </a:r>
            <a:r>
              <a:rPr lang="zh-CN" altLang="en-US" b="1">
                <a:highlight>
                  <a:srgbClr val="FFFF00"/>
                </a:highlight>
              </a:rPr>
              <a:t>通过访问手机相册改变小米便签主页面背景</a:t>
            </a:r>
            <a:endParaRPr lang="zh-CN" altLang="en-US" b="1">
              <a:highlight>
                <a:srgbClr val="FFFF00"/>
              </a:highligh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1800860"/>
            <a:ext cx="9374505" cy="1704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在manifests文件中加入权限: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以进行对手机相册的访问!</a:t>
            </a:r>
            <a:endParaRPr lang="zh-CN" altLang="en-US"/>
          </a:p>
          <a:p>
            <a:r>
              <a:rPr lang="zh-CN" altLang="en-US"/>
              <a:t>在res文件下的layout文件中的note_list.xml文件中加入一个Button:</a:t>
            </a:r>
            <a:endParaRPr lang="zh-CN" altLang="en-US"/>
          </a:p>
        </p:txBody>
      </p:sp>
      <p:pic>
        <p:nvPicPr>
          <p:cNvPr id="1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79295" y="4796790"/>
            <a:ext cx="394716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5605" y="2204720"/>
            <a:ext cx="6553200" cy="9448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23215" y="260350"/>
            <a:ext cx="3048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维护开源软件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460" y="1052830"/>
            <a:ext cx="7673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  <a:sym typeface="+mn-ea"/>
              </a:rPr>
              <a:t>添加功能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1: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通过访问手机相册改变小米便签主页面背景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3215" y="1844675"/>
            <a:ext cx="75641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然后在对应的java文件中java/net/micode/notes/ui/NotesListActivety类中找到加入Button所对应的ButtonID: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此时就有了如图所示的界面: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3068955"/>
            <a:ext cx="3002280" cy="464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5605" y="3731260"/>
            <a:ext cx="4640580" cy="27114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13" name="图片 13" descr="a1da3dae5db68808ff2ebd8e5e861c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24200" y="407670"/>
            <a:ext cx="2895600" cy="604266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95605" y="46101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460" y="1196340"/>
            <a:ext cx="79825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  <a:sym typeface="+mn-ea"/>
              </a:rPr>
              <a:t>添加功能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1: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通过访问手机相册改变小米便签主页面背景</a:t>
            </a:r>
            <a:endParaRPr lang="zh-CN" altLang="en-US" b="1">
              <a:highlight>
                <a:srgbClr val="FFFF00"/>
              </a:highlight>
            </a:endParaRPr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95605" y="1844675"/>
            <a:ext cx="72428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还需要设置点击事件,以保证点到Button后可以进入手机相册,来进行背景切换:</a:t>
            </a:r>
            <a:endParaRPr lang="zh-CN" altLang="en-US"/>
          </a:p>
        </p:txBody>
      </p:sp>
      <p:pic>
        <p:nvPicPr>
          <p:cNvPr id="1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7360" y="2708910"/>
            <a:ext cx="6534150" cy="13442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287655" y="4004945"/>
            <a:ext cx="8856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其中Intent表示跳转,有当前界面跳转至手机相册界面</a:t>
            </a:r>
            <a:endParaRPr lang="zh-CN" altLang="en-US"/>
          </a:p>
          <a:p>
            <a:r>
              <a:rPr lang="zh-CN" altLang="en-US"/>
              <a:t>然后在  protected void onActivityResult(int requestCode, int resultCode, Intent data)方法中加入其相应:</a:t>
            </a:r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5605" y="44450"/>
            <a:ext cx="7833360" cy="46640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3260" y="4940935"/>
            <a:ext cx="55340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这时</a:t>
            </a:r>
            <a:r>
              <a:rPr lang="en-US" altLang="zh-CN">
                <a:solidFill>
                  <a:srgbClr val="FF0000"/>
                </a:solidFill>
              </a:rPr>
              <a:t>,</a:t>
            </a:r>
            <a:r>
              <a:rPr lang="zh-CN" altLang="en-US">
                <a:solidFill>
                  <a:srgbClr val="FF0000"/>
                </a:solidFill>
              </a:rPr>
              <a:t>就可以访问手机相册来进行主界面背景图片的修改了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79705" y="26035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460" y="908685"/>
            <a:ext cx="4366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功能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2: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改变便签中的字体</a:t>
            </a:r>
            <a:endParaRPr lang="zh-CN" alt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215" y="1484630"/>
            <a:ext cx="76339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思路:</a:t>
            </a:r>
            <a:endParaRPr lang="zh-CN" altLang="en-US"/>
          </a:p>
          <a:p>
            <a:r>
              <a:rPr lang="zh-CN" altLang="en-US"/>
              <a:t>上网上找免费网站下载可用的字体,然后加入到项目文件中的res/font中</a:t>
            </a:r>
            <a:endParaRPr lang="zh-CN" altLang="en-US"/>
          </a:p>
          <a:p>
            <a:r>
              <a:rPr lang="zh-CN" altLang="en-US"/>
              <a:t>将所有的字体以菜单的格式存放</a:t>
            </a:r>
            <a:endParaRPr lang="zh-CN" altLang="en-US"/>
          </a:p>
          <a:p>
            <a:r>
              <a:rPr lang="zh-CN" altLang="en-US"/>
              <a:t>找出便签所对应的EditText标签,对EditText中使用代码</a:t>
            </a:r>
            <a:endParaRPr lang="zh-CN" altLang="en-US"/>
          </a:p>
          <a:p>
            <a:r>
              <a:rPr lang="zh-CN" altLang="en-US"/>
              <a:t>mNoteEditor.setTypeface(typeface);进行字体修改</a:t>
            </a:r>
            <a:endParaRPr lang="zh-CN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188595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215" y="836295"/>
            <a:ext cx="5248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功能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2: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改变便签中的字体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:</a:t>
            </a:r>
            <a:endParaRPr lang="en-US" altLang="zh-CN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315" y="1412875"/>
            <a:ext cx="7244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1:在res/layout/note_edit.xml文件 下加入下拉框spinner:</a:t>
            </a:r>
            <a:endParaRPr lang="zh-CN" altLang="en-US"/>
          </a:p>
        </p:txBody>
      </p:sp>
      <p:pic>
        <p:nvPicPr>
          <p:cNvPr id="19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7360" y="1844675"/>
            <a:ext cx="4160520" cy="261366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4792980" y="2060575"/>
            <a:ext cx="38544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266700"/>
            <a:r>
              <a:rPr lang="zh-CN" sz="1800" b="0">
                <a:ea typeface="等线" panose="02010600030101010101" charset="-122"/>
              </a:rPr>
              <a:t>添加下拉数据,加载资源:</a:t>
            </a:r>
            <a:endParaRPr lang="zh-CN" altLang="en-US" sz="1800" b="0">
              <a:ea typeface="等线" panose="02010600030101010101" charset="-122"/>
            </a:endParaRPr>
          </a:p>
        </p:txBody>
      </p:sp>
      <p:pic>
        <p:nvPicPr>
          <p:cNvPr id="20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03800" y="2564765"/>
            <a:ext cx="3314700" cy="43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67360" y="33274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315" y="1052830"/>
            <a:ext cx="78828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经测试与查找,找出便签所对应的EditText控件:(id为note_edit_view)</a:t>
            </a:r>
            <a:endParaRPr lang="zh-CN" altLang="en-US"/>
          </a:p>
        </p:txBody>
      </p:sp>
      <p:pic>
        <p:nvPicPr>
          <p:cNvPr id="2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2019300"/>
            <a:ext cx="5269230" cy="4536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95605" y="26035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79705" y="1433830"/>
            <a:ext cx="698944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266700"/>
            <a:r>
              <a:rPr lang="zh-CN" sz="1800" b="0">
                <a:ea typeface="等线" panose="02010600030101010101" charset="-122"/>
              </a:rPr>
              <a:t>并找出其所对应的java代码:在java/net/micode/notes/ui/NotesEditActivety中被定义为:</a:t>
            </a:r>
            <a:r>
              <a:rPr lang="en-US" sz="1800" b="0">
                <a:latin typeface="等线" panose="02010600030101010101" charset="-122"/>
                <a:cs typeface="Times New Roman" panose="02020603050405020304" pitchFamily="18" charset="0"/>
              </a:rPr>
              <a:t>private EditText mNoteEditormNoteEditor = (EditText) findViewById(R.id.note_edit_view);</a:t>
            </a:r>
            <a:r>
              <a:rPr lang="zh-CN" sz="1800" b="0">
                <a:ea typeface="等线" panose="02010600030101010101" charset="-122"/>
              </a:rPr>
              <a:t>然后我们要自己在java文件中定义我们之前加入的spinner下拉框:</a:t>
            </a:r>
            <a:r>
              <a:rPr lang="en-US" sz="1800" b="0">
                <a:latin typeface="等线" panose="02010600030101010101" charset="-122"/>
              </a:rPr>
              <a:t>private Spinner spinner</a:t>
            </a:r>
            <a:r>
              <a:rPr lang="en-US" sz="1800" b="0">
                <a:latin typeface="等线" panose="02010600030101010101" charset="-122"/>
                <a:cs typeface="Times New Roman" panose="02020603050405020304" pitchFamily="18" charset="0"/>
              </a:rPr>
              <a:t>spinner = findViewById(R.id.spn_one);</a:t>
            </a:r>
            <a:r>
              <a:rPr lang="zh-CN" sz="1800" b="0">
                <a:ea typeface="等线" panose="02010600030101010101" charset="-122"/>
              </a:rPr>
              <a:t>然后我们将spinner中的数据保存到String数组里:</a:t>
            </a:r>
            <a:r>
              <a:rPr lang="en-US" sz="1800" b="0">
                <a:latin typeface="等线" panose="02010600030101010101" charset="-122"/>
                <a:cs typeface="Times New Roman" panose="02020603050405020304" pitchFamily="18" charset="0"/>
              </a:rPr>
              <a:t>String []ziti = getResources().getStringArray(R.array.spinner);</a:t>
            </a:r>
            <a:r>
              <a:rPr lang="zh-CN" sz="1800" b="0">
                <a:ea typeface="等线" panose="02010600030101010101" charset="-122"/>
              </a:rPr>
              <a:t>然后创建Arrayadapter适配器:</a:t>
            </a:r>
            <a:endParaRPr lang="zh-CN" altLang="en-US" sz="1800" b="0">
              <a:ea typeface="等线" panose="02010600030101010101" charset="-122"/>
            </a:endParaRPr>
          </a:p>
        </p:txBody>
      </p:sp>
      <p:pic>
        <p:nvPicPr>
          <p:cNvPr id="22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1460" y="4436745"/>
            <a:ext cx="8479790" cy="6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00355" y="908685"/>
            <a:ext cx="5673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功能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2: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改变便签的字体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:</a:t>
            </a:r>
            <a:endParaRPr lang="en-US" altLang="zh-CN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39750" y="260350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维护开源软件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360" y="908685"/>
            <a:ext cx="38823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功能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2: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改变便签的字体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:</a:t>
            </a:r>
            <a:endParaRPr lang="en-US" altLang="zh-CN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67360" y="141287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/>
            <a:r>
              <a:rPr lang="zh-CN" sz="1800" b="0">
                <a:ea typeface="等线" panose="02010600030101010101" charset="-122"/>
              </a:rPr>
              <a:t>再写入点击事件</a:t>
            </a:r>
            <a:r>
              <a:rPr lang="en-US" sz="1800" b="0">
                <a:latin typeface="等线" panose="02010600030101010101" charset="-122"/>
              </a:rPr>
              <a:t>:</a:t>
            </a:r>
            <a:endParaRPr lang="en-US" altLang="en-US" sz="1800" b="0">
              <a:latin typeface="等线" panose="02010600030101010101" charset="-122"/>
            </a:endParaRPr>
          </a:p>
        </p:txBody>
      </p:sp>
      <p:pic>
        <p:nvPicPr>
          <p:cNvPr id="2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80155" y="188595"/>
            <a:ext cx="6256020" cy="4887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067493" y="4724718"/>
            <a:ext cx="5272405" cy="228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维护开源软件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zh-CN" dirty="0">
                <a:solidFill>
                  <a:srgbClr val="FF0000"/>
                </a:solidFill>
              </a:rPr>
              <a:t>系统演示效果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系统演示效果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维护开源软件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zh-CN" dirty="0">
                <a:solidFill>
                  <a:schemeClr val="bg1">
                    <a:lumMod val="65000"/>
                  </a:schemeClr>
                </a:solidFill>
              </a:rPr>
              <a:t>系统演示效果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实践心得体会</a:t>
            </a:r>
            <a:endParaRPr lang="zh-CN" altLang="en-US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实践心得体会</a:t>
            </a:r>
            <a:endParaRPr lang="zh-CN" altLang="en-US" dirty="0"/>
          </a:p>
        </p:txBody>
      </p:sp>
      <p:pic>
        <p:nvPicPr>
          <p:cNvPr id="2" name="内容占位符 1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1460" y="1269365"/>
            <a:ext cx="8229600" cy="439039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3850" y="188595"/>
            <a:ext cx="8072120" cy="444754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3850" y="0"/>
            <a:ext cx="8183880" cy="507174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353" y="3284984"/>
            <a:ext cx="331311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1560" y="1844824"/>
            <a:ext cx="7772400" cy="864096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软件工程课程综合实践汇报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SLIDE_MODEL_TYPE" val="cover"/>
</p:tagLst>
</file>

<file path=ppt/tags/tag2.xml><?xml version="1.0" encoding="utf-8"?>
<p:tagLst xmlns:p="http://schemas.openxmlformats.org/presentationml/2006/main">
  <p:tag name="KSO_WM_SLIDE_MODEL_TYPE" val="numdgm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PP_MARK_KEY" val="41812b99-820c-4c3b-b2d0-c01efa02bcf8"/>
  <p:tag name="COMMONDATA" val="eyJoZGlkIjoiNTBlYzI0NDMzODVkNTM1OWQzMGQzOWMyM2IwNzk2MjU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7064</Words>
  <Application>WPS 演示</Application>
  <PresentationFormat>全屏显示(4:3)</PresentationFormat>
  <Paragraphs>527</Paragraphs>
  <Slides>65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9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等线</vt:lpstr>
      <vt:lpstr>等线 Light</vt:lpstr>
      <vt:lpstr>聚合</vt:lpstr>
      <vt:lpstr>软件工程课程综合实践汇报 “阅读和维护开源软件”</vt:lpstr>
      <vt:lpstr>汇报内容</vt:lpstr>
      <vt:lpstr>泛读开源代码</vt:lpstr>
      <vt:lpstr>PowerPoint 演示文稿</vt:lpstr>
      <vt:lpstr>泛读开源代码</vt:lpstr>
      <vt:lpstr>泛读开源代码</vt:lpstr>
      <vt:lpstr>“小米便签”开源软件的体系结构</vt:lpstr>
      <vt:lpstr>PowerPoint 演示文稿</vt:lpstr>
      <vt:lpstr>泛读开源代码</vt:lpstr>
      <vt:lpstr>泛读开源代码</vt:lpstr>
      <vt:lpstr>泛读开源代码</vt:lpstr>
      <vt:lpstr>汇报内容</vt:lpstr>
      <vt:lpstr>分析代码质量</vt:lpstr>
      <vt:lpstr>分析代码质量</vt:lpstr>
      <vt:lpstr>PowerPoint 演示文稿</vt:lpstr>
      <vt:lpstr>PowerPoint 演示文稿</vt:lpstr>
      <vt:lpstr>PowerPoint 演示文稿</vt:lpstr>
      <vt:lpstr>分析代码质量</vt:lpstr>
      <vt:lpstr>PowerPoint 演示文稿</vt:lpstr>
      <vt:lpstr>PowerPoint 演示文稿</vt:lpstr>
      <vt:lpstr>PowerPoint 演示文稿</vt:lpstr>
      <vt:lpstr>PowerPoint 演示文稿</vt:lpstr>
      <vt:lpstr>汇报内容</vt:lpstr>
      <vt:lpstr>标注开源代码</vt:lpstr>
      <vt:lpstr>标注开源代码</vt:lpstr>
      <vt:lpstr>标注开源代码</vt:lpstr>
      <vt:lpstr>标注开源代码</vt:lpstr>
      <vt:lpstr>PowerPoint 演示文稿</vt:lpstr>
      <vt:lpstr>标注开源代码</vt:lpstr>
      <vt:lpstr>标注开源代码</vt:lpstr>
      <vt:lpstr>标注开源代码</vt:lpstr>
      <vt:lpstr>PowerPoint 演示文稿</vt:lpstr>
      <vt:lpstr>标注开源代码</vt:lpstr>
      <vt:lpstr>标注开源代码</vt:lpstr>
      <vt:lpstr>PowerPoint 演示文稿</vt:lpstr>
      <vt:lpstr>标注开源代码</vt:lpstr>
      <vt:lpstr>标注开源代码</vt:lpstr>
      <vt:lpstr>汇报内容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维护开源软件  详细设计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汇报内容</vt:lpstr>
      <vt:lpstr>系统演示效果</vt:lpstr>
      <vt:lpstr>汇报内容</vt:lpstr>
      <vt:lpstr>实践心得体会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easymoneysniper</cp:lastModifiedBy>
  <cp:revision>355</cp:revision>
  <dcterms:created xsi:type="dcterms:W3CDTF">2113-01-01T00:00:00Z</dcterms:created>
  <dcterms:modified xsi:type="dcterms:W3CDTF">2023-06-10T03:13:32Z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2052-11.1.0.14036</vt:lpwstr>
  </property>
  <property fmtid="{D5CDD505-2E9C-101B-9397-08002B2CF9AE}" pid="4" name="ICV">
    <vt:lpwstr>01BEF78A682C405787972639C269C5FC_12</vt:lpwstr>
  </property>
</Properties>
</file>