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59"/>
  </p:handoutMasterIdLst>
  <p:sldIdLst>
    <p:sldId id="256" r:id="rId3"/>
    <p:sldId id="321" r:id="rId4"/>
    <p:sldId id="322" r:id="rId6"/>
    <p:sldId id="374" r:id="rId7"/>
    <p:sldId id="375" r:id="rId8"/>
    <p:sldId id="340" r:id="rId9"/>
    <p:sldId id="349" r:id="rId10"/>
    <p:sldId id="350" r:id="rId11"/>
    <p:sldId id="351" r:id="rId12"/>
    <p:sldId id="353" r:id="rId13"/>
    <p:sldId id="354" r:id="rId14"/>
    <p:sldId id="352" r:id="rId15"/>
    <p:sldId id="355" r:id="rId16"/>
    <p:sldId id="357" r:id="rId17"/>
    <p:sldId id="373" r:id="rId18"/>
    <p:sldId id="358" r:id="rId19"/>
    <p:sldId id="359" r:id="rId20"/>
    <p:sldId id="361" r:id="rId21"/>
    <p:sldId id="331" r:id="rId22"/>
    <p:sldId id="362" r:id="rId23"/>
    <p:sldId id="363" r:id="rId24"/>
    <p:sldId id="330" r:id="rId25"/>
    <p:sldId id="376" r:id="rId26"/>
    <p:sldId id="380" r:id="rId27"/>
    <p:sldId id="378" r:id="rId28"/>
    <p:sldId id="381" r:id="rId29"/>
    <p:sldId id="382" r:id="rId30"/>
    <p:sldId id="383" r:id="rId31"/>
    <p:sldId id="377" r:id="rId32"/>
    <p:sldId id="385" r:id="rId33"/>
    <p:sldId id="386" r:id="rId34"/>
    <p:sldId id="387" r:id="rId35"/>
    <p:sldId id="388" r:id="rId36"/>
    <p:sldId id="384" r:id="rId37"/>
    <p:sldId id="325" r:id="rId38"/>
    <p:sldId id="414" r:id="rId39"/>
    <p:sldId id="413" r:id="rId40"/>
    <p:sldId id="324" r:id="rId41"/>
    <p:sldId id="417" r:id="rId42"/>
    <p:sldId id="418" r:id="rId43"/>
    <p:sldId id="332" r:id="rId44"/>
    <p:sldId id="419" r:id="rId45"/>
    <p:sldId id="420" r:id="rId46"/>
    <p:sldId id="431" r:id="rId47"/>
    <p:sldId id="430" r:id="rId48"/>
    <p:sldId id="432" r:id="rId49"/>
    <p:sldId id="433" r:id="rId50"/>
    <p:sldId id="434" r:id="rId51"/>
    <p:sldId id="326" r:id="rId52"/>
    <p:sldId id="422" r:id="rId53"/>
    <p:sldId id="421" r:id="rId54"/>
    <p:sldId id="329" r:id="rId55"/>
    <p:sldId id="328" r:id="rId56"/>
    <p:sldId id="423" r:id="rId57"/>
    <p:sldId id="424" r:id="rId58"/>
  </p:sldIdLst>
  <p:sldSz cx="9144000" cy="6858000" type="screen4x3"/>
  <p:notesSz cx="7099300" cy="10234295"/>
  <p:custDataLst>
    <p:tags r:id="rId6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494" autoAdjust="0"/>
  </p:normalViewPr>
  <p:slideViewPr>
    <p:cSldViewPr showGuides="1">
      <p:cViewPr varScale="1">
        <p:scale>
          <a:sx n="85" d="100"/>
          <a:sy n="85" d="100"/>
        </p:scale>
        <p:origin x="137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3" Type="http://schemas.openxmlformats.org/officeDocument/2006/relationships/tags" Target="tags/tag38.xml"/><Relationship Id="rId62" Type="http://schemas.openxmlformats.org/officeDocument/2006/relationships/tableStyles" Target="tableStyles.xml"/><Relationship Id="rId61" Type="http://schemas.openxmlformats.org/officeDocument/2006/relationships/viewProps" Target="viewProps.xml"/><Relationship Id="rId60" Type="http://schemas.openxmlformats.org/officeDocument/2006/relationships/presProps" Target="presProps.xml"/><Relationship Id="rId6" Type="http://schemas.openxmlformats.org/officeDocument/2006/relationships/slide" Target="slides/slide3.xml"/><Relationship Id="rId59" Type="http://schemas.openxmlformats.org/officeDocument/2006/relationships/handoutMaster" Target="handoutMasters/handoutMaster1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代码总量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开源代码</c:v>
                </c:pt>
                <c:pt idx="1">
                  <c:v>独立编写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  <a:p>
            <a:pPr lvl="1" eaLnBrk="1" latinLnBrk="0" hangingPunct="1"/>
            <a:r>
              <a:rPr kumimoji="0" lang="zh-CN" altLang="en-US"/>
              <a:t>第二级</a:t>
            </a:r>
            <a:endParaRPr kumimoji="0" lang="zh-CN" altLang="en-US"/>
          </a:p>
          <a:p>
            <a:pPr lvl="2" eaLnBrk="1" latinLnBrk="0" hangingPunct="1"/>
            <a:r>
              <a:rPr kumimoji="0" lang="zh-CN" altLang="en-US"/>
              <a:t>第三级</a:t>
            </a:r>
            <a:endParaRPr kumimoji="0" lang="zh-CN" altLang="en-US"/>
          </a:p>
          <a:p>
            <a:pPr lvl="3" eaLnBrk="1" latinLnBrk="0" hangingPunct="1"/>
            <a:r>
              <a:rPr kumimoji="0" lang="zh-CN" altLang="en-US"/>
              <a:t>第四级</a:t>
            </a:r>
            <a:endParaRPr kumimoji="0" lang="zh-CN" altLang="en-US"/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tags" Target="../tags/tag10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tags" Target="../tags/tag12.xml"/><Relationship Id="rId2" Type="http://schemas.openxmlformats.org/officeDocument/2006/relationships/image" Target="../media/image11.png"/><Relationship Id="rId1" Type="http://schemas.openxmlformats.org/officeDocument/2006/relationships/tags" Target="../tags/tag11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tags" Target="../tags/tag14.xml"/><Relationship Id="rId2" Type="http://schemas.openxmlformats.org/officeDocument/2006/relationships/image" Target="../media/image13.jpeg"/><Relationship Id="rId1" Type="http://schemas.openxmlformats.org/officeDocument/2006/relationships/tags" Target="../tags/tag13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tags" Target="../tags/tag16.xml"/><Relationship Id="rId2" Type="http://schemas.openxmlformats.org/officeDocument/2006/relationships/image" Target="../media/image15.jpeg"/><Relationship Id="rId1" Type="http://schemas.openxmlformats.org/officeDocument/2006/relationships/tags" Target="../tags/tag15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tags" Target="../tags/tag18.xml"/><Relationship Id="rId2" Type="http://schemas.openxmlformats.org/officeDocument/2006/relationships/image" Target="../media/image17.jpeg"/><Relationship Id="rId1" Type="http://schemas.openxmlformats.org/officeDocument/2006/relationships/tags" Target="../tags/tag17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tags" Target="../tags/tag20.xml"/><Relationship Id="rId2" Type="http://schemas.openxmlformats.org/officeDocument/2006/relationships/image" Target="../media/image19.jpeg"/><Relationship Id="rId1" Type="http://schemas.openxmlformats.org/officeDocument/2006/relationships/tags" Target="../tags/tag19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tags" Target="../tags/tag22.xml"/><Relationship Id="rId2" Type="http://schemas.openxmlformats.org/officeDocument/2006/relationships/image" Target="../media/image21.png"/><Relationship Id="rId1" Type="http://schemas.openxmlformats.org/officeDocument/2006/relationships/tags" Target="../tags/tag21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tags" Target="../tags/tag23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tags" Target="../tags/tag24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tags" Target="../tags/tag25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tags" Target="../tags/tag26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tags" Target="../tags/tag27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tags" Target="../tags/tag28.xml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tags" Target="../tags/tag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1" Type="http://schemas.openxmlformats.org/officeDocument/2006/relationships/tags" Target="../tags/tag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1" Type="http://schemas.openxmlformats.org/officeDocument/2006/relationships/tags" Target="../tags/tag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1" Type="http://schemas.openxmlformats.org/officeDocument/2006/relationships/tags" Target="../tags/tag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1" Type="http://schemas.openxmlformats.org/officeDocument/2006/relationships/tags" Target="../tags/tag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1" Type="http://schemas.openxmlformats.org/officeDocument/2006/relationships/tags" Target="../tags/tag3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1" Type="http://schemas.openxmlformats.org/officeDocument/2006/relationships/tags" Target="../tags/tag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1" Type="http://schemas.openxmlformats.org/officeDocument/2006/relationships/tags" Target="../tags/tag36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1" Type="http://schemas.openxmlformats.org/officeDocument/2006/relationships/tags" Target="../tags/tag3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6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340768"/>
            <a:ext cx="7772400" cy="172819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“项目名称”</a:t>
            </a:r>
            <a:endParaRPr lang="zh-CN" altLang="en-US" sz="4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68325" y="3429000"/>
            <a:ext cx="7814945" cy="1584325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汇报人： 金宏武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项目团队成员：冯双全、李宗笔、金泊成、郑晨哲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/>
              <a:t>需求模型与文档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marL="109855" indent="0">
              <a:buNone/>
            </a:pPr>
            <a:r>
              <a:rPr lang="en-US" altLang="zh-CN" sz="23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3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我们需要一个平台，让我们能够更加轻松地与在校生们建立联系、以及寻求互助和合作的机会，能为我们提供更多的机会，以经济实惠的方式获取所需的物品，并同时帮助其他校友回收利用他们不再需要的物品。</a:t>
            </a:r>
            <a:endParaRPr lang="zh-CN" altLang="en-US" sz="2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09855" indent="0">
              <a:buNone/>
            </a:pPr>
            <a:r>
              <a:rPr lang="en-US" altLang="zh-CN" sz="23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3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智慧校园小程序正好满足了在校大学生的需求，在满足需求的同时通过用户注册登录屏蔽了校外人员的进入，以防校外人员发布不实信息和广告。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zh-CN" altLang="en-US" dirty="0"/>
              <a:t>注册登录功能：</a:t>
            </a:r>
            <a:endParaRPr lang="zh-CN" altLang="en-US" dirty="0"/>
          </a:p>
          <a:p>
            <a:pPr marL="393065" lvl="1" indent="457200">
              <a:buNone/>
            </a:pPr>
            <a:r>
              <a:rPr lang="zh-CN" altLang="en-US" dirty="0"/>
              <a:t>用户可以进行注册登录</a:t>
            </a:r>
            <a:endParaRPr lang="zh-CN" altLang="en-US" dirty="0"/>
          </a:p>
          <a:p>
            <a:pPr lvl="1"/>
            <a:r>
              <a:rPr lang="zh-CN" altLang="en-US" dirty="0"/>
              <a:t>信息发布功能：</a:t>
            </a:r>
            <a:endParaRPr lang="zh-CN" altLang="en-US" dirty="0"/>
          </a:p>
          <a:p>
            <a:pPr marL="393065" lvl="1" indent="457200">
              <a:buNone/>
            </a:pPr>
            <a:r>
              <a:rPr lang="zh-CN" altLang="en-US" dirty="0"/>
              <a:t>用户可以发布一些万能任务、二手物品、失物招领信息</a:t>
            </a:r>
            <a:r>
              <a:rPr lang="en-US" altLang="zh-CN" dirty="0"/>
              <a:t>	</a:t>
            </a:r>
            <a:r>
              <a:rPr lang="zh-CN" altLang="en-US" dirty="0"/>
              <a:t>和论坛信息</a:t>
            </a:r>
            <a:endParaRPr lang="zh-CN" altLang="en-US" dirty="0"/>
          </a:p>
          <a:p>
            <a:pPr lvl="1"/>
            <a:r>
              <a:rPr lang="zh-CN" altLang="en-US" dirty="0"/>
              <a:t>评论回复功能：</a:t>
            </a:r>
            <a:endParaRPr lang="zh-CN" altLang="en-US" dirty="0"/>
          </a:p>
          <a:p>
            <a:pPr marL="393065" lvl="1" indent="457200">
              <a:buNone/>
            </a:pPr>
            <a:r>
              <a:rPr lang="zh-CN" altLang="en-US" dirty="0"/>
              <a:t>用户可以对别人发布的论坛进行回复</a:t>
            </a:r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marL="393065" lvl="1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需求创意</a:t>
            </a:r>
            <a:endParaRPr lang="zh-CN" altLang="en-US" dirty="0"/>
          </a:p>
          <a:p>
            <a:r>
              <a:rPr lang="zh-CN" altLang="en-US" sz="23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现如今在校生的交流平台可能是添加微信的个人校园墙，然后微信的个人校园墙通过发朋友圈的方式来获得更多的流量。百度贴吧、大学超话等等，这里面发布的消息内容无法确保是在校生人员发布的，里面甚至有很多校外商家企业的广告，在校生们容易上当受骗。交易平台也是如此，即将毕业的同学可能会有很多闲置物品，当他们想要去二手交易平台如闲鱼平台卖时，要经历发货等等一系列麻烦问题，“面向在校生的社交与交易平台”不仅能使交易迅速完成，还一定程度上避免的被欺骗的问题，发布消息等等都确保是在校学生发布，使消息更具有真实性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用例图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37068" y="2023428"/>
            <a:ext cx="5269865" cy="3983355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用例模型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万能任务管理用例描述</a:t>
            </a:r>
            <a:endParaRPr lang="zh-CN" altLang="en-US" dirty="0"/>
          </a:p>
          <a:p>
            <a:pPr lvl="1" algn="l">
              <a:buSzTx/>
            </a:pPr>
            <a:r>
              <a:rPr lang="zh-CN" altLang="en-US" dirty="0">
                <a:sym typeface="+mn-ea"/>
              </a:rPr>
              <a:t>用例名称：万能任务管理</a:t>
            </a:r>
            <a:endParaRPr lang="zh-CN" altLang="en-US" dirty="0"/>
          </a:p>
          <a:p>
            <a:pPr lvl="1" algn="l">
              <a:buSzTx/>
            </a:pPr>
            <a:r>
              <a:rPr lang="zh-CN" altLang="en-US" dirty="0">
                <a:sym typeface="+mn-ea"/>
              </a:rPr>
              <a:t>用例的功能：</a:t>
            </a:r>
            <a:r>
              <a:rPr lang="zh-CN" altLang="en-US" dirty="0"/>
              <a:t> 用户、管理员可以对万能任务进行管理</a:t>
            </a:r>
            <a:endParaRPr lang="zh-CN" altLang="en-US" dirty="0"/>
          </a:p>
          <a:p>
            <a:pPr lvl="1" algn="l">
              <a:buSzTx/>
            </a:pPr>
            <a:r>
              <a:rPr lang="zh-CN" altLang="en-US" dirty="0"/>
              <a:t>执行者：用户、管理员 </a:t>
            </a:r>
            <a:endParaRPr lang="zh-CN" altLang="en-US" dirty="0"/>
          </a:p>
          <a:p>
            <a:pPr lvl="1" algn="l">
              <a:buSzTx/>
            </a:pPr>
            <a:r>
              <a:rPr lang="zh-CN" altLang="en-US" dirty="0"/>
              <a:t>前置条件： 用户成功进入小程序</a:t>
            </a:r>
            <a:endParaRPr lang="zh-CN" altLang="en-US" dirty="0"/>
          </a:p>
          <a:p>
            <a:pPr lvl="1" algn="l">
              <a:buSzTx/>
            </a:pPr>
            <a:r>
              <a:rPr lang="zh-CN" altLang="en-US" dirty="0"/>
              <a:t>基本交互动作：</a:t>
            </a:r>
            <a:endParaRPr lang="zh-CN" altLang="en-US" dirty="0"/>
          </a:p>
          <a:p>
            <a:pPr lvl="1" algn="l">
              <a:buSzTx/>
            </a:pPr>
            <a:r>
              <a:rPr lang="zh-CN" altLang="en-US" dirty="0"/>
              <a:t>1. 用户进入万能任务页面，编辑并发布任务</a:t>
            </a:r>
            <a:endParaRPr lang="zh-CN" altLang="en-US" dirty="0"/>
          </a:p>
          <a:p>
            <a:pPr lvl="1" algn="l">
              <a:buSzTx/>
            </a:pPr>
            <a:r>
              <a:rPr lang="zh-CN" altLang="en-US" dirty="0"/>
              <a:t>2. 用户对已发布的万能任务信息进行删除操作</a:t>
            </a:r>
            <a:endParaRPr lang="zh-CN" altLang="en-US" dirty="0"/>
          </a:p>
          <a:p>
            <a:pPr lvl="1" algn="l">
              <a:buSzTx/>
            </a:pPr>
            <a:r>
              <a:rPr lang="zh-CN" altLang="en-US" dirty="0"/>
              <a:t>3. 用户、管理员浏览任务</a:t>
            </a:r>
            <a:endParaRPr lang="zh-CN" altLang="en-US" dirty="0"/>
          </a:p>
          <a:p>
            <a:pPr lvl="1" algn="l">
              <a:buSzTx/>
            </a:pPr>
            <a:r>
              <a:rPr lang="zh-CN" altLang="en-US" dirty="0"/>
              <a:t>4. 管理员对浏览的任务信息审核</a:t>
            </a:r>
            <a:endParaRPr lang="zh-CN" altLang="en-US" dirty="0"/>
          </a:p>
          <a:p>
            <a:endParaRPr lang="zh-CN" altLang="en-US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5" descr="用例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95830" y="692785"/>
            <a:ext cx="5533390" cy="6124575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12725"/>
            <a:ext cx="8229600" cy="5795010"/>
          </a:xfrm>
        </p:spPr>
        <p:txBody>
          <a:bodyPr/>
          <a:lstStyle/>
          <a:p>
            <a:r>
              <a:rPr lang="zh-CN" altLang="en-US" dirty="0"/>
              <a:t>万能任务管理用例顺序图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二手交易管理用例描述</a:t>
            </a:r>
            <a:endParaRPr lang="zh-CN" altLang="en-US" dirty="0"/>
          </a:p>
          <a:p>
            <a:pPr lvl="1" algn="l">
              <a:buSzTx/>
            </a:pPr>
            <a:r>
              <a:rPr lang="zh-CN" altLang="en-US" sz="2300" b="0" dirty="0"/>
              <a:t>用例名称：二手交易管理</a:t>
            </a:r>
            <a:endParaRPr lang="zh-CN" altLang="en-US" dirty="0"/>
          </a:p>
          <a:p>
            <a:pPr lvl="1" algn="l">
              <a:buSzTx/>
            </a:pPr>
            <a:r>
              <a:rPr lang="zh-CN" altLang="en-US" sz="2300" b="0" dirty="0"/>
              <a:t>用例的功能： 用户、管理员可以对二手交易进行管理</a:t>
            </a:r>
            <a:endParaRPr lang="zh-CN" altLang="en-US" sz="2300" b="0" dirty="0"/>
          </a:p>
          <a:p>
            <a:pPr lvl="1" algn="l">
              <a:buSzTx/>
            </a:pPr>
            <a:r>
              <a:rPr lang="zh-CN" altLang="en-US" sz="2300" b="0" dirty="0"/>
              <a:t>执行者：用户、管理员 </a:t>
            </a:r>
            <a:endParaRPr lang="zh-CN" altLang="en-US" sz="2300" b="0" dirty="0"/>
          </a:p>
          <a:p>
            <a:pPr lvl="1" algn="l">
              <a:buSzTx/>
            </a:pPr>
            <a:r>
              <a:rPr lang="zh-CN" altLang="en-US" sz="2300" b="0" dirty="0"/>
              <a:t>前置条件： 用户成功进入小程序</a:t>
            </a:r>
            <a:endParaRPr lang="zh-CN" altLang="en-US" sz="2300" b="0" dirty="0"/>
          </a:p>
          <a:p>
            <a:pPr lvl="1" algn="l">
              <a:buSzTx/>
            </a:pPr>
            <a:r>
              <a:rPr lang="zh-CN" altLang="en-US" sz="2300" b="0" dirty="0"/>
              <a:t>基本交互动作：</a:t>
            </a:r>
            <a:endParaRPr lang="zh-CN" altLang="en-US" sz="2300" b="0" dirty="0"/>
          </a:p>
          <a:p>
            <a:pPr lvl="1" algn="l">
              <a:buSzTx/>
            </a:pPr>
            <a:r>
              <a:rPr lang="zh-CN" altLang="en-US" sz="2300" b="0" dirty="0"/>
              <a:t>1. 用户进入二手交易页面，编辑并发布物品信息</a:t>
            </a:r>
            <a:endParaRPr lang="zh-CN" altLang="en-US" sz="2300" b="0" dirty="0"/>
          </a:p>
          <a:p>
            <a:pPr lvl="1" algn="l">
              <a:buSzTx/>
            </a:pPr>
            <a:r>
              <a:rPr lang="zh-CN" altLang="en-US" sz="2300" b="0" dirty="0"/>
              <a:t>2. 用户对已发布的物品信息进行删除操作，页面中对应的信息被删除</a:t>
            </a:r>
            <a:endParaRPr lang="zh-CN" altLang="en-US" sz="2300" b="0" dirty="0"/>
          </a:p>
          <a:p>
            <a:pPr lvl="1" algn="l">
              <a:buSzTx/>
            </a:pPr>
            <a:r>
              <a:rPr lang="zh-CN" altLang="en-US" sz="2300" b="0" dirty="0"/>
              <a:t>3. 用户、管理员浏览物品信息</a:t>
            </a:r>
            <a:endParaRPr lang="zh-CN" altLang="en-US" sz="2300" b="0" dirty="0"/>
          </a:p>
          <a:p>
            <a:pPr lvl="1" algn="l">
              <a:buSzTx/>
            </a:pPr>
            <a:r>
              <a:rPr lang="zh-CN" altLang="en-US" sz="2300" b="0" dirty="0"/>
              <a:t>4. 管理员对浏览的物品信息审核</a:t>
            </a:r>
            <a:endParaRPr lang="zh-CN" altLang="en-US" sz="2300" b="0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4310"/>
            <a:ext cx="8229600" cy="5813425"/>
          </a:xfrm>
        </p:spPr>
        <p:txBody>
          <a:bodyPr>
            <a:normAutofit/>
          </a:bodyPr>
          <a:lstStyle/>
          <a:p>
            <a:r>
              <a:rPr lang="zh-CN" altLang="en-US" dirty="0"/>
              <a:t>二手交易管理用例顺序图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6" name="图片 6" descr="用例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37068" y="692468"/>
            <a:ext cx="5269865" cy="605472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失物招领管理用例描述</a:t>
            </a:r>
            <a:endParaRPr lang="zh-CN" altLang="en-US" dirty="0"/>
          </a:p>
          <a:p>
            <a:pPr lvl="1" algn="l">
              <a:buSzTx/>
            </a:pPr>
            <a:r>
              <a:rPr lang="zh-CN" altLang="en-US" sz="2300" b="0" dirty="0"/>
              <a:t>用例名称：失物招领管理</a:t>
            </a:r>
            <a:endParaRPr lang="zh-CN" altLang="en-US" dirty="0"/>
          </a:p>
          <a:p>
            <a:pPr lvl="1" algn="l">
              <a:buSzTx/>
            </a:pPr>
            <a:r>
              <a:rPr lang="zh-CN" altLang="en-US" sz="2300" b="0" dirty="0"/>
              <a:t>用例的功能： 用户、管理员可以对失物招领信息进行管理</a:t>
            </a:r>
            <a:endParaRPr lang="zh-CN" altLang="en-US" sz="2300" b="0" dirty="0"/>
          </a:p>
          <a:p>
            <a:pPr lvl="1" algn="l">
              <a:buSzTx/>
            </a:pPr>
            <a:r>
              <a:rPr lang="zh-CN" altLang="en-US" sz="2300" b="0" dirty="0"/>
              <a:t>执行者：用户、管理员 </a:t>
            </a:r>
            <a:endParaRPr lang="zh-CN" altLang="en-US" sz="2300" b="0" dirty="0"/>
          </a:p>
          <a:p>
            <a:pPr lvl="1" algn="l">
              <a:buSzTx/>
            </a:pPr>
            <a:r>
              <a:rPr lang="zh-CN" altLang="en-US" sz="2300" b="0" dirty="0"/>
              <a:t>前置条件： 用户成功进入小程序</a:t>
            </a:r>
            <a:endParaRPr lang="zh-CN" altLang="en-US" sz="2300" b="0" dirty="0"/>
          </a:p>
          <a:p>
            <a:pPr lvl="1" algn="l">
              <a:buSzTx/>
            </a:pPr>
            <a:r>
              <a:rPr lang="zh-CN" altLang="en-US" sz="2300" b="0" dirty="0"/>
              <a:t>基本交互动作：</a:t>
            </a:r>
            <a:endParaRPr lang="zh-CN" altLang="en-US" sz="2300" b="0" dirty="0"/>
          </a:p>
          <a:p>
            <a:pPr lvl="1" algn="l">
              <a:buSzTx/>
            </a:pPr>
            <a:r>
              <a:rPr lang="zh-CN" altLang="en-US" sz="2300" b="0" dirty="0"/>
              <a:t>1. 用户进入失物招领页面，编辑并发布失物招领信息</a:t>
            </a:r>
            <a:endParaRPr lang="zh-CN" altLang="en-US" sz="2300" b="0" dirty="0"/>
          </a:p>
          <a:p>
            <a:pPr lvl="1" algn="l">
              <a:buSzTx/>
            </a:pPr>
            <a:r>
              <a:rPr lang="zh-CN" altLang="en-US" sz="2300" b="0" dirty="0"/>
              <a:t>2. 用户对已发布的失物招领信息进行删除操作，页面中对应的信息被删除</a:t>
            </a:r>
            <a:endParaRPr lang="zh-CN" altLang="en-US" sz="2300" b="0" dirty="0"/>
          </a:p>
          <a:p>
            <a:pPr lvl="1" algn="l">
              <a:buSzTx/>
            </a:pPr>
            <a:r>
              <a:rPr lang="zh-CN" altLang="en-US" sz="2300" b="0" dirty="0"/>
              <a:t>3. 用户、管理员浏览失物招领信息</a:t>
            </a:r>
            <a:endParaRPr lang="zh-CN" altLang="en-US" sz="2300" b="0" dirty="0"/>
          </a:p>
          <a:p>
            <a:pPr lvl="1" algn="l">
              <a:buSzTx/>
            </a:pPr>
            <a:r>
              <a:rPr lang="zh-CN" altLang="en-US" sz="2300" b="0" dirty="0"/>
              <a:t>4. 管理员对浏览的失物招领信息审核</a:t>
            </a:r>
            <a:endParaRPr lang="zh-CN" altLang="en-US" sz="2300" b="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55905"/>
            <a:ext cx="8229600" cy="5751830"/>
          </a:xfrm>
        </p:spPr>
        <p:txBody>
          <a:bodyPr/>
          <a:lstStyle/>
          <a:p>
            <a:r>
              <a:rPr lang="zh-CN" altLang="en-US" dirty="0"/>
              <a:t>失物招领管理用例顺序图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7" name="图片 7" descr="用例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07223" y="764540"/>
            <a:ext cx="5269865" cy="604647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论坛管理管理用例描述</a:t>
            </a:r>
            <a:endParaRPr lang="zh-CN" altLang="en-US" dirty="0"/>
          </a:p>
          <a:p>
            <a:pPr lvl="1" algn="l">
              <a:buSzTx/>
            </a:pPr>
            <a:r>
              <a:rPr lang="zh-CN" altLang="en-US" sz="2700" b="0" dirty="0">
                <a:sym typeface="+mn-ea"/>
              </a:rPr>
              <a:t>用例名称：论坛管理</a:t>
            </a:r>
            <a:endParaRPr lang="zh-CN" altLang="en-US" sz="2700" dirty="0"/>
          </a:p>
          <a:p>
            <a:pPr lvl="1" algn="l">
              <a:buSzTx/>
            </a:pPr>
            <a:r>
              <a:rPr lang="zh-CN" altLang="en-US" sz="2700" b="0" dirty="0">
                <a:sym typeface="+mn-ea"/>
              </a:rPr>
              <a:t>用例的功能：</a:t>
            </a:r>
            <a:r>
              <a:rPr lang="zh-CN" altLang="en-US" dirty="0"/>
              <a:t> 用户、管理员可以对论坛信息进行管理</a:t>
            </a:r>
            <a:endParaRPr lang="zh-CN" altLang="en-US" dirty="0"/>
          </a:p>
          <a:p>
            <a:pPr lvl="1" algn="l">
              <a:buSzTx/>
            </a:pPr>
            <a:r>
              <a:rPr lang="zh-CN" altLang="en-US" sz="2700" dirty="0"/>
              <a:t>执行者：用户、管理员 </a:t>
            </a:r>
            <a:endParaRPr lang="zh-CN" altLang="en-US" sz="2700" dirty="0"/>
          </a:p>
          <a:p>
            <a:pPr lvl="1" algn="l">
              <a:buSzTx/>
            </a:pPr>
            <a:r>
              <a:rPr lang="zh-CN" altLang="en-US" sz="2700" dirty="0"/>
              <a:t>前置条件： 用户成功进入小程序</a:t>
            </a:r>
            <a:endParaRPr lang="zh-CN" altLang="en-US" sz="2700" dirty="0"/>
          </a:p>
          <a:p>
            <a:pPr lvl="1" algn="l">
              <a:buSzTx/>
            </a:pPr>
            <a:r>
              <a:rPr lang="zh-CN" altLang="en-US" sz="2700" dirty="0"/>
              <a:t>基本交互动作：</a:t>
            </a:r>
            <a:endParaRPr lang="zh-CN" altLang="en-US" sz="2700" dirty="0"/>
          </a:p>
          <a:p>
            <a:pPr lvl="1" algn="l">
              <a:buSzTx/>
            </a:pPr>
            <a:r>
              <a:rPr lang="zh-CN" altLang="en-US" sz="2700" dirty="0"/>
              <a:t>1. 用户进入论坛页面，编辑并发布论坛信息</a:t>
            </a:r>
            <a:endParaRPr lang="zh-CN" altLang="en-US" sz="2700" dirty="0"/>
          </a:p>
          <a:p>
            <a:pPr lvl="1" algn="l">
              <a:buSzTx/>
            </a:pPr>
            <a:r>
              <a:rPr lang="zh-CN" altLang="en-US" sz="2700" dirty="0"/>
              <a:t>2. 用户对已发布的论坛信息进行删除操作</a:t>
            </a:r>
            <a:endParaRPr lang="zh-CN" altLang="en-US" sz="2700" dirty="0"/>
          </a:p>
          <a:p>
            <a:pPr lvl="1" algn="l">
              <a:buSzTx/>
            </a:pPr>
            <a:r>
              <a:rPr lang="zh-CN" altLang="en-US" sz="2700" dirty="0"/>
              <a:t>3. 用户、管理员浏览论坛信息</a:t>
            </a:r>
            <a:endParaRPr lang="zh-CN" altLang="en-US" sz="2700" dirty="0"/>
          </a:p>
          <a:p>
            <a:pPr lvl="1" algn="l">
              <a:buSzTx/>
            </a:pPr>
            <a:r>
              <a:rPr lang="zh-CN" altLang="en-US" sz="2700" dirty="0"/>
              <a:t>4. 管理员对浏览的论坛信息审核</a:t>
            </a:r>
            <a:endParaRPr lang="zh-CN" altLang="en-US" sz="270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22580"/>
            <a:ext cx="8229600" cy="5685155"/>
          </a:xfrm>
        </p:spPr>
        <p:txBody>
          <a:bodyPr/>
          <a:lstStyle/>
          <a:p>
            <a:r>
              <a:rPr lang="zh-CN" altLang="en-US" dirty="0"/>
              <a:t>论坛管理用例顺序图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8" name="图片 8" descr="用例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07540" y="764540"/>
            <a:ext cx="5111750" cy="602742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分析类图</a:t>
            </a:r>
            <a:endParaRPr lang="zh-CN" altLang="en-US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需求模型与文档</a:t>
            </a:r>
            <a:endParaRPr lang="zh-CN" altLang="en-US"/>
          </a:p>
        </p:txBody>
      </p:sp>
      <p:pic>
        <p:nvPicPr>
          <p:cNvPr id="9" name="图片 9" descr="分析类图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31595" y="2060575"/>
            <a:ext cx="7306945" cy="475678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7500" lnSpcReduction="10000"/>
          </a:bodyPr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>
              <a:sym typeface="+mn-ea"/>
            </a:endParaRPr>
          </a:p>
          <a:p>
            <a:endParaRPr lang="zh-CN" altLang="en-US" dirty="0"/>
          </a:p>
          <a:p>
            <a:pPr lvl="1"/>
            <a:r>
              <a:rPr lang="zh-CN" altLang="en-US" sz="2700" dirty="0">
                <a:sym typeface="+mn-ea"/>
              </a:rPr>
              <a:t>响应时间：小程序应该在合理的时间内响应用户请求。</a:t>
            </a:r>
            <a:endParaRPr lang="zh-CN" altLang="en-US" sz="2700" dirty="0">
              <a:sym typeface="+mn-ea"/>
            </a:endParaRPr>
          </a:p>
          <a:p>
            <a:pPr lvl="1"/>
            <a:r>
              <a:rPr lang="zh-CN" altLang="en-US" sz="2700" dirty="0">
                <a:sym typeface="+mn-ea"/>
              </a:rPr>
              <a:t>数据库性能：通常需要存储大量的失物和招领信息。数据库应该能够高效地存储和检索这些数据。考虑合适的数据库设计、索引和缓存策略。</a:t>
            </a:r>
            <a:endParaRPr lang="zh-CN" altLang="en-US" sz="2700" dirty="0"/>
          </a:p>
          <a:p>
            <a:pPr lvl="1"/>
            <a:r>
              <a:rPr lang="zh-CN" altLang="en-US" sz="2700" dirty="0">
                <a:sym typeface="+mn-ea"/>
              </a:rPr>
              <a:t>用户体验：优化用户界面和交互以提供良好的用户体验，包括快速的页面加载和响应。</a:t>
            </a:r>
            <a:endParaRPr lang="zh-CN" altLang="en-US" sz="2700" dirty="0"/>
          </a:p>
          <a:p>
            <a:pPr lvl="1"/>
            <a:r>
              <a:rPr lang="zh-CN" altLang="en-US" sz="2700" dirty="0">
                <a:sym typeface="+mn-ea"/>
              </a:rPr>
              <a:t>数据一致性：确保平台上的数据保持一致性，避免数据丢失或错误。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700" dirty="0">
                <a:sym typeface="+mn-ea"/>
              </a:rPr>
              <a:t>软件需求文档</a:t>
            </a:r>
            <a:endParaRPr lang="zh-CN" altLang="en-US" sz="2700" dirty="0"/>
          </a:p>
          <a:p>
            <a:pPr lvl="1"/>
            <a:r>
              <a:rPr lang="zh-CN" altLang="en-US" sz="2700" dirty="0">
                <a:sym typeface="+mn-ea"/>
              </a:rPr>
              <a:t>软件系统的需求构思及描述文档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23520" y="2493010"/>
            <a:ext cx="8761095" cy="404622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700" dirty="0">
                <a:sym typeface="+mn-ea"/>
              </a:rPr>
              <a:t>软件需求文档</a:t>
            </a:r>
            <a:endParaRPr lang="zh-CN" altLang="en-US" sz="2700" dirty="0"/>
          </a:p>
          <a:p>
            <a:pPr lvl="1"/>
            <a:r>
              <a:rPr lang="zh-CN" altLang="en-US" sz="2700" dirty="0">
                <a:sym typeface="+mn-ea"/>
              </a:rPr>
              <a:t>软件需求规格说明书</a:t>
            </a:r>
            <a:endParaRPr lang="zh-CN" altLang="en-US" sz="2700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59840" y="2420620"/>
            <a:ext cx="6840855" cy="439356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软件开发技术</a:t>
            </a:r>
            <a:endParaRPr lang="en-US" altLang="zh-CN"/>
          </a:p>
          <a:p>
            <a:pPr lvl="1"/>
            <a:r>
              <a:rPr lang="en-US" altLang="zh-CN">
                <a:sym typeface="+mn-ea"/>
              </a:rPr>
              <a:t>vue.js</a:t>
            </a:r>
            <a:r>
              <a:rPr lang="zh-CN" altLang="en-US">
                <a:sym typeface="+mn-ea"/>
              </a:rPr>
              <a:t>技术</a:t>
            </a:r>
            <a:endParaRPr lang="zh-CN" altLang="en-US"/>
          </a:p>
          <a:p>
            <a:pPr lvl="1"/>
            <a:r>
              <a:rPr lang="en-US" altLang="zh-CN">
                <a:sym typeface="+mn-ea"/>
              </a:rPr>
              <a:t>spring</a:t>
            </a:r>
            <a:r>
              <a:rPr lang="zh-CN" altLang="en-US">
                <a:sym typeface="+mn-ea"/>
              </a:rPr>
              <a:t> </a:t>
            </a:r>
            <a:r>
              <a:rPr lang="en-US" altLang="zh-CN">
                <a:sym typeface="+mn-ea"/>
              </a:rPr>
              <a:t>boot</a:t>
            </a:r>
            <a:r>
              <a:rPr lang="zh-CN" altLang="en-US">
                <a:sym typeface="+mn-ea"/>
              </a:rPr>
              <a:t>技术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微信小程序编程技术</a:t>
            </a:r>
            <a:endParaRPr lang="zh-CN" altLang="en-US"/>
          </a:p>
          <a:p>
            <a:pPr lvl="1"/>
            <a:r>
              <a:rPr lang="en-US" altLang="zh-CN">
                <a:sym typeface="+mn-ea"/>
              </a:rPr>
              <a:t>mysql</a:t>
            </a:r>
            <a:r>
              <a:rPr lang="zh-CN" altLang="en-US">
                <a:sym typeface="+mn-ea"/>
              </a:rPr>
              <a:t>技术</a:t>
            </a:r>
            <a:endParaRPr lang="zh-CN" altLang="en-US"/>
          </a:p>
          <a:p>
            <a:endParaRPr lang="en-US" alt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开发技术与工具</a:t>
            </a:r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编程语言</a:t>
            </a:r>
            <a:endParaRPr lang="en-US" altLang="zh-CN"/>
          </a:p>
          <a:p>
            <a:pPr lvl="1"/>
            <a:r>
              <a:rPr lang="en-US">
                <a:sym typeface="+mn-ea"/>
              </a:rPr>
              <a:t>WXML+WXSS</a:t>
            </a:r>
            <a:endParaRPr 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JavaScript</a:t>
            </a:r>
            <a:endParaRPr lang="zh-CN" altLang="en-US"/>
          </a:p>
          <a:p>
            <a:pPr lvl="1"/>
            <a:r>
              <a:rPr lang="en-US" altLang="zh-CN">
                <a:sym typeface="+mn-ea"/>
              </a:rPr>
              <a:t>JAVA</a:t>
            </a:r>
            <a:endParaRPr lang="en-US" alt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开发技术与工具</a:t>
            </a:r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软件工具</a:t>
            </a:r>
            <a:endParaRPr lang="en-US" altLang="zh-CN"/>
          </a:p>
          <a:p>
            <a:pPr lvl="1"/>
            <a:r>
              <a:rPr lang="en-US" altLang="zh-CN">
                <a:sym typeface="+mn-ea"/>
              </a:rPr>
              <a:t>Visual Studio</a:t>
            </a:r>
            <a:r>
              <a:rPr lang="zh-CN" altLang="en-US">
                <a:sym typeface="+mn-ea"/>
              </a:rPr>
              <a:t> </a:t>
            </a:r>
            <a:r>
              <a:rPr lang="en-US" altLang="zh-CN">
                <a:sym typeface="+mn-ea"/>
              </a:rPr>
              <a:t>Code</a:t>
            </a:r>
            <a:endParaRPr lang="en-US" altLang="zh-CN"/>
          </a:p>
          <a:p>
            <a:pPr lvl="1"/>
            <a:r>
              <a:rPr lang="en-US" altLang="zh-CN">
                <a:sym typeface="+mn-ea"/>
              </a:rPr>
              <a:t>Idea</a:t>
            </a:r>
            <a:endParaRPr lang="en-US" altLang="zh-CN"/>
          </a:p>
          <a:p>
            <a:pPr lvl="1"/>
            <a:r>
              <a:rPr lang="zh-CN" altLang="en-US">
                <a:sym typeface="+mn-ea"/>
              </a:rPr>
              <a:t>微信开发者工具</a:t>
            </a:r>
            <a:endParaRPr lang="zh-CN" altLang="en-US">
              <a:sym typeface="+mn-ea"/>
            </a:endParaRPr>
          </a:p>
          <a:p>
            <a:pPr lvl="1"/>
            <a:r>
              <a:rPr lang="en-US" altLang="zh-CN">
                <a:sym typeface="+mn-ea"/>
              </a:rPr>
              <a:t>SonarQube</a:t>
            </a:r>
            <a:endParaRPr lang="en-US" alt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开发技术与工具</a:t>
            </a:r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1185545"/>
            <a:ext cx="8229600" cy="4822190"/>
          </a:xfrm>
        </p:spPr>
        <p:txBody>
          <a:bodyPr>
            <a:normAutofit/>
          </a:bodyPr>
          <a:lstStyle/>
          <a:p>
            <a:r>
              <a:rPr lang="zh-CN" altLang="en-US"/>
              <a:t>体系结构设计及其模型</a:t>
            </a:r>
            <a:endParaRPr lang="en-US" altLang="zh-CN"/>
          </a:p>
          <a:p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995045"/>
          </a:xfrm>
        </p:spPr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2" name="图片 2" descr="逻辑视图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64030" y="1628775"/>
            <a:ext cx="5259070" cy="49657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257810"/>
            <a:ext cx="8229600" cy="5749925"/>
          </a:xfrm>
        </p:spPr>
        <p:txBody>
          <a:bodyPr>
            <a:normAutofit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marL="393065" lvl="1" indent="0">
              <a:buNone/>
            </a:pPr>
            <a:endParaRPr lang="zh-CN" altLang="en-US"/>
          </a:p>
          <a:p>
            <a:pPr marL="393065" lvl="1" indent="0">
              <a:buNone/>
            </a:pPr>
            <a:r>
              <a:rPr lang="zh-CN" altLang="en-US"/>
              <a:t>主页面</a:t>
            </a:r>
            <a:endParaRPr lang="zh-CN" altLang="en-US"/>
          </a:p>
        </p:txBody>
      </p:sp>
      <p:pic>
        <p:nvPicPr>
          <p:cNvPr id="9" name="图片 9" descr="主页面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652135" y="1052830"/>
            <a:ext cx="3261360" cy="5539740"/>
          </a:xfrm>
          <a:prstGeom prst="rect">
            <a:avLst/>
          </a:prstGeom>
        </p:spPr>
      </p:pic>
      <p:pic>
        <p:nvPicPr>
          <p:cNvPr id="1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78143" y="2204403"/>
            <a:ext cx="5273675" cy="240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257810"/>
            <a:ext cx="8229600" cy="5749925"/>
          </a:xfrm>
        </p:spPr>
        <p:txBody>
          <a:bodyPr>
            <a:normAutofit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marL="393065" lvl="1" indent="0">
              <a:buNone/>
            </a:pPr>
            <a:endParaRPr lang="zh-CN" altLang="en-US"/>
          </a:p>
          <a:p>
            <a:pPr marL="393065" lvl="1" indent="0">
              <a:buNone/>
            </a:pPr>
            <a:r>
              <a:rPr lang="zh-CN" altLang="en-US"/>
              <a:t>万能任务页面</a:t>
            </a:r>
            <a:endParaRPr lang="zh-CN" altLang="en-US"/>
          </a:p>
        </p:txBody>
      </p:sp>
      <p:pic>
        <p:nvPicPr>
          <p:cNvPr id="11" name="图片 11" descr="万能任务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80380" y="1196975"/>
            <a:ext cx="3078480" cy="5394960"/>
          </a:xfrm>
          <a:prstGeom prst="rect">
            <a:avLst/>
          </a:prstGeom>
        </p:spPr>
      </p:pic>
      <p:pic>
        <p:nvPicPr>
          <p:cNvPr id="1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1460" y="3140710"/>
            <a:ext cx="5271770" cy="129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257810"/>
            <a:ext cx="8229600" cy="5749925"/>
          </a:xfrm>
        </p:spPr>
        <p:txBody>
          <a:bodyPr>
            <a:normAutofit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marL="393065" lvl="1" indent="0">
              <a:buNone/>
            </a:pPr>
            <a:endParaRPr lang="zh-CN" altLang="en-US"/>
          </a:p>
          <a:p>
            <a:pPr marL="393065" lvl="1" indent="0">
              <a:buNone/>
            </a:pPr>
            <a:r>
              <a:rPr lang="zh-CN" altLang="en-US"/>
              <a:t>二手市场页面</a:t>
            </a:r>
            <a:endParaRPr lang="zh-CN" altLang="en-US"/>
          </a:p>
        </p:txBody>
      </p:sp>
      <p:pic>
        <p:nvPicPr>
          <p:cNvPr id="12" name="图片 12" descr="二手市场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80380" y="1124585"/>
            <a:ext cx="3070860" cy="5448300"/>
          </a:xfrm>
          <a:prstGeom prst="rect">
            <a:avLst/>
          </a:prstGeom>
        </p:spPr>
      </p:pic>
      <p:pic>
        <p:nvPicPr>
          <p:cNvPr id="1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1460" y="2637155"/>
            <a:ext cx="5274310" cy="1167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257810"/>
            <a:ext cx="8229600" cy="5749925"/>
          </a:xfrm>
        </p:spPr>
        <p:txBody>
          <a:bodyPr>
            <a:normAutofit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marL="393065" lvl="1" indent="0">
              <a:buNone/>
            </a:pPr>
            <a:endParaRPr lang="zh-CN" altLang="en-US"/>
          </a:p>
          <a:p>
            <a:pPr marL="393065" lvl="1" indent="0">
              <a:buNone/>
            </a:pPr>
            <a:r>
              <a:rPr lang="zh-CN" altLang="en-US"/>
              <a:t>失物招领页面</a:t>
            </a:r>
            <a:endParaRPr lang="zh-CN" altLang="en-US"/>
          </a:p>
        </p:txBody>
      </p:sp>
      <p:pic>
        <p:nvPicPr>
          <p:cNvPr id="13" name="图片 13" descr="失物招领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08625" y="1124585"/>
            <a:ext cx="3048000" cy="5364480"/>
          </a:xfrm>
          <a:prstGeom prst="rect">
            <a:avLst/>
          </a:prstGeom>
        </p:spPr>
      </p:pic>
      <p:pic>
        <p:nvPicPr>
          <p:cNvPr id="1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1460" y="2637155"/>
            <a:ext cx="5273040" cy="1299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257810"/>
            <a:ext cx="8229600" cy="5749925"/>
          </a:xfrm>
        </p:spPr>
        <p:txBody>
          <a:bodyPr>
            <a:normAutofit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marL="393065" lvl="1" indent="0">
              <a:buNone/>
            </a:pPr>
            <a:endParaRPr lang="zh-CN" altLang="en-US"/>
          </a:p>
          <a:p>
            <a:pPr marL="393065" lvl="1" indent="0">
              <a:buNone/>
            </a:pPr>
            <a:r>
              <a:rPr lang="zh-CN" altLang="en-US"/>
              <a:t>论坛页面</a:t>
            </a:r>
            <a:endParaRPr lang="zh-CN" altLang="en-US"/>
          </a:p>
        </p:txBody>
      </p:sp>
      <p:pic>
        <p:nvPicPr>
          <p:cNvPr id="14" name="图片 14" descr="论坛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64480" y="1196975"/>
            <a:ext cx="3070860" cy="5433060"/>
          </a:xfrm>
          <a:prstGeom prst="rect">
            <a:avLst/>
          </a:prstGeom>
        </p:spPr>
      </p:pic>
      <p:pic>
        <p:nvPicPr>
          <p:cNvPr id="2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5250" y="2852738"/>
            <a:ext cx="5269230" cy="15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257810"/>
            <a:ext cx="8229600" cy="5749925"/>
          </a:xfrm>
        </p:spPr>
        <p:txBody>
          <a:bodyPr>
            <a:normAutofit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marL="393065" lvl="1" indent="0">
              <a:buNone/>
            </a:pPr>
            <a:endParaRPr lang="zh-CN" altLang="en-US"/>
          </a:p>
          <a:p>
            <a:pPr marL="393065" lvl="1" indent="0">
              <a:buNone/>
            </a:pPr>
            <a:r>
              <a:rPr lang="zh-CN" altLang="en-US"/>
              <a:t>我的页面</a:t>
            </a:r>
            <a:endParaRPr lang="zh-CN" altLang="en-US"/>
          </a:p>
        </p:txBody>
      </p:sp>
      <p:pic>
        <p:nvPicPr>
          <p:cNvPr id="10" name="图片 10" descr="我的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24525" y="1196975"/>
            <a:ext cx="3147060" cy="5501640"/>
          </a:xfrm>
          <a:prstGeom prst="rect">
            <a:avLst/>
          </a:prstGeom>
        </p:spPr>
      </p:pic>
      <p:pic>
        <p:nvPicPr>
          <p:cNvPr id="1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95288" y="2636838"/>
            <a:ext cx="5268595" cy="21659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 descr="用例设计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63713" y="980440"/>
            <a:ext cx="5262245" cy="5491480"/>
          </a:xfrm>
          <a:prstGeom prst="rect">
            <a:avLst/>
          </a:prstGeom>
        </p:spPr>
      </p:pic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239395"/>
            <a:ext cx="8229600" cy="5768340"/>
          </a:xfrm>
        </p:spPr>
        <p:txBody>
          <a:bodyPr>
            <a:normAutofit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marL="393065" lvl="1" indent="0">
              <a:buNone/>
            </a:pPr>
            <a:r>
              <a:rPr lang="zh-CN" altLang="en-US"/>
              <a:t>“万能任务管理”用例设计顺序图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239395"/>
            <a:ext cx="8229600" cy="5768340"/>
          </a:xfrm>
        </p:spPr>
        <p:txBody>
          <a:bodyPr>
            <a:normAutofit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marL="393065" lvl="1" indent="0">
              <a:buNone/>
            </a:pPr>
            <a:r>
              <a:rPr lang="zh-CN" altLang="en-US"/>
              <a:t>“二手市场管理”用例设计顺序图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2" name="图片 4" descr="用例设计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08175" y="1124268"/>
            <a:ext cx="5262880" cy="573087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239395"/>
            <a:ext cx="8229600" cy="5768340"/>
          </a:xfrm>
        </p:spPr>
        <p:txBody>
          <a:bodyPr>
            <a:normAutofit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marL="393065" lvl="1" indent="0">
              <a:buNone/>
            </a:pPr>
            <a:r>
              <a:rPr lang="zh-CN" altLang="en-US"/>
              <a:t>“失物招领管理”用例设计顺序图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2" name="图片 3" descr="用例设计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01495" y="980440"/>
            <a:ext cx="5541010" cy="559879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239395"/>
            <a:ext cx="8229600" cy="5768340"/>
          </a:xfrm>
        </p:spPr>
        <p:txBody>
          <a:bodyPr>
            <a:normAutofit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marL="393065" lvl="1" indent="0">
              <a:buNone/>
            </a:pPr>
            <a:r>
              <a:rPr lang="zh-CN" altLang="en-US"/>
              <a:t>“论坛管理”用例设计顺序图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6" name="图片 6" descr="用例设计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35785" y="908685"/>
            <a:ext cx="5358130" cy="578548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239395"/>
            <a:ext cx="8229600" cy="5768340"/>
          </a:xfrm>
        </p:spPr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类设计及其模型</a:t>
            </a:r>
            <a:endParaRPr lang="zh-CN" altLang="en-US"/>
          </a:p>
          <a:p>
            <a:pPr marL="393065" lvl="1" indent="0">
              <a:buNone/>
            </a:pPr>
            <a:r>
              <a:rPr lang="zh-CN" altLang="en-US"/>
              <a:t>设计类图</a:t>
            </a:r>
            <a:endParaRPr lang="zh-CN" altLang="en-US"/>
          </a:p>
          <a:p>
            <a:pPr marL="393065" lvl="1" indent="0">
              <a:buNone/>
            </a:pPr>
            <a:endParaRPr lang="zh-CN" altLang="en-US"/>
          </a:p>
          <a:p>
            <a:endParaRPr lang="zh-CN" altLang="en-US"/>
          </a:p>
        </p:txBody>
      </p:sp>
      <p:pic>
        <p:nvPicPr>
          <p:cNvPr id="5" name="图片 5" descr="类设计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3260" y="1268730"/>
            <a:ext cx="7857490" cy="521843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229870"/>
            <a:ext cx="8229600" cy="5777865"/>
          </a:xfrm>
        </p:spPr>
        <p:txBody>
          <a:bodyPr>
            <a:normAutofit/>
          </a:bodyPr>
          <a:lstStyle/>
          <a:p>
            <a:r>
              <a:rPr lang="zh-CN" altLang="en-US"/>
              <a:t>数据设计及其模型</a:t>
            </a:r>
            <a:endParaRPr lang="en-US" altLang="zh-CN"/>
          </a:p>
          <a:p>
            <a:pPr marL="393065" lvl="1" indent="0">
              <a:buNone/>
            </a:pPr>
            <a:r>
              <a:rPr lang="zh-CN" altLang="en-US"/>
              <a:t>数据设计类图</a:t>
            </a:r>
            <a:endParaRPr lang="zh-CN" altLang="en-US"/>
          </a:p>
          <a:p>
            <a:pPr marL="393065" lvl="1" indent="0">
              <a:buNone/>
            </a:pPr>
            <a:endParaRPr lang="zh-CN" altLang="en-US"/>
          </a:p>
        </p:txBody>
      </p:sp>
      <p:pic>
        <p:nvPicPr>
          <p:cNvPr id="7" name="图片 7" descr="数据模型设计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24610" y="924560"/>
            <a:ext cx="6985635" cy="538734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1031875"/>
            <a:ext cx="8229600" cy="4975860"/>
          </a:xfrm>
        </p:spPr>
        <p:txBody>
          <a:bodyPr/>
          <a:lstStyle/>
          <a:p>
            <a:r>
              <a:rPr lang="zh-CN" altLang="en-US"/>
              <a:t>代码组织结构</a:t>
            </a:r>
            <a:endParaRPr lang="en-US" altLang="zh-CN"/>
          </a:p>
          <a:p>
            <a:endParaRPr lang="en-US" altLang="zh-CN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923290"/>
          </a:xfrm>
        </p:spPr>
        <p:txBody>
          <a:bodyPr/>
          <a:lstStyle/>
          <a:p>
            <a:r>
              <a:rPr lang="zh-CN" altLang="en-US"/>
              <a:t>代码编写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71550" y="1557020"/>
            <a:ext cx="1673225" cy="5150485"/>
          </a:xfrm>
          <a:prstGeom prst="rect">
            <a:avLst/>
          </a:prstGeom>
        </p:spPr>
      </p:pic>
      <p:pic>
        <p:nvPicPr>
          <p:cNvPr id="5" name="图片 4" descr="微信图片_202311162221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110" y="588645"/>
            <a:ext cx="2948940" cy="6118860"/>
          </a:xfrm>
          <a:prstGeom prst="rect">
            <a:avLst/>
          </a:prstGeom>
        </p:spPr>
      </p:pic>
      <p:pic>
        <p:nvPicPr>
          <p:cNvPr id="6" name="图片 5" descr="微信图片_202311162221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660" y="764540"/>
            <a:ext cx="2209800" cy="59055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程序代码量</a:t>
            </a:r>
            <a:endParaRPr lang="en-US" altLang="zh-CN" dirty="0"/>
          </a:p>
          <a:p>
            <a:r>
              <a:rPr lang="zh-CN" altLang="en-US" sz="2300" b="0" dirty="0">
                <a:sym typeface="+mn-ea"/>
              </a:rPr>
              <a:t>前端10k+后端7k</a:t>
            </a:r>
            <a:endParaRPr lang="en-US" altLang="zh-CN" sz="2300" b="0" dirty="0">
              <a:sym typeface="+mn-ea"/>
            </a:endParaRPr>
          </a:p>
          <a:p>
            <a:endParaRPr lang="zh-CN" altLang="en-US" sz="2300" b="0" dirty="0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代码编写</a:t>
            </a:r>
            <a:endParaRPr lang="zh-CN" altLang="en-US"/>
          </a:p>
        </p:txBody>
      </p:sp>
      <p:graphicFrame>
        <p:nvGraphicFramePr>
          <p:cNvPr id="5" name="图表 4"/>
          <p:cNvGraphicFramePr/>
          <p:nvPr/>
        </p:nvGraphicFramePr>
        <p:xfrm>
          <a:off x="1524000" y="213285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开源代码利用情况</a:t>
            </a:r>
            <a:endParaRPr lang="zh-CN" altLang="en-US"/>
          </a:p>
          <a:p>
            <a:endParaRPr lang="en-US" altLang="zh-CN"/>
          </a:p>
          <a:p>
            <a:pPr lvl="1"/>
            <a:r>
              <a:rPr lang="zh-CN" altLang="en-US">
                <a:sym typeface="+mn-ea"/>
              </a:rPr>
              <a:t>基于</a:t>
            </a:r>
            <a:r>
              <a:rPr lang="en-US" altLang="zh-CN">
                <a:sym typeface="+mn-ea"/>
              </a:rPr>
              <a:t>springboot+vue+mysql</a:t>
            </a:r>
            <a:r>
              <a:rPr lang="zh-CN" altLang="en-US">
                <a:sym typeface="+mn-ea"/>
              </a:rPr>
              <a:t>的前后端分离项目。</a:t>
            </a:r>
            <a:endParaRPr lang="en-US" altLang="zh-CN"/>
          </a:p>
          <a:p>
            <a:endParaRPr lang="en-US" altLang="zh-CN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代码编写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r>
              <a:rPr lang="zh-CN" altLang="en-US" sz="2300" b="0" dirty="0">
                <a:sym typeface="+mn-ea"/>
              </a:rPr>
              <a:t>对管理员模块开展了单元测试</a:t>
            </a:r>
            <a:endParaRPr lang="zh-CN" altLang="en-US" sz="2300" b="0" dirty="0">
              <a:sym typeface="+mn-ea"/>
            </a:endParaRPr>
          </a:p>
          <a:p>
            <a:r>
              <a:rPr lang="zh-CN" altLang="en-US" sz="2700" dirty="0">
                <a:sym typeface="+mn-ea"/>
              </a:rPr>
              <a:t>测试用例和测试结果</a:t>
            </a:r>
            <a:endParaRPr lang="zh-CN" altLang="en-US" sz="2700" dirty="0"/>
          </a:p>
          <a:p>
            <a:pPr marL="109855" indent="0" algn="just">
              <a:buNone/>
            </a:pPr>
            <a:r>
              <a:rPr lang="zh-CN" altLang="en-US" sz="2700" b="0" dirty="0">
                <a:sym typeface="+mn-ea"/>
              </a:rPr>
              <a:t>    测试删除信息</a:t>
            </a:r>
            <a:endParaRPr lang="zh-CN" altLang="en-US" sz="2700" b="0" dirty="0"/>
          </a:p>
          <a:p>
            <a:r>
              <a:rPr lang="zh-CN" altLang="en-US" sz="2700" dirty="0">
                <a:sym typeface="+mn-ea"/>
              </a:rPr>
              <a:t>软件测试过程</a:t>
            </a:r>
            <a:endParaRPr lang="en-US" altLang="zh-CN" sz="2700" dirty="0"/>
          </a:p>
          <a:p>
            <a:pPr marL="393065" lvl="1" indent="0">
              <a:buNone/>
            </a:pPr>
            <a:r>
              <a:rPr lang="zh-CN" altLang="en-US" sz="2700" dirty="0">
                <a:sym typeface="+mn-ea"/>
              </a:rPr>
              <a:t> 在如下界面点击删除招领操作，观看浏览器中的响应。</a:t>
            </a:r>
            <a:endParaRPr lang="zh-CN" altLang="en-US" sz="2700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869180"/>
            <a:ext cx="8406130" cy="128651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457200" y="1021715"/>
            <a:ext cx="8229600" cy="4986020"/>
          </a:xfrm>
        </p:spPr>
        <p:txBody>
          <a:bodyPr/>
          <a:lstStyle/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dirty="0"/>
              <a:t>测试代码</a:t>
            </a:r>
            <a:endParaRPr lang="zh-CN" altLang="en-US" dirty="0"/>
          </a:p>
          <a:p>
            <a:pPr lvl="1"/>
            <a:r>
              <a:rPr lang="zh-CN" altLang="en-US" dirty="0"/>
              <a:t>前端部分</a:t>
            </a:r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r>
              <a:rPr lang="zh-CN" altLang="en-US" dirty="0"/>
              <a:t>后端部分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822960"/>
          </a:xfrm>
        </p:spPr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2420620"/>
            <a:ext cx="7680960" cy="10852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510" y="3905250"/>
            <a:ext cx="5303520" cy="15011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" y="5661025"/>
            <a:ext cx="5364480" cy="93726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测试演示</a:t>
            </a:r>
            <a:endParaRPr lang="zh-CN" altLang="en-US" dirty="0"/>
          </a:p>
          <a:p>
            <a:r>
              <a:rPr lang="zh-CN" altLang="en-US" dirty="0"/>
              <a:t>删除之前：</a:t>
            </a:r>
            <a:endParaRPr lang="zh-CN" altLang="en-US" dirty="0"/>
          </a:p>
          <a:p>
            <a:endParaRPr lang="zh-CN" altLang="en-US" dirty="0"/>
          </a:p>
          <a:p>
            <a:endParaRPr lang="en-US" altLang="zh-CN" dirty="0"/>
          </a:p>
          <a:p>
            <a:endParaRPr lang="zh-CN" altLang="en-US" dirty="0"/>
          </a:p>
          <a:p>
            <a:r>
              <a:rPr lang="zh-CN" altLang="en-US" dirty="0"/>
              <a:t>删除之后</a:t>
            </a:r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0730" y="4364990"/>
            <a:ext cx="7651115" cy="12198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155" y="2420620"/>
            <a:ext cx="7679690" cy="12465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15060" y="5877560"/>
            <a:ext cx="6328410" cy="494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总数减一，说明删除成功，浏览器成功响应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endParaRPr lang="zh-CN" altLang="en-US" dirty="0"/>
          </a:p>
          <a:p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对每个用例进行单独测试，确保其准确性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使用</a:t>
            </a:r>
            <a:r>
              <a:rPr lang="en-US" altLang="zh-CN" dirty="0">
                <a:sym typeface="+mn-ea"/>
              </a:rPr>
              <a:t>SonarQube根据基于规则的质量模型自动化进行检验，并提供实时代码评估和监测，以帮助检测潜在的代码缺陷，并提供质量保证建议。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程序代码风格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2095" y="1988820"/>
            <a:ext cx="4613910" cy="469963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/>
              <a:t>SonarQube</a:t>
            </a:r>
            <a:r>
              <a:rPr lang="zh-CN" altLang="en-US" dirty="0"/>
              <a:t>分析微信小程序端代码质量并展示其分析结果</a:t>
            </a:r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55650" y="2780665"/>
            <a:ext cx="7077075" cy="39814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3895" y="2204720"/>
            <a:ext cx="7736840" cy="435229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/>
              <a:t>SonarQube</a:t>
            </a:r>
            <a:r>
              <a:rPr lang="zh-CN" altLang="en-US" dirty="0"/>
              <a:t>分析后端代码质量并展示其分析结果</a:t>
            </a:r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3895" y="2420620"/>
            <a:ext cx="7479665" cy="420751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marL="393065" lvl="1" indent="0">
              <a:buNone/>
            </a:pP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9795" y="2060575"/>
            <a:ext cx="7747000" cy="435800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zh-CN" altLang="en-US" dirty="0"/>
          </a:p>
          <a:p>
            <a:r>
              <a:rPr lang="en-US" altLang="zh-CN" sz="2300" b="0" dirty="0">
                <a:sym typeface="+mn-ea"/>
              </a:rPr>
              <a:t>用SonarQube分析后端代码质量并展示其分析结果</a:t>
            </a:r>
            <a:endParaRPr lang="en-US" altLang="zh-CN" sz="2300" b="0" dirty="0"/>
          </a:p>
          <a:p>
            <a:pPr marL="393065" lvl="1" indent="0">
              <a:buNone/>
            </a:pP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3260" y="2420620"/>
            <a:ext cx="7513320" cy="422656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marL="393065" lvl="1" indent="0">
              <a:buNone/>
            </a:pP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55650" y="2060575"/>
            <a:ext cx="7410450" cy="416877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71550" y="2060575"/>
            <a:ext cx="7407910" cy="398970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marL="0" lvl="1"/>
            <a:r>
              <a:rPr lang="zh-CN" altLang="en-US" sz="2400" dirty="0"/>
              <a:t>“面向在校生的社交与交易系统</a:t>
            </a:r>
            <a:r>
              <a:rPr lang="en-US" altLang="zh-CN" sz="2400" dirty="0"/>
              <a:t>“</a:t>
            </a:r>
            <a:r>
              <a:rPr lang="zh-CN" altLang="en-US" sz="2400" dirty="0">
                <a:sym typeface="+mn-ea"/>
              </a:rPr>
              <a:t>采用分布式部署的方式，微信小程序的部署是通过发布到微信开放平台来实现的，后端均部署在Windows操作系统的电脑上，管理员后台使用</a:t>
            </a:r>
            <a:r>
              <a:rPr lang="en-US" altLang="zh-CN" sz="2400" dirty="0">
                <a:sym typeface="+mn-ea"/>
              </a:rPr>
              <a:t>vue.js</a:t>
            </a:r>
            <a:r>
              <a:rPr lang="zh-CN" altLang="en-US" sz="2400" dirty="0">
                <a:sym typeface="+mn-ea"/>
              </a:rPr>
              <a:t>，后端还部署了MySQL 数据库管理系统，以保存系统中的各项信息。前后端通过HTTP协议、接口设计进行连接，从而实现交互。</a:t>
            </a:r>
            <a:endParaRPr lang="zh-CN" altLang="en-US" sz="2400" dirty="0"/>
          </a:p>
          <a:p>
            <a:pPr lvl="1"/>
            <a:endParaRPr lang="zh-CN" altLang="en-US" sz="2400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/>
          <a:lstStyle/>
          <a:p>
            <a:pPr lvl="0"/>
            <a:r>
              <a:rPr lang="zh-CN" altLang="en-US" dirty="0"/>
              <a:t>演示软件系统的运行情况</a:t>
            </a:r>
            <a:endParaRPr lang="zh-CN" altLang="en-US" dirty="0"/>
          </a:p>
          <a:p>
            <a:pPr lvl="1"/>
            <a:r>
              <a:rPr lang="zh-CN" altLang="en-US" dirty="0"/>
              <a:t>运行目标软件系统，操作和演示软件系统，或者播放实际运行的演示效果视频</a:t>
            </a:r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pic>
        <p:nvPicPr>
          <p:cNvPr id="2" name="bandicam 2023-11-16 21-44-03-968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115616" y="2204864"/>
            <a:ext cx="7128792" cy="415037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6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介绍在开发过程中加入到哪些开源社区，如软件开发知识分享社区、软件项目托管社区等</a:t>
            </a:r>
            <a:endParaRPr lang="zh-CN" altLang="en-US"/>
          </a:p>
          <a:p>
            <a:pPr marL="0" lvl="1"/>
            <a:r>
              <a:rPr lang="zh-CN" altLang="en-US"/>
              <a:t>如</a:t>
            </a:r>
            <a:r>
              <a:rPr lang="en-US" altLang="zh-CN"/>
              <a:t>CSDN</a:t>
            </a:r>
            <a:r>
              <a:rPr lang="zh-CN" altLang="en-US"/>
              <a:t>、</a:t>
            </a:r>
            <a:r>
              <a:rPr lang="en-US" altLang="zh-CN">
                <a:sym typeface="+mn-ea"/>
              </a:rPr>
              <a:t>GitHub</a:t>
            </a:r>
            <a:r>
              <a:rPr lang="zh-CN" altLang="en-US">
                <a:sym typeface="+mn-ea"/>
              </a:rPr>
              <a:t>、微信开发者代码管理</a:t>
            </a:r>
            <a:endParaRPr lang="zh-CN" altLang="en-US"/>
          </a:p>
          <a:p>
            <a:r>
              <a:rPr lang="zh-CN" altLang="en-US"/>
              <a:t>介绍如何基于开源社区来促进软件项目开发，解决软件开发问题等</a:t>
            </a:r>
            <a:endParaRPr lang="zh-CN" altLang="en-US"/>
          </a:p>
          <a:p>
            <a:pPr lvl="1"/>
            <a:r>
              <a:rPr lang="en-US" altLang="zh-CN">
                <a:sym typeface="+mn-ea"/>
              </a:rPr>
              <a:t>在GitHub中寻找</a:t>
            </a:r>
            <a:r>
              <a:rPr lang="zh-CN" altLang="en-US">
                <a:sym typeface="+mn-ea"/>
              </a:rPr>
              <a:t>一些功能</a:t>
            </a:r>
            <a:r>
              <a:rPr lang="en-US" altLang="zh-CN">
                <a:sym typeface="+mn-ea"/>
              </a:rPr>
              <a:t>的开源代码作为参考</a:t>
            </a:r>
            <a:r>
              <a:rPr lang="zh-CN" altLang="en-US">
                <a:sym typeface="+mn-ea"/>
              </a:rPr>
              <a:t>，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在</a:t>
            </a:r>
            <a:r>
              <a:rPr lang="en-US" altLang="zh-CN">
                <a:sym typeface="+mn-ea"/>
              </a:rPr>
              <a:t>CSDN</a:t>
            </a:r>
            <a:r>
              <a:rPr lang="zh-CN" altLang="en-US">
                <a:sym typeface="+mn-ea"/>
              </a:rPr>
              <a:t>中搜索技术博客，来解决一些编码问题，以及</a:t>
            </a:r>
            <a:r>
              <a:rPr lang="en-US" altLang="zh-CN">
                <a:sym typeface="+mn-ea"/>
              </a:rPr>
              <a:t>HTML</a:t>
            </a:r>
            <a:r>
              <a:rPr lang="zh-CN" altLang="en-US">
                <a:sym typeface="+mn-ea"/>
              </a:rPr>
              <a:t>、</a:t>
            </a:r>
            <a:r>
              <a:rPr lang="en-US" altLang="zh-CN">
                <a:sym typeface="+mn-ea"/>
              </a:rPr>
              <a:t>CSS</a:t>
            </a:r>
            <a:r>
              <a:rPr lang="zh-CN" altLang="en-US">
                <a:sym typeface="+mn-ea"/>
              </a:rPr>
              <a:t>、</a:t>
            </a:r>
            <a:r>
              <a:rPr lang="en-US" altLang="zh-CN">
                <a:sym typeface="+mn-ea"/>
              </a:rPr>
              <a:t>JavaScript</a:t>
            </a:r>
            <a:r>
              <a:rPr lang="zh-CN" altLang="en-US">
                <a:sym typeface="+mn-ea"/>
              </a:rPr>
              <a:t>、</a:t>
            </a:r>
            <a:r>
              <a:rPr lang="en-US" altLang="zh-CN">
                <a:sym typeface="+mn-ea"/>
              </a:rPr>
              <a:t>web</a:t>
            </a:r>
            <a:r>
              <a:rPr lang="zh-CN" altLang="en-US">
                <a:sym typeface="+mn-ea"/>
              </a:rPr>
              <a:t>等相关知识的学习。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ym typeface="+mn-ea"/>
              </a:rPr>
              <a:t>实践的收获</a:t>
            </a:r>
            <a:endParaRPr lang="zh-CN" altLang="en-US" dirty="0">
              <a:sym typeface="+mn-ea"/>
            </a:endParaRPr>
          </a:p>
          <a:p>
            <a:r>
              <a:rPr lang="en-US" altLang="zh-CN" sz="2300" b="0"/>
              <a:t>实践项目使我</a:t>
            </a:r>
            <a:r>
              <a:rPr lang="zh-CN" altLang="en-US" sz="2300" b="0"/>
              <a:t>们</a:t>
            </a:r>
            <a:r>
              <a:rPr lang="en-US" altLang="zh-CN" sz="2300" b="0"/>
              <a:t>更加熟悉软件开发的整个流程，从需求分析、设计、编码到测试和部署等各个阶段的实践经验，加深了对软件工程的理解。</a:t>
            </a:r>
            <a:endParaRPr lang="en-US" altLang="zh-CN" sz="2300" b="0"/>
          </a:p>
          <a:p>
            <a:r>
              <a:rPr lang="en-US" altLang="zh-CN" sz="2300" b="0"/>
              <a:t>通过实践项目，我</a:t>
            </a:r>
            <a:r>
              <a:rPr lang="zh-CN" altLang="en-US" sz="2300" b="0"/>
              <a:t>们</a:t>
            </a:r>
            <a:r>
              <a:rPr lang="en-US" altLang="zh-CN" sz="2300" b="0"/>
              <a:t>学会了如何与团队成员进行有效的沟通和协作，学会了分工合作、解决问题和共同推动项目进展。</a:t>
            </a:r>
            <a:endParaRPr lang="en-US" altLang="zh-CN" sz="2300" b="0"/>
          </a:p>
          <a:p>
            <a:r>
              <a:rPr lang="en-US" altLang="zh-CN" sz="2300" b="0"/>
              <a:t>实践项目锻炼了我</a:t>
            </a:r>
            <a:r>
              <a:rPr lang="zh-CN" altLang="en-US" sz="2300" b="0"/>
              <a:t>们</a:t>
            </a:r>
            <a:r>
              <a:rPr lang="en-US" altLang="zh-CN" sz="2300" b="0"/>
              <a:t>的问题解决能力和自主学习能力，遇到问题时能够主动寻找解决方案和学习相关知识。</a:t>
            </a:r>
            <a:endParaRPr lang="en-US" altLang="zh-CN" sz="2300" b="0"/>
          </a:p>
          <a:p>
            <a:r>
              <a:rPr lang="en-US" altLang="zh-CN" sz="2300" b="0">
                <a:sym typeface="+mn-ea"/>
              </a:rPr>
              <a:t>在技术方面，我们学习了Vue、SpringBoot、</a:t>
            </a:r>
            <a:r>
              <a:rPr lang="zh-CN" altLang="en-US" sz="2300" b="0">
                <a:sym typeface="+mn-ea"/>
              </a:rPr>
              <a:t>微信小程序</a:t>
            </a:r>
            <a:r>
              <a:rPr lang="en-US" altLang="zh-CN" sz="2300" b="0">
                <a:sym typeface="+mn-ea"/>
              </a:rPr>
              <a:t>开发和MySQL等技术，我们对前后端开发、数据库设计和接口交互有了更进一步的认识。</a:t>
            </a:r>
            <a:endParaRPr lang="en-US" altLang="zh-CN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心得和体会</a:t>
            </a:r>
            <a:endParaRPr lang="en-US" altLang="zh-CN" dirty="0"/>
          </a:p>
          <a:p>
            <a:pPr algn="l"/>
            <a:r>
              <a:rPr lang="en-US" altLang="zh-CN" sz="2300" b="0"/>
              <a:t>实践项目的过程可能会遇到各种挑战和困难，但这是一个很好的机会来锻炼自己的解决问题的能力，同时也能提高自己的适应能力和抗压能力。</a:t>
            </a:r>
            <a:endParaRPr lang="en-US" altLang="zh-CN" sz="2300" b="0"/>
          </a:p>
          <a:p>
            <a:pPr algn="l"/>
            <a:r>
              <a:rPr lang="en-US" altLang="zh-CN" sz="2300" b="0"/>
              <a:t>在实践项目中，团队合作和沟通非常重要。要保持良好的团队氛围，积极参与讨论和决策，及时沟通问题和进展，共同解决困难和挑战。</a:t>
            </a:r>
            <a:endParaRPr lang="en-US" altLang="zh-CN" sz="2300" b="0"/>
          </a:p>
          <a:p>
            <a:pPr algn="l"/>
            <a:r>
              <a:rPr lang="en-US" altLang="zh-CN" sz="2300" b="0"/>
              <a:t>在实践项目中，要注重项目管理和进度控制，制定合理的计划和里程碑，及时调整和优化项目进展，确保项目按时完成。</a:t>
            </a:r>
            <a:endParaRPr lang="en-US" altLang="zh-CN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困难和问题</a:t>
            </a:r>
            <a:endParaRPr lang="en-US" altLang="zh-CN" dirty="0"/>
          </a:p>
          <a:p>
            <a:pPr algn="l"/>
            <a:r>
              <a:rPr lang="en-US" altLang="zh-CN" sz="2300" b="0"/>
              <a:t>需求变更：在项目实践过程中，需求可能会发生变化或不完全明确。</a:t>
            </a:r>
            <a:endParaRPr lang="en-US" altLang="zh-CN" sz="2300" b="0"/>
          </a:p>
          <a:p>
            <a:pPr algn="l"/>
            <a:r>
              <a:rPr lang="en-US" altLang="zh-CN" sz="2300" b="0"/>
              <a:t>技术挑战：实践项目可能涉及到新的技术或工具，而学生可能在这些领域缺乏经验。这可能导致技术实现上的困难和障碍。</a:t>
            </a:r>
            <a:endParaRPr lang="en-US" altLang="zh-CN" sz="2300" b="0"/>
          </a:p>
          <a:p>
            <a:pPr algn="l"/>
            <a:r>
              <a:rPr lang="en-US" altLang="zh-CN" sz="2300" b="0"/>
              <a:t>质量保证：实践项目需要保证软件质量，包括测试、调试和错误修复等方面。确保软件的正确性和稳定性可能是一个具有挑战性的任务。</a:t>
            </a:r>
            <a:endParaRPr lang="en-US" altLang="zh-CN" sz="2300" b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COMMONDATA" val="eyJoZGlkIjoiNWMzYzZhYmU0NzUyOGU5NmFjNTZjOGQ1NDVhNDQ3YjE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3474</Words>
  <Application>WPS 演示</Application>
  <PresentationFormat>全屏显示(4:3)</PresentationFormat>
  <Paragraphs>378</Paragraphs>
  <Slides>55</Slides>
  <Notes>42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67" baseType="lpstr">
      <vt:lpstr>Arial</vt:lpstr>
      <vt:lpstr>宋体</vt:lpstr>
      <vt:lpstr>Wingdings</vt:lpstr>
      <vt:lpstr>Times New Roman</vt:lpstr>
      <vt:lpstr>Wingdings 3</vt:lpstr>
      <vt:lpstr>Verdana</vt:lpstr>
      <vt:lpstr>Wingdings 2</vt:lpstr>
      <vt:lpstr>微软雅黑</vt:lpstr>
      <vt:lpstr>Lucida Sans Unicode</vt:lpstr>
      <vt:lpstr>Arial Unicode MS</vt:lpstr>
      <vt:lpstr>黑体</vt:lpstr>
      <vt:lpstr>聚合</vt:lpstr>
      <vt:lpstr>软件工程课程实践汇报 “项目名称”</vt:lpstr>
      <vt:lpstr>汇报内容</vt:lpstr>
      <vt:lpstr>软件需求与创意</vt:lpstr>
      <vt:lpstr>软件需求与创意</vt:lpstr>
      <vt:lpstr>软件需求与创意</vt:lpstr>
      <vt:lpstr>需求模型与文档</vt:lpstr>
      <vt:lpstr>需求模型与文档</vt:lpstr>
      <vt:lpstr>PowerPoint 演示文稿</vt:lpstr>
      <vt:lpstr>需求模型与文档</vt:lpstr>
      <vt:lpstr>PowerPoint 演示文稿</vt:lpstr>
      <vt:lpstr>需求模型与文档</vt:lpstr>
      <vt:lpstr>PowerPoint 演示文稿</vt:lpstr>
      <vt:lpstr>需求模型与文档</vt:lpstr>
      <vt:lpstr>PowerPoint 演示文稿</vt:lpstr>
      <vt:lpstr>需求模型与文档</vt:lpstr>
      <vt:lpstr>需求模型与文档</vt:lpstr>
      <vt:lpstr>需求模型与文档</vt:lpstr>
      <vt:lpstr>需求模型与文档</vt:lpstr>
      <vt:lpstr>开发技术与工具</vt:lpstr>
      <vt:lpstr>开发技术与工具</vt:lpstr>
      <vt:lpstr>开发技术与工具</vt:lpstr>
      <vt:lpstr>软件设计与建模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代码编写</vt:lpstr>
      <vt:lpstr>代码编写</vt:lpstr>
      <vt:lpstr>代码编写</vt:lpstr>
      <vt:lpstr>软件测试</vt:lpstr>
      <vt:lpstr>软件测试</vt:lpstr>
      <vt:lpstr>软件测试</vt:lpstr>
      <vt:lpstr>软件质量与保证</vt:lpstr>
      <vt:lpstr>软件质量与保证</vt:lpstr>
      <vt:lpstr>软件质量与保证</vt:lpstr>
      <vt:lpstr>软件质量与保证</vt:lpstr>
      <vt:lpstr>软件质量与保证</vt:lpstr>
      <vt:lpstr>软件质量与保证</vt:lpstr>
      <vt:lpstr>软件质量与保证</vt:lpstr>
      <vt:lpstr>软件质量与保证</vt:lpstr>
      <vt:lpstr>系统部署与运行</vt:lpstr>
      <vt:lpstr>系统部署与运行</vt:lpstr>
      <vt:lpstr>系统部署与运行</vt:lpstr>
      <vt:lpstr>开源社区的使用</vt:lpstr>
      <vt:lpstr>实践收获与感受</vt:lpstr>
      <vt:lpstr>实践收获与感受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月光下のmagician</cp:lastModifiedBy>
  <cp:revision>338</cp:revision>
  <dcterms:created xsi:type="dcterms:W3CDTF">2113-01-01T00:00:00Z</dcterms:created>
  <dcterms:modified xsi:type="dcterms:W3CDTF">2023-11-16T15:17:59Z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2052-12.1.0.15712</vt:lpwstr>
  </property>
  <property fmtid="{D5CDD505-2E9C-101B-9397-08002B2CF9AE}" pid="4" name="ICV">
    <vt:lpwstr>6653B7CC50AC4BDAA92FBFABAA76A941_12</vt:lpwstr>
  </property>
</Properties>
</file>