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57"/>
  </p:notesMasterIdLst>
  <p:handoutMasterIdLst>
    <p:handoutMasterId r:id="rId58"/>
  </p:handoutMasterIdLst>
  <p:sldIdLst>
    <p:sldId id="256" r:id="rId2"/>
    <p:sldId id="321" r:id="rId3"/>
    <p:sldId id="322" r:id="rId4"/>
    <p:sldId id="350" r:id="rId5"/>
    <p:sldId id="351" r:id="rId6"/>
    <p:sldId id="435" r:id="rId7"/>
    <p:sldId id="362" r:id="rId8"/>
    <p:sldId id="436" r:id="rId9"/>
    <p:sldId id="364" r:id="rId10"/>
    <p:sldId id="437" r:id="rId11"/>
    <p:sldId id="366" r:id="rId12"/>
    <p:sldId id="438" r:id="rId13"/>
    <p:sldId id="368" r:id="rId14"/>
    <p:sldId id="439" r:id="rId15"/>
    <p:sldId id="370" r:id="rId16"/>
    <p:sldId id="440" r:id="rId17"/>
    <p:sldId id="372" r:id="rId18"/>
    <p:sldId id="441" r:id="rId19"/>
    <p:sldId id="340" r:id="rId20"/>
    <p:sldId id="331" r:id="rId21"/>
    <p:sldId id="330" r:id="rId22"/>
    <p:sldId id="390" r:id="rId23"/>
    <p:sldId id="392" r:id="rId24"/>
    <p:sldId id="393" r:id="rId25"/>
    <p:sldId id="394" r:id="rId26"/>
    <p:sldId id="395" r:id="rId27"/>
    <p:sldId id="396" r:id="rId28"/>
    <p:sldId id="384" r:id="rId29"/>
    <p:sldId id="397" r:id="rId30"/>
    <p:sldId id="400" r:id="rId31"/>
    <p:sldId id="401" r:id="rId32"/>
    <p:sldId id="402" r:id="rId33"/>
    <p:sldId id="403" r:id="rId34"/>
    <p:sldId id="404" r:id="rId35"/>
    <p:sldId id="405" r:id="rId36"/>
    <p:sldId id="406" r:id="rId37"/>
    <p:sldId id="407" r:id="rId38"/>
    <p:sldId id="398" r:id="rId39"/>
    <p:sldId id="399" r:id="rId40"/>
    <p:sldId id="385" r:id="rId41"/>
    <p:sldId id="443" r:id="rId42"/>
    <p:sldId id="389" r:id="rId43"/>
    <p:sldId id="325" r:id="rId44"/>
    <p:sldId id="448" r:id="rId45"/>
    <p:sldId id="324" r:id="rId46"/>
    <p:sldId id="445" r:id="rId47"/>
    <p:sldId id="332" r:id="rId48"/>
    <p:sldId id="442" r:id="rId49"/>
    <p:sldId id="444" r:id="rId50"/>
    <p:sldId id="446" r:id="rId51"/>
    <p:sldId id="326" r:id="rId52"/>
    <p:sldId id="421" r:id="rId53"/>
    <p:sldId id="329" r:id="rId54"/>
    <p:sldId id="328" r:id="rId55"/>
    <p:sldId id="484" r:id="rId56"/>
  </p:sldIdLst>
  <p:sldSz cx="9144000" cy="6858000" type="screen4x3"/>
  <p:notesSz cx="7099300" cy="10234613"/>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宋体"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a:srgbClr val="008080"/>
    <a:srgbClr val="008000"/>
    <a:srgbClr val="339933"/>
    <a:srgbClr val="006666"/>
    <a:srgbClr val="3399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494" autoAdjust="0"/>
  </p:normalViewPr>
  <p:slideViewPr>
    <p:cSldViewPr>
      <p:cViewPr varScale="1">
        <p:scale>
          <a:sx n="114" d="100"/>
          <a:sy n="114" d="100"/>
        </p:scale>
        <p:origin x="1524" y="108"/>
      </p:cViewPr>
      <p:guideLst>
        <p:guide orient="horz" pos="2160"/>
        <p:guide pos="2880"/>
      </p:guideLst>
    </p:cSldViewPr>
  </p:slideViewPr>
  <p:notesTextViewPr>
    <p:cViewPr>
      <p:scale>
        <a:sx n="100" d="100"/>
        <a:sy n="100" d="100"/>
      </p:scale>
      <p:origin x="0" y="0"/>
    </p:cViewPr>
  </p:notesTextViewPr>
  <p:sorterViewPr>
    <p:cViewPr>
      <p:scale>
        <a:sx n="150" d="100"/>
        <a:sy n="150" d="100"/>
      </p:scale>
      <p:origin x="0" y="0"/>
    </p:cViewPr>
  </p:sorterViewPr>
  <p:notesViewPr>
    <p:cSldViewPr>
      <p:cViewPr varScale="1">
        <p:scale>
          <a:sx n="65" d="100"/>
          <a:sy n="65" d="100"/>
        </p:scale>
        <p:origin x="-2874" y="-102"/>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defTabSz="990600">
              <a:defRPr sz="1300"/>
            </a:lvl1pPr>
          </a:lstStyle>
          <a:p>
            <a:pPr>
              <a:defRPr/>
            </a:pPr>
            <a:endParaRPr lang="zh-CN" altLang="en-US"/>
          </a:p>
        </p:txBody>
      </p:sp>
      <p:sp>
        <p:nvSpPr>
          <p:cNvPr id="88067" name="Rectangle 3"/>
          <p:cNvSpPr>
            <a:spLocks noGrp="1" noChangeArrowheads="1"/>
          </p:cNvSpPr>
          <p:nvPr>
            <p:ph type="dt" sz="quarter"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algn="r" defTabSz="990600">
              <a:defRPr sz="1300"/>
            </a:lvl1pPr>
          </a:lstStyle>
          <a:p>
            <a:pPr>
              <a:defRPr/>
            </a:pPr>
            <a:endParaRPr lang="en-US" altLang="zh-CN"/>
          </a:p>
        </p:txBody>
      </p:sp>
      <p:sp>
        <p:nvSpPr>
          <p:cNvPr id="88068" name="Rectangle 4"/>
          <p:cNvSpPr>
            <a:spLocks noGrp="1" noChangeArrowheads="1"/>
          </p:cNvSpPr>
          <p:nvPr>
            <p:ph type="ftr" sz="quarter" idx="2"/>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defTabSz="990600">
              <a:defRPr sz="1300"/>
            </a:lvl1pPr>
          </a:lstStyle>
          <a:p>
            <a:pPr>
              <a:defRPr/>
            </a:pPr>
            <a:endParaRPr lang="en-US" altLang="zh-CN"/>
          </a:p>
        </p:txBody>
      </p:sp>
      <p:sp>
        <p:nvSpPr>
          <p:cNvPr id="88069" name="Rectangle 5"/>
          <p:cNvSpPr>
            <a:spLocks noGrp="1" noChangeArrowheads="1"/>
          </p:cNvSpPr>
          <p:nvPr>
            <p:ph type="sldNum" sz="quarter" idx="3"/>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algn="r" defTabSz="990600">
              <a:defRPr sz="1300"/>
            </a:lvl1pPr>
          </a:lstStyle>
          <a:p>
            <a:pPr>
              <a:defRPr/>
            </a:pPr>
            <a:fld id="{6C94CD3F-BC40-49E1-B6B8-E1A76E047675}" type="slidenum">
              <a:rPr lang="zh-CN" altLang="en-US"/>
              <a:t>‹#›</a:t>
            </a:fld>
            <a:endParaRPr lang="en-US" altLang="zh-CN"/>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defTabSz="990600">
              <a:defRPr sz="1300"/>
            </a:lvl1pPr>
          </a:lstStyle>
          <a:p>
            <a:pPr>
              <a:defRPr/>
            </a:pPr>
            <a:endParaRPr lang="zh-CN" altLang="en-US"/>
          </a:p>
        </p:txBody>
      </p:sp>
      <p:sp>
        <p:nvSpPr>
          <p:cNvPr id="6147" name="Rectangle 3"/>
          <p:cNvSpPr>
            <a:spLocks noGrp="1" noChangeArrowheads="1"/>
          </p:cNvSpPr>
          <p:nvPr>
            <p:ph type="dt"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algn="r" defTabSz="990600">
              <a:defRPr sz="1300"/>
            </a:lvl1pPr>
          </a:lstStyle>
          <a:p>
            <a:pPr>
              <a:defRPr/>
            </a:pPr>
            <a:endParaRPr lang="en-US" altLang="zh-CN"/>
          </a:p>
        </p:txBody>
      </p:sp>
      <p:sp>
        <p:nvSpPr>
          <p:cNvPr id="13316" name="Rectangle 4"/>
          <p:cNvSpPr>
            <a:spLocks noGrp="1" noRot="1" noChangeAspect="1" noChangeArrowheads="1" noTextEdit="1"/>
          </p:cNvSpPr>
          <p:nvPr>
            <p:ph type="sldImg" idx="2"/>
          </p:nvPr>
        </p:nvSpPr>
        <p:spPr bwMode="auto">
          <a:xfrm>
            <a:off x="990600" y="768350"/>
            <a:ext cx="5118100" cy="3836988"/>
          </a:xfrm>
          <a:prstGeom prst="rect">
            <a:avLst/>
          </a:prstGeom>
          <a:noFill/>
          <a:ln w="9525">
            <a:solidFill>
              <a:srgbClr val="000000"/>
            </a:solidFill>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9" name="Rectangle 5"/>
          <p:cNvSpPr>
            <a:spLocks noGrp="1" noChangeArrowheads="1"/>
          </p:cNvSpPr>
          <p:nvPr>
            <p:ph type="body" sz="quarter" idx="3"/>
          </p:nvPr>
        </p:nvSpPr>
        <p:spPr bwMode="auto">
          <a:xfrm>
            <a:off x="709613" y="4860925"/>
            <a:ext cx="5680075" cy="4605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150" name="Rectangle 6"/>
          <p:cNvSpPr>
            <a:spLocks noGrp="1" noChangeArrowheads="1"/>
          </p:cNvSpPr>
          <p:nvPr>
            <p:ph type="ftr" sz="quarter" idx="4"/>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defTabSz="990600">
              <a:defRPr sz="1300"/>
            </a:lvl1pPr>
          </a:lstStyle>
          <a:p>
            <a:pPr>
              <a:defRPr/>
            </a:pPr>
            <a:endParaRPr lang="en-US" altLang="zh-CN"/>
          </a:p>
        </p:txBody>
      </p:sp>
      <p:sp>
        <p:nvSpPr>
          <p:cNvPr id="6151" name="Rectangle 7"/>
          <p:cNvSpPr>
            <a:spLocks noGrp="1" noChangeArrowheads="1"/>
          </p:cNvSpPr>
          <p:nvPr>
            <p:ph type="sldNum" sz="quarter" idx="5"/>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algn="r" defTabSz="990600">
              <a:defRPr sz="1300"/>
            </a:lvl1pPr>
          </a:lstStyle>
          <a:p>
            <a:pPr>
              <a:defRPr/>
            </a:pPr>
            <a:fld id="{17148E70-F631-4132-BD22-94B9F5668B9A}" type="slidenum">
              <a:rPr lang="zh-CN" altLang="en-US"/>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992188" y="768350"/>
            <a:ext cx="5114925"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4D28D-253E-4F96-973E-B86D8768EC0F}" type="slidenum">
              <a:rPr lang="zh-CN" altLang="en-US" sz="1300" smtClean="0"/>
              <a:t>2</a:t>
            </a:fld>
            <a:endParaRPr lang="en-US" altLang="zh-CN" sz="13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t>3</a:t>
            </a:fld>
            <a:endParaRPr lang="en-US" altLang="zh-CN" sz="13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t>4</a:t>
            </a:fld>
            <a:endParaRPr lang="en-US" altLang="zh-CN"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t>19</a:t>
            </a:fld>
            <a:endParaRPr lang="en-US" altLang="zh-CN" sz="13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t>21</a:t>
            </a:fld>
            <a:endParaRPr lang="en-US" altLang="zh-CN" sz="13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t>22</a:t>
            </a:fld>
            <a:endParaRPr lang="en-US" altLang="zh-CN" sz="13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t>23</a:t>
            </a:fld>
            <a:endParaRPr lang="en-US" altLang="zh-CN" sz="13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t>24</a:t>
            </a:fld>
            <a:endParaRPr lang="en-US" altLang="zh-CN" sz="13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t>25</a:t>
            </a:fld>
            <a:endParaRPr lang="en-US" altLang="zh-CN" sz="13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t>26</a:t>
            </a:fld>
            <a:endParaRPr lang="en-US" altLang="zh-CN" sz="13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t>27</a:t>
            </a:fld>
            <a:endParaRPr lang="en-US" altLang="zh-CN" sz="13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t>28</a:t>
            </a:fld>
            <a:endParaRPr lang="en-US" altLang="zh-CN" sz="13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t>29</a:t>
            </a:fld>
            <a:endParaRPr lang="en-US" altLang="zh-CN" sz="13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t>30</a:t>
            </a:fld>
            <a:endParaRPr lang="en-US" altLang="zh-CN" sz="13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t>31</a:t>
            </a:fld>
            <a:endParaRPr lang="en-US" altLang="zh-CN" sz="13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t>32</a:t>
            </a:fld>
            <a:endParaRPr lang="en-US" altLang="zh-CN" sz="13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t>33</a:t>
            </a:fld>
            <a:endParaRPr lang="en-US" altLang="zh-CN" sz="13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t>34</a:t>
            </a:fld>
            <a:endParaRPr lang="en-US" altLang="zh-CN" sz="13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t>35</a:t>
            </a:fld>
            <a:endParaRPr lang="en-US" altLang="zh-CN" sz="13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t>36</a:t>
            </a:fld>
            <a:endParaRPr lang="en-US" altLang="zh-CN" sz="13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t>37</a:t>
            </a:fld>
            <a:endParaRPr lang="en-US" altLang="zh-CN" sz="13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t>38</a:t>
            </a:fld>
            <a:endParaRPr lang="en-US" altLang="zh-CN" sz="13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t>39</a:t>
            </a:fld>
            <a:endParaRPr lang="en-US" altLang="zh-CN" sz="13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t>40</a:t>
            </a:fld>
            <a:endParaRPr lang="en-US" altLang="zh-CN" sz="13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t>41</a:t>
            </a:fld>
            <a:endParaRPr lang="en-US" altLang="zh-CN" sz="13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t>42</a:t>
            </a:fld>
            <a:endParaRPr lang="en-US" altLang="zh-CN" sz="13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992188" y="768350"/>
            <a:ext cx="5114925"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6A4B0BBF-4581-45CB-A938-7FDA5E90D480}" type="slidenum">
              <a:rPr lang="zh-CN" altLang="en-US" sz="1300" smtClean="0"/>
              <a:t>43</a:t>
            </a:fld>
            <a:endParaRPr lang="en-US" altLang="zh-CN" sz="13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992188" y="768350"/>
            <a:ext cx="5114925"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6A4B0BBF-4581-45CB-A938-7FDA5E90D480}" type="slidenum">
              <a:rPr lang="zh-CN" altLang="en-US" sz="1300" smtClean="0"/>
              <a:t>44</a:t>
            </a:fld>
            <a:endParaRPr lang="en-US" altLang="zh-CN" sz="13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992188" y="768350"/>
            <a:ext cx="5114925"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B5B44460-4F98-4F03-84E3-0982995B170D}" type="slidenum">
              <a:rPr lang="zh-CN" altLang="en-US" sz="1300" smtClean="0"/>
              <a:t>45</a:t>
            </a:fld>
            <a:endParaRPr lang="en-US" altLang="zh-CN" sz="13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992188" y="768350"/>
            <a:ext cx="5114925"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B5B44460-4F98-4F03-84E3-0982995B170D}" type="slidenum">
              <a:rPr lang="zh-CN" altLang="en-US" sz="1300" smtClean="0"/>
              <a:t>46</a:t>
            </a:fld>
            <a:endParaRPr lang="en-US" altLang="zh-CN" sz="13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a:xfrm>
            <a:off x="992188" y="768350"/>
            <a:ext cx="5114925" cy="3836988"/>
          </a:xfrm>
        </p:spPr>
      </p:sp>
      <p:sp>
        <p:nvSpPr>
          <p:cNvPr id="18435" name="备注占位符 2"/>
          <p:cNvSpPr>
            <a:spLocks noGrp="1"/>
          </p:cNvSpPr>
          <p:nvPr>
            <p:ph type="body" idx="1"/>
          </p:nvPr>
        </p:nvSpPr>
        <p:spPr>
          <a:noFill/>
        </p:spPr>
        <p:txBody>
          <a:bodyPr/>
          <a:lstStyle/>
          <a:p>
            <a:endParaRPr lang="zh-CN" altLang="en-US"/>
          </a:p>
        </p:txBody>
      </p:sp>
      <p:sp>
        <p:nvSpPr>
          <p:cNvPr id="1843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035B5F43-020E-40C0-A461-88C87EAAFF79}" type="slidenum">
              <a:rPr lang="zh-CN" altLang="en-US" sz="1300" smtClean="0"/>
              <a:t>51</a:t>
            </a:fld>
            <a:endParaRPr lang="en-US" altLang="zh-CN" sz="13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a:xfrm>
            <a:off x="992188" y="768350"/>
            <a:ext cx="5114925" cy="3836988"/>
          </a:xfrm>
        </p:spPr>
      </p:sp>
      <p:sp>
        <p:nvSpPr>
          <p:cNvPr id="18435" name="备注占位符 2"/>
          <p:cNvSpPr>
            <a:spLocks noGrp="1"/>
          </p:cNvSpPr>
          <p:nvPr>
            <p:ph type="body" idx="1"/>
          </p:nvPr>
        </p:nvSpPr>
        <p:spPr>
          <a:noFill/>
        </p:spPr>
        <p:txBody>
          <a:bodyPr/>
          <a:lstStyle/>
          <a:p>
            <a:endParaRPr lang="zh-CN" altLang="en-US"/>
          </a:p>
        </p:txBody>
      </p:sp>
      <p:sp>
        <p:nvSpPr>
          <p:cNvPr id="1843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035B5F43-020E-40C0-A461-88C87EAAFF79}" type="slidenum">
              <a:rPr lang="zh-CN" altLang="en-US" sz="1300" smtClean="0"/>
              <a:t>52</a:t>
            </a:fld>
            <a:endParaRPr lang="en-US" altLang="zh-CN" sz="130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992188" y="768350"/>
            <a:ext cx="5114925" cy="3836988"/>
          </a:xfrm>
        </p:spPr>
      </p:sp>
      <p:sp>
        <p:nvSpPr>
          <p:cNvPr id="22531" name="备注占位符 2"/>
          <p:cNvSpPr>
            <a:spLocks noGrp="1"/>
          </p:cNvSpPr>
          <p:nvPr>
            <p:ph type="body" idx="1"/>
          </p:nvPr>
        </p:nvSpPr>
        <p:spPr>
          <a:noFill/>
        </p:spPr>
        <p:txBody>
          <a:bodyPr/>
          <a:lstStyle/>
          <a:p>
            <a:endParaRPr lang="zh-CN" altLang="en-US"/>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BB14538B-FAC6-4739-8E91-A2627A8E04AA}" type="slidenum">
              <a:rPr lang="zh-CN" altLang="en-US" sz="1300" smtClean="0"/>
              <a:t>54</a:t>
            </a:fld>
            <a:endParaRPr lang="en-US" altLang="zh-CN" sz="130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992188" y="768350"/>
            <a:ext cx="5114925" cy="3836988"/>
          </a:xfrm>
        </p:spPr>
      </p:sp>
      <p:sp>
        <p:nvSpPr>
          <p:cNvPr id="22531" name="备注占位符 2"/>
          <p:cNvSpPr>
            <a:spLocks noGrp="1"/>
          </p:cNvSpPr>
          <p:nvPr>
            <p:ph type="body" idx="1"/>
          </p:nvPr>
        </p:nvSpPr>
        <p:spPr>
          <a:noFill/>
        </p:spPr>
        <p:txBody>
          <a:bodyPr/>
          <a:lstStyle/>
          <a:p>
            <a:endParaRPr lang="zh-CN" altLang="en-US"/>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BB14538B-FAC6-4739-8E91-A2627A8E04AA}" type="slidenum">
              <a:rPr lang="zh-CN" altLang="en-US" sz="1300" smtClean="0"/>
              <a:t>55</a:t>
            </a:fld>
            <a:endParaRPr lang="en-US" altLang="zh-CN" sz="13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10" name="直角三角形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标题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685800" y="3611607"/>
            <a:ext cx="7772400"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3765" y="4953000"/>
            <a:ext cx="9147765"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p:txBody>
          <a:bodyPr/>
          <a:lstStyle>
            <a:lvl1pPr>
              <a:defRPr>
                <a:solidFill>
                  <a:srgbClr val="FFFFFF"/>
                </a:solidFill>
              </a:defRPr>
            </a:lvl1pPr>
          </a:lstStyle>
          <a:p>
            <a:pPr>
              <a:defRPr/>
            </a:pPr>
            <a:r>
              <a:rPr lang="zh-CN" altLang="en-US"/>
              <a:t>©Copyright Xinjun Mao</a:t>
            </a:r>
            <a:endParaRPr lang="en-US" altLang="zh-CN"/>
          </a:p>
        </p:txBody>
      </p:sp>
      <p:sp>
        <p:nvSpPr>
          <p:cNvPr id="19" name="页脚占位符 18"/>
          <p:cNvSpPr>
            <a:spLocks noGrp="1"/>
          </p:cNvSpPr>
          <p:nvPr>
            <p:ph type="ftr" sz="quarter" idx="11"/>
          </p:nvPr>
        </p:nvSpPr>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p:txBody>
          <a:bodyPr/>
          <a:lstStyle>
            <a:lvl1pPr>
              <a:defRPr>
                <a:solidFill>
                  <a:srgbClr val="FFFFFF"/>
                </a:solidFill>
              </a:defRPr>
            </a:lvl1pPr>
          </a:lstStyle>
          <a:p>
            <a:pPr>
              <a:defRPr/>
            </a:pPr>
            <a:fld id="{F86AB41F-CAC1-4232-8954-A49D2EE7F6D8}" type="slidenum">
              <a:rPr lang="zh-CN" altLang="en-US" smtClean="0"/>
              <a:t>‹#›</a:t>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lvl1pPr>
              <a:defRPr b="1">
                <a:solidFill>
                  <a:schemeClr val="tx1">
                    <a:lumMod val="95000"/>
                    <a:lumOff val="5000"/>
                  </a:schemeClr>
                </a:solidFill>
                <a:latin typeface="微软雅黑" panose="020B0503020204020204" pitchFamily="34" charset="-122"/>
                <a:ea typeface="微软雅黑" panose="020B0503020204020204" pitchFamily="34" charset="-122"/>
              </a:defRPr>
            </a:lvl1pPr>
            <a:lvl2pPr>
              <a:defRPr>
                <a:solidFill>
                  <a:schemeClr val="tx1">
                    <a:lumMod val="95000"/>
                    <a:lumOff val="5000"/>
                  </a:schemeClr>
                </a:solidFill>
                <a:latin typeface="微软雅黑" panose="020B0503020204020204" pitchFamily="34" charset="-122"/>
                <a:ea typeface="微软雅黑" panose="020B0503020204020204" pitchFamily="34" charset="-122"/>
              </a:defRPr>
            </a:lvl2pPr>
            <a:lvl3pPr>
              <a:defRPr>
                <a:solidFill>
                  <a:schemeClr val="tx1">
                    <a:lumMod val="95000"/>
                    <a:lumOff val="5000"/>
                  </a:schemeClr>
                </a:solidFill>
                <a:latin typeface="微软雅黑" panose="020B0503020204020204" pitchFamily="34" charset="-122"/>
                <a:ea typeface="微软雅黑" panose="020B0503020204020204" pitchFamily="34" charset="-122"/>
              </a:defRPr>
            </a:lvl3pPr>
            <a:lvl4pPr>
              <a:defRPr>
                <a:solidFill>
                  <a:schemeClr val="tx1">
                    <a:lumMod val="95000"/>
                    <a:lumOff val="5000"/>
                  </a:schemeClr>
                </a:solidFill>
                <a:latin typeface="微软雅黑" panose="020B0503020204020204" pitchFamily="34" charset="-122"/>
                <a:ea typeface="微软雅黑" panose="020B0503020204020204" pitchFamily="34" charset="-122"/>
              </a:defRPr>
            </a:lvl4pPr>
            <a:lvl5pPr>
              <a:defRPr>
                <a:solidFill>
                  <a:schemeClr val="tx1">
                    <a:lumMod val="95000"/>
                    <a:lumOff val="5000"/>
                  </a:schemeClr>
                </a:solidFill>
                <a:latin typeface="微软雅黑" panose="020B0503020204020204" pitchFamily="34" charset="-122"/>
                <a:ea typeface="微软雅黑" panose="020B0503020204020204" pitchFamily="34" charset="-122"/>
              </a:defRPr>
            </a:lvl5pPr>
          </a:lstStyle>
          <a:p>
            <a:pPr lvl="0" eaLnBrk="1" latinLnBrk="0" hangingPunct="1"/>
            <a:r>
              <a:rPr lang="zh-CN" altLang="en-US" dirty="0"/>
              <a:t>单击此处编辑母版文本样式</a:t>
            </a:r>
          </a:p>
          <a:p>
            <a:pPr lvl="1" eaLnBrk="1" latinLnBrk="0" hangingPunct="1"/>
            <a:r>
              <a:rPr lang="zh-CN" altLang="en-US" dirty="0"/>
              <a:t>第二级</a:t>
            </a:r>
          </a:p>
          <a:p>
            <a:pPr lvl="2" eaLnBrk="1" latinLnBrk="0" hangingPunct="1"/>
            <a:r>
              <a:rPr lang="zh-CN" altLang="en-US" dirty="0"/>
              <a:t>第三级</a:t>
            </a:r>
          </a:p>
          <a:p>
            <a:pPr lvl="3" eaLnBrk="1" latinLnBrk="0" hangingPunct="1"/>
            <a:r>
              <a:rPr lang="zh-CN" altLang="en-US" dirty="0"/>
              <a:t>第四级</a:t>
            </a:r>
          </a:p>
          <a:p>
            <a:pPr lvl="4" eaLnBrk="1" latinLnBrk="0" hangingPunct="1"/>
            <a:r>
              <a:rPr lang="zh-CN" altLang="en-US" dirty="0"/>
              <a:t>第五级</a:t>
            </a:r>
            <a:endParaRPr kumimoji="0" lang="en-US" dirty="0"/>
          </a:p>
        </p:txBody>
      </p:sp>
      <p:sp>
        <p:nvSpPr>
          <p:cNvPr id="4" name="日期占位符 3"/>
          <p:cNvSpPr>
            <a:spLocks noGrp="1"/>
          </p:cNvSpPr>
          <p:nvPr>
            <p:ph type="dt" sz="half" idx="10"/>
          </p:nvPr>
        </p:nvSpPr>
        <p:spPr>
          <a:xfrm>
            <a:off x="6444208" y="6407944"/>
            <a:ext cx="1920240" cy="365760"/>
          </a:xfrm>
        </p:spPr>
        <p:txBody>
          <a:bodyPr/>
          <a:lstStyle>
            <a:lvl1pPr>
              <a:defRPr b="1">
                <a:latin typeface="Times New Roman" panose="02020603050405020304" pitchFamily="18" charset="0"/>
                <a:cs typeface="Times New Roman" panose="02020603050405020304" pitchFamily="18" charset="0"/>
              </a:defRPr>
            </a:lvl1pPr>
          </a:lstStyle>
          <a:p>
            <a:pPr>
              <a:defRPr/>
            </a:pPr>
            <a:r>
              <a:rPr lang="zh-CN" altLang="en-US"/>
              <a:t>©Copyright Xinjun Mao</a:t>
            </a:r>
            <a:endParaRPr lang="en-US" altLang="zh-CN"/>
          </a:p>
        </p:txBody>
      </p:sp>
      <p:sp>
        <p:nvSpPr>
          <p:cNvPr id="5" name="页脚占位符 4"/>
          <p:cNvSpPr>
            <a:spLocks noGrp="1"/>
          </p:cNvSpPr>
          <p:nvPr>
            <p:ph type="ftr" sz="quarter" idx="11"/>
          </p:nvPr>
        </p:nvSpPr>
        <p:spPr>
          <a:xfrm>
            <a:off x="4067944" y="6407944"/>
            <a:ext cx="2350681" cy="365125"/>
          </a:xfrm>
        </p:spPr>
        <p:txBody>
          <a:bodyPr/>
          <a:lstStyle/>
          <a:p>
            <a:pPr>
              <a:defRPr/>
            </a:pPr>
            <a:endParaRPr lang="en-US" altLang="zh-CN"/>
          </a:p>
        </p:txBody>
      </p:sp>
      <p:sp>
        <p:nvSpPr>
          <p:cNvPr id="6" name="灯片编号占位符 5"/>
          <p:cNvSpPr>
            <a:spLocks noGrp="1"/>
          </p:cNvSpPr>
          <p:nvPr>
            <p:ph type="sldNum" sz="quarter" idx="12"/>
          </p:nvPr>
        </p:nvSpPr>
        <p:spPr>
          <a:xfrm>
            <a:off x="8388424" y="6407944"/>
            <a:ext cx="624608" cy="365125"/>
          </a:xfrm>
        </p:spPr>
        <p:txBody>
          <a:bodyPr/>
          <a:lstStyle>
            <a:lvl1pPr>
              <a:defRPr b="1">
                <a:latin typeface="Times New Roman" panose="02020603050405020304" pitchFamily="18" charset="0"/>
                <a:cs typeface="Times New Roman" panose="02020603050405020304" pitchFamily="18" charset="0"/>
              </a:defRPr>
            </a:lvl1pPr>
          </a:lstStyle>
          <a:p>
            <a:pPr>
              <a:defRPr/>
            </a:pPr>
            <a:fld id="{77E88AF7-5153-4875-A5A7-0323E1DC4585}" type="slidenum">
              <a:rPr lang="zh-CN" altLang="en-US" smtClean="0"/>
              <a:t>‹#›</a:t>
            </a:fld>
            <a:endParaRPr lang="en-US" altLang="zh-CN"/>
          </a:p>
        </p:txBody>
      </p:sp>
      <p:sp>
        <p:nvSpPr>
          <p:cNvPr id="7" name="标题 6"/>
          <p:cNvSpPr>
            <a:spLocks noGrp="1"/>
          </p:cNvSpPr>
          <p:nvPr>
            <p:ph type="title"/>
          </p:nvPr>
        </p:nvSpPr>
        <p:spPr/>
        <p:txBody>
          <a:bodyPr rtlCol="0"/>
          <a:lstStyle>
            <a:lvl1pPr>
              <a:defRPr>
                <a:solidFill>
                  <a:schemeClr val="tx1">
                    <a:lumMod val="95000"/>
                    <a:lumOff val="5000"/>
                  </a:schemeClr>
                </a:solidFill>
                <a:latin typeface="微软雅黑" panose="020B0503020204020204" pitchFamily="34" charset="-122"/>
                <a:ea typeface="微软雅黑" panose="020B0503020204020204" pitchFamily="34" charset="-122"/>
              </a:defRPr>
            </a:lvl1pPr>
          </a:lstStyle>
          <a:p>
            <a:r>
              <a:rPr kumimoji="0" lang="zh-CN" altLang="en-US" dirty="0"/>
              <a:t>单击此处编辑母版标题样式</a:t>
            </a:r>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Ref idx="1002">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a:t>单击此处编辑母版文本样式</a:t>
            </a:r>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4628B54E-638A-43B5-A513-198B0E677B9C}" type="slidenum">
              <a:rPr lang="zh-CN" altLang="en-US" smtClean="0"/>
              <a:t>‹#›</a:t>
            </a:fld>
            <a:endParaRPr lang="en-US" altLang="zh-CN"/>
          </a:p>
        </p:txBody>
      </p:sp>
      <p:sp>
        <p:nvSpPr>
          <p:cNvPr id="7" name="燕尾形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燕尾形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Ref idx="1002">
        <a:schemeClr val="bg1"/>
      </p:bgRef>
    </p:bg>
    <p:spTree>
      <p:nvGrpSpPr>
        <p:cNvPr id="1" name=""/>
        <p:cNvGrpSpPr/>
        <p:nvPr/>
      </p:nvGrpSpPr>
      <p:grpSpPr>
        <a:xfrm>
          <a:off x="0" y="0"/>
          <a:ext cx="0" cy="0"/>
          <a:chOff x="0" y="0"/>
          <a:chExt cx="0" cy="0"/>
        </a:xfrm>
      </p:grpSpPr>
      <p:sp>
        <p:nvSpPr>
          <p:cNvPr id="3" name="内容占位符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内容占位符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pPr>
              <a:defRPr/>
            </a:pPr>
            <a:r>
              <a:rPr lang="zh-CN" altLang="en-US"/>
              <a:t>©Copyright Xinjun Mao</a:t>
            </a:r>
            <a:endParaRPr lang="en-US" altLang="zh-CN"/>
          </a:p>
        </p:txBody>
      </p:sp>
      <p:sp>
        <p:nvSpPr>
          <p:cNvPr id="6" name="页脚占位符 5"/>
          <p:cNvSpPr>
            <a:spLocks noGrp="1"/>
          </p:cNvSpPr>
          <p:nvPr>
            <p:ph type="ftr" sz="quarter" idx="11"/>
          </p:nvPr>
        </p:nvSpPr>
        <p:spPr/>
        <p:txBody>
          <a:bodyPr/>
          <a:lstStyle/>
          <a:p>
            <a:pPr>
              <a:defRPr/>
            </a:pPr>
            <a:endParaRPr lang="en-US" altLang="zh-CN"/>
          </a:p>
        </p:txBody>
      </p:sp>
      <p:sp>
        <p:nvSpPr>
          <p:cNvPr id="7" name="灯片编号占位符 6"/>
          <p:cNvSpPr>
            <a:spLocks noGrp="1"/>
          </p:cNvSpPr>
          <p:nvPr>
            <p:ph type="sldNum" sz="quarter" idx="12"/>
          </p:nvPr>
        </p:nvSpPr>
        <p:spPr/>
        <p:txBody>
          <a:bodyPr/>
          <a:lstStyle/>
          <a:p>
            <a:pPr>
              <a:defRPr/>
            </a:pPr>
            <a:fld id="{4CA47A10-A01A-4A14-B7DD-5E6C1A8D811F}" type="slidenum">
              <a:rPr lang="zh-CN" altLang="en-US" smtClean="0"/>
              <a:t>‹#›</a:t>
            </a:fld>
            <a:endParaRPr lang="en-US" altLang="zh-CN"/>
          </a:p>
        </p:txBody>
      </p:sp>
      <p:sp>
        <p:nvSpPr>
          <p:cNvPr id="8" name="标题 7"/>
          <p:cNvSpPr>
            <a:spLocks noGrp="1"/>
          </p:cNvSpPr>
          <p:nvPr>
            <p:ph type="title"/>
          </p:nvPr>
        </p:nvSpPr>
        <p:spPr/>
        <p:txBody>
          <a:bodyPr rtlCol="0"/>
          <a:lstStyle/>
          <a:p>
            <a:r>
              <a:rPr kumimoji="0" lang="zh-CN" altLang="en-US"/>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8229600" cy="1143000"/>
          </a:xfrm>
        </p:spPr>
        <p:txBody>
          <a:bodyPr anchor="ctr"/>
          <a:lstStyle>
            <a:lvl1pPr>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p>
        </p:txBody>
      </p:sp>
      <p:sp>
        <p:nvSpPr>
          <p:cNvPr id="4" name="文本占位符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p>
        </p:txBody>
      </p:sp>
      <p:sp>
        <p:nvSpPr>
          <p:cNvPr id="5" name="内容占位符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6" name="内容占位符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7" name="日期占位符 6"/>
          <p:cNvSpPr>
            <a:spLocks noGrp="1"/>
          </p:cNvSpPr>
          <p:nvPr>
            <p:ph type="dt" sz="half" idx="10"/>
          </p:nvPr>
        </p:nvSpPr>
        <p:spPr/>
        <p:txBody>
          <a:bodyPr/>
          <a:lstStyle/>
          <a:p>
            <a:pPr>
              <a:defRPr/>
            </a:pPr>
            <a:r>
              <a:rPr lang="zh-CN" altLang="en-US"/>
              <a:t>©Copyright Xinjun Mao</a:t>
            </a:r>
            <a:endParaRPr lang="en-US" altLang="zh-CN"/>
          </a:p>
        </p:txBody>
      </p:sp>
      <p:sp>
        <p:nvSpPr>
          <p:cNvPr id="8" name="页脚占位符 7"/>
          <p:cNvSpPr>
            <a:spLocks noGrp="1"/>
          </p:cNvSpPr>
          <p:nvPr>
            <p:ph type="ftr" sz="quarter" idx="11"/>
          </p:nvPr>
        </p:nvSpPr>
        <p:spPr/>
        <p:txBody>
          <a:bodyPr/>
          <a:lstStyle/>
          <a:p>
            <a:pPr>
              <a:defRPr/>
            </a:pPr>
            <a:endParaRPr lang="en-US" altLang="zh-CN"/>
          </a:p>
        </p:txBody>
      </p:sp>
      <p:sp>
        <p:nvSpPr>
          <p:cNvPr id="9" name="灯片编号占位符 8"/>
          <p:cNvSpPr>
            <a:spLocks noGrp="1"/>
          </p:cNvSpPr>
          <p:nvPr>
            <p:ph type="sldNum" sz="quarter" idx="12"/>
          </p:nvPr>
        </p:nvSpPr>
        <p:spPr/>
        <p:txBody>
          <a:bodyPr/>
          <a:lstStyle/>
          <a:p>
            <a:pPr>
              <a:defRPr/>
            </a:pPr>
            <a:fld id="{B05513BD-4EBF-4D21-8E12-87C82F04830C}" type="slidenum">
              <a:rPr lang="zh-CN" altLang="en-US" smtClean="0"/>
              <a:t>‹#›</a:t>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Ref idx="1002">
        <a:schemeClr val="bg1"/>
      </p:bgRef>
    </p:bg>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页脚占位符 3"/>
          <p:cNvSpPr>
            <a:spLocks noGrp="1"/>
          </p:cNvSpPr>
          <p:nvPr>
            <p:ph type="ftr" sz="quarter" idx="11"/>
          </p:nvPr>
        </p:nvSpPr>
        <p:spPr/>
        <p:txBody>
          <a:bodyPr/>
          <a:lstStyle/>
          <a:p>
            <a:pPr>
              <a:defRPr/>
            </a:pPr>
            <a:endParaRPr lang="en-US" altLang="zh-CN"/>
          </a:p>
        </p:txBody>
      </p:sp>
      <p:sp>
        <p:nvSpPr>
          <p:cNvPr id="5" name="灯片编号占位符 4"/>
          <p:cNvSpPr>
            <a:spLocks noGrp="1"/>
          </p:cNvSpPr>
          <p:nvPr>
            <p:ph type="sldNum" sz="quarter" idx="12"/>
          </p:nvPr>
        </p:nvSpPr>
        <p:spPr/>
        <p:txBody>
          <a:bodyPr/>
          <a:lstStyle/>
          <a:p>
            <a:pPr>
              <a:defRPr/>
            </a:pPr>
            <a:fld id="{62B70980-5545-4AFA-8E96-1F6CCA885F37}" type="slidenum">
              <a:rPr lang="zh-CN" altLang="en-US" smtClean="0"/>
              <a:t>‹#›</a:t>
            </a:fld>
            <a:endParaRPr lang="en-US" altLang="zh-CN"/>
          </a:p>
        </p:txBody>
      </p:sp>
      <p:sp>
        <p:nvSpPr>
          <p:cNvPr id="6" name="标题 5"/>
          <p:cNvSpPr>
            <a:spLocks noGrp="1"/>
          </p:cNvSpPr>
          <p:nvPr>
            <p:ph type="title"/>
          </p:nvPr>
        </p:nvSpPr>
        <p:spPr/>
        <p:txBody>
          <a:bodyPr rtlCol="0"/>
          <a:lstStyle/>
          <a:p>
            <a:r>
              <a:rPr kumimoji="0" lang="zh-CN" altLang="en-US"/>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©Copyright Xinjun Mao</a:t>
            </a:r>
            <a:endParaRPr lang="en-US" altLang="zh-CN"/>
          </a:p>
        </p:txBody>
      </p:sp>
      <p:sp>
        <p:nvSpPr>
          <p:cNvPr id="3" name="页脚占位符 2"/>
          <p:cNvSpPr>
            <a:spLocks noGrp="1"/>
          </p:cNvSpPr>
          <p:nvPr>
            <p:ph type="ftr" sz="quarter" idx="11"/>
          </p:nvPr>
        </p:nvSpPr>
        <p:spPr/>
        <p:txBody>
          <a:bodyPr/>
          <a:lstStyle/>
          <a:p>
            <a:pPr>
              <a:defRPr/>
            </a:pPr>
            <a:endParaRPr lang="en-US" altLang="zh-CN"/>
          </a:p>
        </p:txBody>
      </p:sp>
      <p:sp>
        <p:nvSpPr>
          <p:cNvPr id="4" name="灯片编号占位符 3"/>
          <p:cNvSpPr>
            <a:spLocks noGrp="1"/>
          </p:cNvSpPr>
          <p:nvPr>
            <p:ph type="sldNum" sz="quarter" idx="12"/>
          </p:nvPr>
        </p:nvSpPr>
        <p:spPr/>
        <p:txBody>
          <a:bodyPr/>
          <a:lstStyle/>
          <a:p>
            <a:pPr>
              <a:defRPr/>
            </a:pPr>
            <a:fld id="{0C66BB1B-2BFC-4917-A546-A4D7964A247C}" type="slidenum">
              <a:rPr lang="zh-CN" altLang="en-US" smtClean="0"/>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lstStyle>
          <a:p>
            <a:r>
              <a:rPr kumimoji="0" lang="zh-CN" altLang="en-US"/>
              <a:t>单击此处编辑母版标题样式</a:t>
            </a:r>
            <a:endParaRPr kumimoji="0" lang="en-US"/>
          </a:p>
        </p:txBody>
      </p:sp>
      <p:sp>
        <p:nvSpPr>
          <p:cNvPr id="3" name="文本占位符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lstStyle>
          <a:p>
            <a:pPr lvl="0" eaLnBrk="1" latinLnBrk="0" hangingPunct="1"/>
            <a:r>
              <a:rPr kumimoji="0" lang="zh-CN" altLang="en-US"/>
              <a:t>单击此处编辑母版文本样式</a:t>
            </a:r>
          </a:p>
        </p:txBody>
      </p:sp>
      <p:sp>
        <p:nvSpPr>
          <p:cNvPr id="4" name="内容占位符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5" name="日期占位符 4"/>
          <p:cNvSpPr>
            <a:spLocks noGrp="1"/>
          </p:cNvSpPr>
          <p:nvPr>
            <p:ph type="dt" sz="half" idx="10"/>
          </p:nvPr>
        </p:nvSpPr>
        <p:spPr>
          <a:xfrm>
            <a:off x="6727032" y="6407944"/>
            <a:ext cx="1920240" cy="365760"/>
          </a:xfrm>
        </p:spPr>
        <p:txBody>
          <a:bodyPr/>
          <a:lstStyle/>
          <a:p>
            <a:pPr>
              <a:defRPr/>
            </a:pPr>
            <a:r>
              <a:rPr lang="zh-CN" altLang="en-US"/>
              <a:t>©Copyright Xinjun Mao</a:t>
            </a:r>
            <a:endParaRPr lang="en-US" altLang="zh-CN"/>
          </a:p>
        </p:txBody>
      </p:sp>
      <p:sp>
        <p:nvSpPr>
          <p:cNvPr id="6" name="页脚占位符 5"/>
          <p:cNvSpPr>
            <a:spLocks noGrp="1"/>
          </p:cNvSpPr>
          <p:nvPr>
            <p:ph type="ftr" sz="quarter" idx="11"/>
          </p:nvPr>
        </p:nvSpPr>
        <p:spPr/>
        <p:txBody>
          <a:bodyPr/>
          <a:lstStyle/>
          <a:p>
            <a:pPr>
              <a:defRPr/>
            </a:pPr>
            <a:endParaRPr lang="en-US" altLang="zh-CN"/>
          </a:p>
        </p:txBody>
      </p:sp>
      <p:sp>
        <p:nvSpPr>
          <p:cNvPr id="7" name="灯片编号占位符 6"/>
          <p:cNvSpPr>
            <a:spLocks noGrp="1"/>
          </p:cNvSpPr>
          <p:nvPr>
            <p:ph type="sldNum" sz="quarter" idx="12"/>
          </p:nvPr>
        </p:nvSpPr>
        <p:spPr/>
        <p:txBody>
          <a:bodyPr/>
          <a:lstStyle/>
          <a:p>
            <a:pPr>
              <a:defRPr/>
            </a:pPr>
            <a:fld id="{88FB854B-7C2E-4EF4-AE6C-AF460FD40CAC}" type="slidenum">
              <a:rPr lang="zh-CN" altLang="en-US" smtClean="0"/>
              <a:t>‹#›</a:t>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bg>
      <p:bgRef idx="1002">
        <a:schemeClr val="bg1"/>
      </p:bgRef>
    </p:bg>
    <p:spTree>
      <p:nvGrpSpPr>
        <p:cNvPr id="1" name=""/>
        <p:cNvGrpSpPr/>
        <p:nvPr/>
      </p:nvGrpSpPr>
      <p:grpSpPr>
        <a:xfrm>
          <a:off x="0" y="0"/>
          <a:ext cx="0" cy="0"/>
          <a:chOff x="0" y="0"/>
          <a:chExt cx="0" cy="0"/>
        </a:xfrm>
      </p:grpSpPr>
      <p:sp>
        <p:nvSpPr>
          <p:cNvPr id="4" name="文本占位符 3"/>
          <p:cNvSpPr>
            <a:spLocks noGrp="1"/>
          </p:cNvSpPr>
          <p:nvPr>
            <p:ph type="body" sz="half" idx="2"/>
          </p:nvPr>
        </p:nvSpPr>
        <p:spPr>
          <a:xfrm>
            <a:off x="1141232" y="5443402"/>
            <a:ext cx="7162800" cy="648232"/>
          </a:xfrm>
          <a:noFill/>
        </p:spPr>
        <p:txBody>
          <a:bodyPr lIns="91440" tIns="0" rIns="91440" anchor="t"/>
          <a:lstStyle>
            <a:lvl1pPr marL="0" marR="18415" indent="0" algn="r">
              <a:buNone/>
              <a:defRPr sz="1400"/>
            </a:lvl1pPr>
            <a:lvl2pPr>
              <a:defRPr sz="1200"/>
            </a:lvl2pPr>
            <a:lvl3pPr>
              <a:defRPr sz="1000"/>
            </a:lvl3pPr>
            <a:lvl4pPr>
              <a:defRPr sz="900"/>
            </a:lvl4pPr>
            <a:lvl5pPr>
              <a:defRPr sz="900"/>
            </a:lvl5pPr>
          </a:lstStyle>
          <a:p>
            <a:pPr lvl="0" eaLnBrk="1" latinLnBrk="0" hangingPunct="1"/>
            <a:r>
              <a:rPr kumimoji="0" lang="zh-CN" altLang="en-US"/>
              <a:t>单击此处编辑母版文本样式</a:t>
            </a:r>
          </a:p>
        </p:txBody>
      </p:sp>
      <p:sp>
        <p:nvSpPr>
          <p:cNvPr id="3" name="图片占位符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lstStyle>
          <a:p>
            <a:r>
              <a:rPr kumimoji="0" lang="zh-CN" altLang="en-US"/>
              <a:t>单击图标添加图片</a:t>
            </a:r>
            <a:endParaRPr kumimoji="0" lang="en-US" dirty="0"/>
          </a:p>
        </p:txBody>
      </p:sp>
      <p:sp>
        <p:nvSpPr>
          <p:cNvPr id="5" name="日期占位符 4"/>
          <p:cNvSpPr>
            <a:spLocks noGrp="1"/>
          </p:cNvSpPr>
          <p:nvPr>
            <p:ph type="dt" sz="half" idx="10"/>
          </p:nvPr>
        </p:nvSpPr>
        <p:spPr/>
        <p:txBody>
          <a:bodyPr/>
          <a:lstStyle>
            <a:lvl1pPr>
              <a:defRPr>
                <a:solidFill>
                  <a:schemeClr val="tx1"/>
                </a:solidFill>
              </a:defRPr>
            </a:lvl1pPr>
          </a:lstStyle>
          <a:p>
            <a:pPr>
              <a:defRPr/>
            </a:pPr>
            <a:r>
              <a:rPr lang="zh-CN" altLang="en-US"/>
              <a:t>©Copyright Xinjun Mao</a:t>
            </a:r>
            <a:endParaRPr lang="en-US" altLang="zh-CN"/>
          </a:p>
        </p:txBody>
      </p:sp>
      <p:sp>
        <p:nvSpPr>
          <p:cNvPr id="6" name="页脚占位符 5"/>
          <p:cNvSpPr>
            <a:spLocks noGrp="1"/>
          </p:cNvSpPr>
          <p:nvPr>
            <p:ph type="ftr" sz="quarter" idx="11"/>
          </p:nvPr>
        </p:nvSpPr>
        <p:spPr>
          <a:xfrm>
            <a:off x="4380072" y="6407944"/>
            <a:ext cx="2350681" cy="365125"/>
          </a:xfrm>
        </p:spPr>
        <p:txBody>
          <a:bodyPr/>
          <a:lstStyle>
            <a:lvl1pPr>
              <a:defRPr>
                <a:solidFill>
                  <a:schemeClr val="tx1"/>
                </a:solidFill>
              </a:defRPr>
            </a:lvl1pPr>
          </a:lstStyle>
          <a:p>
            <a:pPr>
              <a:defRPr/>
            </a:pPr>
            <a:endParaRPr lang="en-US" altLang="zh-CN"/>
          </a:p>
        </p:txBody>
      </p:sp>
      <p:sp>
        <p:nvSpPr>
          <p:cNvPr id="7" name="灯片编号占位符 6"/>
          <p:cNvSpPr>
            <a:spLocks noGrp="1"/>
          </p:cNvSpPr>
          <p:nvPr>
            <p:ph type="sldNum" sz="quarter" idx="12"/>
          </p:nvPr>
        </p:nvSpPr>
        <p:spPr/>
        <p:txBody>
          <a:bodyPr/>
          <a:lstStyle>
            <a:lvl1pPr>
              <a:defRPr>
                <a:solidFill>
                  <a:schemeClr val="tx1"/>
                </a:solidFill>
              </a:defRPr>
            </a:lvl1pPr>
          </a:lstStyle>
          <a:p>
            <a:pPr>
              <a:defRPr/>
            </a:pPr>
            <a:fld id="{0C70BB9A-EF78-4561-9906-351FC1ADE333}" type="slidenum">
              <a:rPr lang="zh-CN" altLang="en-US" smtClean="0"/>
              <a:t>‹#›</a:t>
            </a:fld>
            <a:endParaRPr lang="en-US" altLang="zh-CN"/>
          </a:p>
        </p:txBody>
      </p:sp>
      <p:sp>
        <p:nvSpPr>
          <p:cNvPr id="2" name="标题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lstStyle>
          <a:p>
            <a:r>
              <a:rPr kumimoji="0" lang="zh-CN" altLang="en-US"/>
              <a:t>单击此处编辑母版标题样式</a:t>
            </a:r>
            <a:endParaRPr kumimoji="0" lang="en-US"/>
          </a:p>
        </p:txBody>
      </p:sp>
      <p:sp>
        <p:nvSpPr>
          <p:cNvPr id="8" name="任意多边形 7"/>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任意多边形 8"/>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直角三角形 9"/>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直接连接符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燕尾形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燕尾形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1481329"/>
            <a:ext cx="8229600" cy="4386071"/>
          </a:xfrm>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3904C1B9-72EB-4D4B-9EFF-953D3E22A819}" type="slidenum">
              <a:rPr lang="zh-CN" altLang="en-US" smtClean="0"/>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844013" y="274640"/>
            <a:ext cx="1777470" cy="5592761"/>
          </a:xfrm>
        </p:spPr>
        <p:txBody>
          <a:bodyPr vert="eaVert"/>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274641"/>
            <a:ext cx="6324600" cy="5592760"/>
          </a:xfrm>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7F91342D-27E1-4DB2-A7A6-17CABCE8E066}" type="slidenum">
              <a:rPr lang="zh-CN" altLang="en-US" smtClean="0"/>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任意多边形 12"/>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任意多边形 11"/>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直角三角形 13"/>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直接连接符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标题占位符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zh-CN" altLang="en-US"/>
              <a:t>单击此处编辑母版标题样式</a:t>
            </a:r>
            <a:endParaRPr kumimoji="0" lang="en-US"/>
          </a:p>
        </p:txBody>
      </p:sp>
      <p:sp>
        <p:nvSpPr>
          <p:cNvPr id="30" name="文本占位符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zh-CN" altLang="en-US"/>
              <a:t>单击此处编辑母版文本样式</a:t>
            </a:r>
          </a:p>
          <a:p>
            <a:pPr lvl="1" eaLnBrk="1" latinLnBrk="0" hangingPunct="1"/>
            <a:r>
              <a:rPr kumimoji="0" lang="zh-CN" altLang="en-US"/>
              <a:t>第二级</a:t>
            </a:r>
          </a:p>
          <a:p>
            <a:pPr lvl="2" eaLnBrk="1" latinLnBrk="0" hangingPunct="1"/>
            <a:r>
              <a:rPr kumimoji="0" lang="zh-CN" altLang="en-US"/>
              <a:t>第三级</a:t>
            </a:r>
          </a:p>
          <a:p>
            <a:pPr lvl="3" eaLnBrk="1" latinLnBrk="0" hangingPunct="1"/>
            <a:r>
              <a:rPr kumimoji="0" lang="zh-CN" altLang="en-US"/>
              <a:t>第四级</a:t>
            </a:r>
          </a:p>
          <a:p>
            <a:pPr lvl="4" eaLnBrk="1" latinLnBrk="0" hangingPunct="1"/>
            <a:r>
              <a:rPr kumimoji="0" lang="zh-CN" altLang="en-US"/>
              <a:t>第五级</a:t>
            </a:r>
            <a:endParaRPr kumimoji="0" lang="en-US"/>
          </a:p>
        </p:txBody>
      </p:sp>
      <p:sp>
        <p:nvSpPr>
          <p:cNvPr id="10" name="日期占位符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lstStyle>
          <a:p>
            <a:pPr>
              <a:defRPr/>
            </a:pPr>
            <a:r>
              <a:rPr lang="zh-CN" altLang="en-US"/>
              <a:t>©Copyright Xinjun Mao</a:t>
            </a:r>
            <a:endParaRPr lang="en-US" altLang="zh-CN"/>
          </a:p>
        </p:txBody>
      </p:sp>
      <p:sp>
        <p:nvSpPr>
          <p:cNvPr id="22" name="页脚占位符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lstStyle>
          <a:p>
            <a:pPr>
              <a:defRPr/>
            </a:pPr>
            <a:endParaRPr lang="en-US" altLang="zh-CN"/>
          </a:p>
        </p:txBody>
      </p:sp>
      <p:sp>
        <p:nvSpPr>
          <p:cNvPr id="18" name="灯片编号占位符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lstStyle>
          <a:p>
            <a:pPr>
              <a:defRPr/>
            </a:pPr>
            <a:fld id="{65F0B0DD-52FB-4A53-B2C2-7CDC1F2E492C}" type="slidenum">
              <a:rPr lang="zh-CN" altLang="en-US" smtClean="0"/>
              <a:t>‹#›</a:t>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p:titleStyle>
    <p:body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kern="1200">
          <a:solidFill>
            <a:schemeClr val="tx1"/>
          </a:solidFill>
          <a:latin typeface="+mn-lt"/>
          <a:ea typeface="+mn-ea"/>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solidFill>
          <a:latin typeface="+mn-lt"/>
          <a:ea typeface="+mn-ea"/>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4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4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3.png"/><Relationship Id="rId4" Type="http://schemas.openxmlformats.org/officeDocument/2006/relationships/notesSlide" Target="../notesSlides/notesSlide3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11560" y="1340768"/>
            <a:ext cx="7772400" cy="1728192"/>
          </a:xfrm>
        </p:spPr>
        <p:txBody>
          <a:bodyPr>
            <a:normAutofit fontScale="90000"/>
          </a:bodyPr>
          <a:lstStyle/>
          <a:p>
            <a:pPr algn="ctr">
              <a:lnSpc>
                <a:spcPct val="150000"/>
              </a:lnSpc>
              <a:defRPr/>
            </a:pPr>
            <a:r>
              <a:rPr lang="zh-CN" altLang="en-US" sz="3200" dirty="0">
                <a:solidFill>
                  <a:schemeClr val="tx1"/>
                </a:solidFill>
                <a:latin typeface="微软雅黑" panose="020B0503020204020204" pitchFamily="34" charset="-122"/>
                <a:ea typeface="微软雅黑" panose="020B0503020204020204" pitchFamily="34" charset="-122"/>
              </a:rPr>
              <a:t>软件工程课程实践汇报</a:t>
            </a:r>
            <a:br>
              <a:rPr lang="en-US" altLang="zh-CN" sz="3200" dirty="0">
                <a:solidFill>
                  <a:srgbClr val="C00000"/>
                </a:solidFill>
                <a:latin typeface="微软雅黑" panose="020B0503020204020204" pitchFamily="34" charset="-122"/>
                <a:ea typeface="微软雅黑" panose="020B0503020204020204" pitchFamily="34" charset="-122"/>
              </a:rPr>
            </a:br>
            <a:r>
              <a:rPr lang="zh-CN" altLang="en-US" sz="4400" dirty="0">
                <a:solidFill>
                  <a:srgbClr val="C00000"/>
                </a:solidFill>
                <a:latin typeface="微软雅黑" panose="020B0503020204020204" pitchFamily="34" charset="-122"/>
                <a:ea typeface="微软雅黑" panose="020B0503020204020204" pitchFamily="34" charset="-122"/>
              </a:rPr>
              <a:t>“航大菜品圈”</a:t>
            </a:r>
            <a:endParaRPr lang="zh-CN" altLang="en-US" sz="4000" dirty="0">
              <a:solidFill>
                <a:srgbClr val="C00000"/>
              </a:solidFill>
              <a:latin typeface="微软雅黑" panose="020B0503020204020204" pitchFamily="34" charset="-122"/>
              <a:ea typeface="微软雅黑" panose="020B0503020204020204" pitchFamily="34" charset="-122"/>
            </a:endParaRPr>
          </a:p>
        </p:txBody>
      </p:sp>
      <p:sp>
        <p:nvSpPr>
          <p:cNvPr id="2051" name="Rectangle 3"/>
          <p:cNvSpPr>
            <a:spLocks noGrp="1" noChangeArrowheads="1"/>
          </p:cNvSpPr>
          <p:nvPr>
            <p:ph type="subTitle" idx="1"/>
          </p:nvPr>
        </p:nvSpPr>
        <p:spPr>
          <a:xfrm>
            <a:off x="1320802" y="3429000"/>
            <a:ext cx="7347303" cy="1584176"/>
          </a:xfrm>
          <a:noFill/>
        </p:spPr>
        <p:txBody>
          <a:bodyPr>
            <a:normAutofit/>
          </a:bodyPr>
          <a:lstStyle/>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汇报人： </a:t>
            </a:r>
            <a:endPar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项目团队成员：吴治霖 宣奇瑞 解雨香 何佳惠 巩怡佳</a:t>
            </a: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10000"/>
          </a:bodyPr>
          <a:lstStyle/>
          <a:p>
            <a:r>
              <a:rPr lang="zh-CN" altLang="en-US" dirty="0"/>
              <a:t>软件创意及需求</a:t>
            </a:r>
            <a:endParaRPr lang="en-US" altLang="zh-CN" dirty="0"/>
          </a:p>
          <a:p>
            <a:r>
              <a:rPr lang="zh-CN" altLang="en-US" dirty="0"/>
              <a:t>需求模型与文档</a:t>
            </a:r>
            <a:endParaRPr lang="en-US" altLang="zh-CN" dirty="0"/>
          </a:p>
          <a:p>
            <a:r>
              <a:rPr lang="zh-CN" altLang="en-US" dirty="0">
                <a:sym typeface="+mn-ea"/>
              </a:rPr>
              <a:t>开发技术与工具</a:t>
            </a:r>
            <a:endParaRPr lang="zh-CN" altLang="en-US" dirty="0"/>
          </a:p>
          <a:p>
            <a:r>
              <a:rPr lang="zh-CN" altLang="en-US" dirty="0"/>
              <a:t>软件设计与建模</a:t>
            </a:r>
            <a:endParaRPr lang="en-US" altLang="zh-CN" dirty="0"/>
          </a:p>
          <a:p>
            <a:r>
              <a:rPr lang="zh-CN" altLang="en-US" dirty="0"/>
              <a:t>代码编写与测试</a:t>
            </a:r>
          </a:p>
          <a:p>
            <a:r>
              <a:rPr lang="zh-CN" altLang="en-US" dirty="0"/>
              <a:t>软件质量与保证</a:t>
            </a:r>
            <a:endParaRPr lang="en-US" altLang="zh-CN" dirty="0"/>
          </a:p>
          <a:p>
            <a:r>
              <a:rPr lang="zh-CN" altLang="en-US" dirty="0"/>
              <a:t>系统部署与运行</a:t>
            </a:r>
            <a:endParaRPr lang="en-US" altLang="zh-CN" dirty="0"/>
          </a:p>
          <a:p>
            <a:r>
              <a:rPr lang="zh-CN" altLang="en-US" dirty="0"/>
              <a:t>开源社区的使用</a:t>
            </a:r>
            <a:endParaRPr lang="en-US" altLang="zh-CN" dirty="0"/>
          </a:p>
          <a:p>
            <a:r>
              <a:rPr lang="zh-CN" altLang="en-US" dirty="0"/>
              <a:t>实践收获与感受</a:t>
            </a:r>
          </a:p>
          <a:p>
            <a:endParaRPr lang="zh-CN" altLang="en-US" dirty="0"/>
          </a:p>
        </p:txBody>
      </p:sp>
      <p:sp>
        <p:nvSpPr>
          <p:cNvPr id="7170" name="标题 1"/>
          <p:cNvSpPr>
            <a:spLocks noGrp="1"/>
          </p:cNvSpPr>
          <p:nvPr>
            <p:ph type="title"/>
          </p:nvPr>
        </p:nvSpPr>
        <p:spPr/>
        <p:txBody>
          <a:bodyPr/>
          <a:lstStyle/>
          <a:p>
            <a:r>
              <a:rPr lang="zh-CN" altLang="en-US" dirty="0"/>
              <a:t>汇报内容</a:t>
            </a:r>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481328"/>
            <a:ext cx="8229600" cy="3919185"/>
          </a:xfrm>
        </p:spPr>
        <p:txBody>
          <a:bodyPr>
            <a:normAutofit fontScale="90000" lnSpcReduction="10000"/>
          </a:bodyPr>
          <a:lstStyle/>
          <a:p>
            <a:r>
              <a:rPr lang="zh-CN" altLang="en-US" dirty="0"/>
              <a:t>现实问题</a:t>
            </a:r>
          </a:p>
          <a:p>
            <a:pPr lvl="1"/>
            <a:r>
              <a:rPr lang="zh-CN" altLang="en-US" dirty="0"/>
              <a:t>随着学校食堂和菜品的不断增加，学生越来越难去选择自己的每一餐吃什么,并且新生与部分学生对食堂不熟悉，不能吃到满意的饭菜，影响学生的生活品质。</a:t>
            </a:r>
          </a:p>
          <a:p>
            <a:pPr lvl="1"/>
            <a:endParaRPr lang="zh-CN" altLang="en-US" dirty="0"/>
          </a:p>
          <a:p>
            <a:r>
              <a:rPr lang="zh-CN" altLang="en-US" dirty="0"/>
              <a:t>核心功能</a:t>
            </a:r>
          </a:p>
          <a:p>
            <a:pPr lvl="1"/>
            <a:r>
              <a:rPr lang="zh-CN" altLang="en-US" dirty="0"/>
              <a:t>陈列展示菜品（图片、名称、位置、评分）、关键词搜索菜品、根据标签筛选菜品，根据评分、分类排行菜品、推荐菜品</a:t>
            </a:r>
          </a:p>
          <a:p>
            <a:pPr lvl="1"/>
            <a:endParaRPr lang="zh-CN" altLang="en-US" dirty="0"/>
          </a:p>
          <a:p>
            <a:r>
              <a:rPr lang="zh-CN" altLang="en-US" dirty="0"/>
              <a:t>需求创意</a:t>
            </a:r>
          </a:p>
          <a:p>
            <a:pPr lvl="1"/>
            <a:r>
              <a:rPr lang="zh-CN" altLang="en-US" dirty="0"/>
              <a:t>根据用户点击菜品记录，针对用户进行特色推荐</a:t>
            </a:r>
          </a:p>
          <a:p>
            <a:endParaRPr lang="zh-CN" altLang="en-US" dirty="0"/>
          </a:p>
        </p:txBody>
      </p:sp>
      <p:sp>
        <p:nvSpPr>
          <p:cNvPr id="9218" name="标题 1"/>
          <p:cNvSpPr>
            <a:spLocks noGrp="1"/>
          </p:cNvSpPr>
          <p:nvPr>
            <p:ph type="title"/>
          </p:nvPr>
        </p:nvSpPr>
        <p:spPr/>
        <p:txBody>
          <a:bodyPr/>
          <a:lstStyle/>
          <a:p>
            <a:r>
              <a:rPr lang="zh-CN" altLang="en-US" dirty="0"/>
              <a:t>软件需求与创意</a:t>
            </a:r>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lnSpcReduction="10000"/>
          </a:bodyPr>
          <a:lstStyle/>
          <a:p>
            <a:r>
              <a:rPr lang="zh-CN" altLang="en-US" dirty="0"/>
              <a:t>软件需求模型</a:t>
            </a:r>
          </a:p>
          <a:p>
            <a:pPr lvl="1"/>
            <a:r>
              <a:rPr lang="zh-CN" altLang="en-US" dirty="0"/>
              <a:t>用例模型：</a:t>
            </a:r>
          </a:p>
          <a:p>
            <a:pPr lvl="1"/>
            <a:endParaRPr lang="zh-CN" altLang="en-US" dirty="0"/>
          </a:p>
          <a:p>
            <a:pPr lvl="1"/>
            <a:endParaRPr lang="zh-CN" altLang="en-US" dirty="0"/>
          </a:p>
          <a:p>
            <a:pPr lvl="1"/>
            <a:endParaRPr lang="zh-CN" altLang="en-US" dirty="0"/>
          </a:p>
          <a:p>
            <a:pPr lvl="1"/>
            <a:endParaRPr lang="zh-CN" altLang="en-US" dirty="0"/>
          </a:p>
          <a:p>
            <a:pPr lvl="1"/>
            <a:endParaRPr lang="zh-CN" altLang="en-US" dirty="0"/>
          </a:p>
          <a:p>
            <a:pPr lvl="1"/>
            <a:endParaRPr lang="zh-CN" altLang="en-US" dirty="0"/>
          </a:p>
          <a:p>
            <a:pPr lvl="1"/>
            <a:r>
              <a:rPr lang="zh-CN" altLang="en-US" sz="1800" dirty="0"/>
              <a:t>该系统有一个参与者是用户，用户可以查看根据菜品标签、评分排行的菜品；可以查看菜品具体信息，名称，图片，位置等；用户可以查看根据个人喜好推荐的个性化菜品；用户可以选星评价菜品；用户可以根据若干个标签筛选菜品；用户可以根据关键字搜索菜品。执行者与各个用例之间的关系是关联关系。</a:t>
            </a:r>
          </a:p>
          <a:p>
            <a:pPr lvl="1"/>
            <a:endParaRPr lang="zh-CN" altLang="en-US" sz="1800" dirty="0"/>
          </a:p>
          <a:p>
            <a:pPr lvl="1"/>
            <a:endParaRPr lang="zh-CN" altLang="en-US" dirty="0"/>
          </a:p>
          <a:p>
            <a:pPr marL="393065" lvl="1" indent="0">
              <a:buNone/>
            </a:pPr>
            <a:endParaRPr lang="zh-CN" altLang="en-US" dirty="0"/>
          </a:p>
          <a:p>
            <a:pPr marL="109855" indent="0">
              <a:buNone/>
            </a:pPr>
            <a:endParaRPr lang="zh-CN" altLang="en-US" dirty="0"/>
          </a:p>
          <a:p>
            <a:endParaRPr lang="zh-CN" altLang="en-US" dirty="0"/>
          </a:p>
        </p:txBody>
      </p:sp>
      <p:sp>
        <p:nvSpPr>
          <p:cNvPr id="9218" name="标题 1"/>
          <p:cNvSpPr>
            <a:spLocks noGrp="1"/>
          </p:cNvSpPr>
          <p:nvPr>
            <p:ph type="title"/>
          </p:nvPr>
        </p:nvSpPr>
        <p:spPr>
          <a:xfrm>
            <a:off x="457200" y="274638"/>
            <a:ext cx="8229600" cy="1143000"/>
          </a:xfrm>
        </p:spPr>
        <p:txBody>
          <a:bodyPr/>
          <a:lstStyle/>
          <a:p>
            <a:r>
              <a:rPr lang="zh-CN" altLang="en-US" dirty="0"/>
              <a:t>需求模型与文档</a:t>
            </a:r>
          </a:p>
        </p:txBody>
      </p:sp>
      <p:pic>
        <p:nvPicPr>
          <p:cNvPr id="2033884564" name="图片 1"/>
          <p:cNvPicPr>
            <a:picLocks noChangeAspect="1" noChangeArrowheads="1"/>
          </p:cNvPicPr>
          <p:nvPr/>
        </p:nvPicPr>
        <p:blipFill>
          <a:blip r:embed="rId3">
            <a:extLst>
              <a:ext uri="{28A0092B-C50C-407E-A947-70E740481C1C}">
                <a14:useLocalDpi xmlns:a14="http://schemas.microsoft.com/office/drawing/2010/main" val="0"/>
              </a:ext>
            </a:extLst>
          </a:blip>
          <a:srcRect b="6055"/>
          <a:stretch>
            <a:fillRect/>
          </a:stretch>
        </p:blipFill>
        <p:spPr>
          <a:xfrm>
            <a:off x="3203848" y="1196752"/>
            <a:ext cx="3888432" cy="3069413"/>
          </a:xfrm>
          <a:prstGeom prst="rect">
            <a:avLst/>
          </a:prstGeom>
          <a:noFill/>
          <a:ln>
            <a:noFill/>
          </a:ln>
        </p:spPr>
      </p:pic>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1481328"/>
            <a:ext cx="8229600" cy="4825320"/>
          </a:xfrm>
        </p:spPr>
        <p:txBody>
          <a:bodyPr>
            <a:normAutofit fontScale="25000"/>
          </a:bodyPr>
          <a:lstStyle/>
          <a:p>
            <a:r>
              <a:rPr lang="zh-CN" altLang="en-US" sz="8000"/>
              <a:t>软件需求模型</a:t>
            </a:r>
          </a:p>
          <a:p>
            <a:pPr lvl="1"/>
            <a:r>
              <a:rPr lang="zh-CN" altLang="en-US" sz="8000"/>
              <a:t>查看排行榜用例描述</a:t>
            </a:r>
          </a:p>
          <a:p>
            <a:pPr marL="914400" lvl="3" indent="0">
              <a:buNone/>
            </a:pPr>
            <a:r>
              <a:rPr lang="zh-CN" altLang="en-US" sz="5600"/>
              <a:t>业务目标： 向用户展示高分菜品</a:t>
            </a:r>
          </a:p>
          <a:p>
            <a:pPr marL="914400" lvl="3" indent="0">
              <a:buNone/>
            </a:pPr>
            <a:r>
              <a:rPr lang="zh-CN" altLang="en-US" sz="5600"/>
              <a:t>执行者： 用户</a:t>
            </a:r>
          </a:p>
          <a:p>
            <a:pPr marL="914400" lvl="3" indent="0">
              <a:buNone/>
            </a:pPr>
            <a:r>
              <a:rPr lang="zh-CN" altLang="en-US" sz="5600"/>
              <a:t>触发条件：用户选择排行榜tabbar</a:t>
            </a:r>
          </a:p>
          <a:p>
            <a:pPr marL="914400" lvl="3" indent="0">
              <a:buNone/>
            </a:pPr>
            <a:r>
              <a:rPr lang="zh-CN" altLang="en-US" sz="5600"/>
              <a:t>前置条件： 系统已有用户对菜品评价的数据</a:t>
            </a:r>
          </a:p>
          <a:p>
            <a:pPr marL="914400" lvl="3" indent="0">
              <a:buNone/>
            </a:pPr>
            <a:r>
              <a:rPr lang="zh-CN" altLang="en-US" sz="5600"/>
              <a:t>基本交互动作：</a:t>
            </a:r>
          </a:p>
          <a:p>
            <a:pPr marL="914400" lvl="3" indent="0">
              <a:buNone/>
            </a:pPr>
            <a:r>
              <a:rPr lang="zh-CN" altLang="en-US" sz="5600"/>
              <a:t>1. 用户选择排行榜类型</a:t>
            </a:r>
          </a:p>
          <a:p>
            <a:pPr marL="914400" lvl="3" indent="0">
              <a:buNone/>
            </a:pPr>
            <a:r>
              <a:rPr lang="zh-CN" altLang="en-US" sz="5600"/>
              <a:t>2. 用户查看排行榜</a:t>
            </a:r>
          </a:p>
          <a:p>
            <a:pPr marL="914400" lvl="3" indent="0">
              <a:buNone/>
            </a:pPr>
            <a:r>
              <a:rPr lang="zh-CN" altLang="en-US" sz="5600"/>
              <a:t>3. 系统根据菜品评价或者选择的类型进行查询排序</a:t>
            </a:r>
          </a:p>
          <a:p>
            <a:pPr marL="914400" lvl="3" indent="0">
              <a:buNone/>
            </a:pPr>
            <a:r>
              <a:rPr lang="zh-CN" altLang="en-US" sz="5600"/>
              <a:t>4. 系统显示排序结构</a:t>
            </a:r>
          </a:p>
          <a:p>
            <a:pPr marL="914400" lvl="3" indent="0">
              <a:buNone/>
            </a:pPr>
            <a:r>
              <a:rPr lang="zh-CN" altLang="en-US" sz="5600"/>
              <a:t>扩展交互动作：</a:t>
            </a:r>
          </a:p>
          <a:p>
            <a:pPr marL="914400" lvl="3" indent="0">
              <a:buNone/>
            </a:pPr>
            <a:r>
              <a:rPr lang="zh-CN" altLang="en-US" sz="5600"/>
              <a:t>3a 系统查询失败，提示用户重新查看排行榜 </a:t>
            </a:r>
          </a:p>
          <a:p>
            <a:pPr marL="914400" lvl="3" indent="0">
              <a:buNone/>
            </a:pPr>
            <a:r>
              <a:rPr lang="zh-CN" altLang="en-US" sz="5600"/>
              <a:t>后置条件：无</a:t>
            </a:r>
          </a:p>
          <a:p>
            <a:pPr marL="914400" lvl="3" indent="0">
              <a:buNone/>
            </a:pPr>
            <a:r>
              <a:rPr lang="zh-CN" altLang="en-US" sz="5600"/>
              <a:t>性能需求：首屏时间不超过</a:t>
            </a:r>
            <a:r>
              <a:rPr lang="en-US" altLang="zh-CN" sz="5600"/>
              <a:t>1s</a:t>
            </a:r>
            <a:endParaRPr lang="zh-CN" altLang="en-US" sz="5600"/>
          </a:p>
          <a:p>
            <a:pPr marL="914400" lvl="3" indent="0">
              <a:buNone/>
            </a:pPr>
            <a:r>
              <a:rPr lang="zh-CN" altLang="en-US" sz="5600"/>
              <a:t>可靠性需求：服务器稳定</a:t>
            </a:r>
          </a:p>
          <a:p>
            <a:pPr marL="109855" indent="0">
              <a:buNone/>
            </a:pPr>
            <a:r>
              <a:rPr lang="zh-CN" altLang="en-US" sz="4500"/>
              <a:t>		</a:t>
            </a:r>
          </a:p>
        </p:txBody>
      </p:sp>
      <p:sp>
        <p:nvSpPr>
          <p:cNvPr id="3" name="标题 2"/>
          <p:cNvSpPr>
            <a:spLocks noGrp="1"/>
          </p:cNvSpPr>
          <p:nvPr>
            <p:ph type="title"/>
          </p:nvPr>
        </p:nvSpPr>
        <p:spPr/>
        <p:txBody>
          <a:bodyPr/>
          <a:lstStyle/>
          <a:p>
            <a:r>
              <a:rPr lang="zh-CN" altLang="en-US"/>
              <a:t>需求模型与文档</a:t>
            </a:r>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t>5</a:t>
            </a:fld>
            <a:endParaRPr lang="en-US" altLang="zh-C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1481328"/>
            <a:ext cx="8229600" cy="4825320"/>
          </a:xfrm>
        </p:spPr>
        <p:txBody>
          <a:bodyPr>
            <a:normAutofit/>
          </a:bodyPr>
          <a:lstStyle/>
          <a:p>
            <a:r>
              <a:rPr lang="zh-CN" altLang="en-US" sz="2000" dirty="0"/>
              <a:t>软件需求模型</a:t>
            </a:r>
          </a:p>
          <a:p>
            <a:pPr lvl="1"/>
            <a:r>
              <a:rPr lang="zh-CN" altLang="en-US" sz="2000" dirty="0"/>
              <a:t>查看排行榜用例顺序图</a:t>
            </a:r>
          </a:p>
          <a:p>
            <a:pPr marL="109855" indent="0">
              <a:buNone/>
            </a:pPr>
            <a:r>
              <a:rPr lang="zh-CN" altLang="en-US" sz="2000" dirty="0"/>
              <a:t>		</a:t>
            </a:r>
          </a:p>
        </p:txBody>
      </p:sp>
      <p:sp>
        <p:nvSpPr>
          <p:cNvPr id="3" name="标题 2"/>
          <p:cNvSpPr>
            <a:spLocks noGrp="1"/>
          </p:cNvSpPr>
          <p:nvPr>
            <p:ph type="title"/>
          </p:nvPr>
        </p:nvSpPr>
        <p:spPr/>
        <p:txBody>
          <a:bodyPr/>
          <a:lstStyle/>
          <a:p>
            <a:r>
              <a:rPr lang="zh-CN" altLang="en-US"/>
              <a:t>需求模型与文档</a:t>
            </a:r>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t>6</a:t>
            </a:fld>
            <a:endParaRPr lang="en-US" altLang="zh-CN"/>
          </a:p>
        </p:txBody>
      </p:sp>
      <p:pic>
        <p:nvPicPr>
          <p:cNvPr id="7" name="图片 6" descr="upload_post_object_v2_3515997216"/>
          <p:cNvPicPr>
            <a:picLocks noChangeAspect="1"/>
          </p:cNvPicPr>
          <p:nvPr/>
        </p:nvPicPr>
        <p:blipFill>
          <a:blip r:embed="rId2"/>
          <a:stretch>
            <a:fillRect/>
          </a:stretch>
        </p:blipFill>
        <p:spPr>
          <a:xfrm>
            <a:off x="1090630" y="2276772"/>
            <a:ext cx="6962775" cy="36957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1481328"/>
            <a:ext cx="8229600" cy="4825320"/>
          </a:xfrm>
        </p:spPr>
        <p:txBody>
          <a:bodyPr>
            <a:normAutofit fontScale="25000"/>
          </a:bodyPr>
          <a:lstStyle/>
          <a:p>
            <a:r>
              <a:rPr lang="zh-CN" altLang="en-US" sz="8000"/>
              <a:t>软件需求模型</a:t>
            </a:r>
          </a:p>
          <a:p>
            <a:pPr lvl="1"/>
            <a:r>
              <a:rPr lang="zh-CN" altLang="en-US" sz="8000"/>
              <a:t>查看具体菜品用例描述</a:t>
            </a:r>
          </a:p>
          <a:p>
            <a:pPr marL="914400" lvl="3" indent="0">
              <a:buNone/>
            </a:pPr>
            <a:r>
              <a:rPr lang="zh-CN" altLang="en-US" sz="6400"/>
              <a:t>业务目标： 向用户展示具体菜品的信息，包括菜品图片，菜品所属标签，所在食堂，平均分数，评价</a:t>
            </a:r>
          </a:p>
          <a:p>
            <a:pPr marL="914400" lvl="3" indent="0">
              <a:buNone/>
            </a:pPr>
            <a:r>
              <a:rPr lang="zh-CN" altLang="en-US" sz="6400"/>
              <a:t>执行者：用户</a:t>
            </a:r>
          </a:p>
          <a:p>
            <a:pPr marL="914400" lvl="3" indent="0">
              <a:buNone/>
            </a:pPr>
            <a:r>
              <a:rPr lang="zh-CN" altLang="en-US" sz="6400"/>
              <a:t>触发条件：用户选择展示菜品区域</a:t>
            </a:r>
          </a:p>
          <a:p>
            <a:pPr marL="914400" lvl="3" indent="0">
              <a:buNone/>
            </a:pPr>
            <a:r>
              <a:rPr lang="zh-CN" altLang="en-US" sz="6400"/>
              <a:t>前置条件：数据库已有菜品数据</a:t>
            </a:r>
          </a:p>
          <a:p>
            <a:pPr marL="914400" lvl="3" indent="0">
              <a:buNone/>
            </a:pPr>
            <a:r>
              <a:rPr lang="zh-CN" altLang="en-US" sz="6400"/>
              <a:t>基本交互动作：</a:t>
            </a:r>
          </a:p>
          <a:p>
            <a:pPr marL="914400" lvl="3" indent="0">
              <a:buNone/>
            </a:pPr>
            <a:r>
              <a:rPr lang="zh-CN" altLang="en-US" sz="6400"/>
              <a:t>1. 用户发起查看菜品请求</a:t>
            </a:r>
          </a:p>
          <a:p>
            <a:pPr marL="914400" lvl="3" indent="0">
              <a:buNone/>
            </a:pPr>
            <a:r>
              <a:rPr lang="zh-CN" altLang="en-US" sz="6400"/>
              <a:t>2. 系统查询所选菜品详细信息</a:t>
            </a:r>
          </a:p>
          <a:p>
            <a:pPr marL="914400" lvl="3" indent="0">
              <a:buNone/>
            </a:pPr>
            <a:r>
              <a:rPr lang="zh-CN" altLang="en-US" sz="6400"/>
              <a:t>3. 系统显示查询结果</a:t>
            </a:r>
          </a:p>
          <a:p>
            <a:pPr marL="914400" lvl="3" indent="0">
              <a:buNone/>
            </a:pPr>
            <a:r>
              <a:rPr lang="zh-CN" altLang="en-US" sz="6400"/>
              <a:t>扩展交互动作：</a:t>
            </a:r>
          </a:p>
          <a:p>
            <a:pPr marL="914400" lvl="3" indent="0">
              <a:buNone/>
            </a:pPr>
            <a:r>
              <a:rPr lang="zh-CN" altLang="en-US" sz="6400"/>
              <a:t>2a 系统查询失败，提示用户重新加载 </a:t>
            </a:r>
          </a:p>
          <a:p>
            <a:pPr marL="914400" lvl="3" indent="0">
              <a:buNone/>
            </a:pPr>
            <a:r>
              <a:rPr lang="zh-CN" altLang="en-US" sz="6400"/>
              <a:t>后置条件：用户对应的标签改变</a:t>
            </a:r>
          </a:p>
          <a:p>
            <a:pPr marL="914400" lvl="3" indent="0">
              <a:buNone/>
            </a:pPr>
            <a:r>
              <a:rPr lang="zh-CN" altLang="en-US" sz="6400"/>
              <a:t>性能需求：菜品照片分辨率不低于</a:t>
            </a:r>
            <a:r>
              <a:rPr lang="en-US" altLang="zh-CN" sz="6400"/>
              <a:t>1080P</a:t>
            </a:r>
            <a:endParaRPr lang="zh-CN" altLang="en-US" sz="6400"/>
          </a:p>
          <a:p>
            <a:pPr marL="914400" lvl="3" indent="0">
              <a:buNone/>
            </a:pPr>
            <a:r>
              <a:rPr lang="zh-CN" altLang="en-US" sz="6400"/>
              <a:t>可靠性需求：服务器稳定</a:t>
            </a:r>
          </a:p>
          <a:p>
            <a:pPr marL="109855" indent="0">
              <a:buNone/>
            </a:pPr>
            <a:r>
              <a:rPr lang="zh-CN" altLang="en-US" sz="4500"/>
              <a:t>		</a:t>
            </a:r>
          </a:p>
        </p:txBody>
      </p:sp>
      <p:sp>
        <p:nvSpPr>
          <p:cNvPr id="3" name="标题 2"/>
          <p:cNvSpPr>
            <a:spLocks noGrp="1"/>
          </p:cNvSpPr>
          <p:nvPr>
            <p:ph type="title"/>
          </p:nvPr>
        </p:nvSpPr>
        <p:spPr/>
        <p:txBody>
          <a:bodyPr/>
          <a:lstStyle/>
          <a:p>
            <a:r>
              <a:rPr lang="zh-CN" altLang="en-US"/>
              <a:t>需求模型与文档</a:t>
            </a:r>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t>7</a:t>
            </a:fld>
            <a:endParaRPr lang="en-US" altLang="zh-CN"/>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1481328"/>
            <a:ext cx="8229600" cy="4825320"/>
          </a:xfrm>
        </p:spPr>
        <p:txBody>
          <a:bodyPr>
            <a:normAutofit/>
          </a:bodyPr>
          <a:lstStyle/>
          <a:p>
            <a:r>
              <a:rPr lang="zh-CN" altLang="en-US" sz="2000" dirty="0"/>
              <a:t>软件需求模型</a:t>
            </a:r>
          </a:p>
          <a:p>
            <a:pPr lvl="1"/>
            <a:r>
              <a:rPr lang="zh-CN" altLang="en-US" sz="2000" dirty="0"/>
              <a:t>查看具体菜品用例顺序图		</a:t>
            </a:r>
          </a:p>
        </p:txBody>
      </p:sp>
      <p:sp>
        <p:nvSpPr>
          <p:cNvPr id="3" name="标题 2"/>
          <p:cNvSpPr>
            <a:spLocks noGrp="1"/>
          </p:cNvSpPr>
          <p:nvPr>
            <p:ph type="title"/>
          </p:nvPr>
        </p:nvSpPr>
        <p:spPr/>
        <p:txBody>
          <a:bodyPr/>
          <a:lstStyle/>
          <a:p>
            <a:r>
              <a:rPr lang="zh-CN" altLang="en-US"/>
              <a:t>需求模型与文档</a:t>
            </a:r>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t>8</a:t>
            </a:fld>
            <a:endParaRPr lang="en-US" altLang="zh-CN"/>
          </a:p>
        </p:txBody>
      </p:sp>
      <p:pic>
        <p:nvPicPr>
          <p:cNvPr id="7" name="图片 6" descr="upload_post_object_v2_3456117007"/>
          <p:cNvPicPr>
            <a:picLocks noChangeAspect="1"/>
          </p:cNvPicPr>
          <p:nvPr/>
        </p:nvPicPr>
        <p:blipFill>
          <a:blip r:embed="rId2"/>
          <a:stretch>
            <a:fillRect/>
          </a:stretch>
        </p:blipFill>
        <p:spPr>
          <a:xfrm>
            <a:off x="1539299" y="2361102"/>
            <a:ext cx="6065438" cy="343987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1481328"/>
            <a:ext cx="8229600" cy="4825320"/>
          </a:xfrm>
        </p:spPr>
        <p:txBody>
          <a:bodyPr>
            <a:normAutofit lnSpcReduction="10000"/>
          </a:bodyPr>
          <a:lstStyle/>
          <a:p>
            <a:r>
              <a:rPr lang="zh-CN" altLang="en-US" sz="2000" dirty="0"/>
              <a:t>软件需求模型</a:t>
            </a:r>
          </a:p>
          <a:p>
            <a:pPr lvl="1"/>
            <a:r>
              <a:rPr lang="zh-CN" altLang="en-US" sz="2000" dirty="0"/>
              <a:t>个性化推荐菜品用例描述</a:t>
            </a:r>
          </a:p>
          <a:p>
            <a:pPr marL="1088390" lvl="3" indent="0">
              <a:buNone/>
            </a:pPr>
            <a:r>
              <a:rPr lang="zh-CN" altLang="en-US" sz="1650" dirty="0"/>
              <a:t>业务目标：后台根据用户点击菜品次数，个性化推荐菜品</a:t>
            </a:r>
          </a:p>
          <a:p>
            <a:pPr marL="1088390" lvl="3" indent="0">
              <a:buNone/>
            </a:pPr>
            <a:r>
              <a:rPr lang="zh-CN" altLang="en-US" sz="1650" dirty="0"/>
              <a:t>执行者：用户</a:t>
            </a:r>
          </a:p>
          <a:p>
            <a:pPr marL="1088390" lvl="3" indent="0">
              <a:buNone/>
            </a:pPr>
            <a:r>
              <a:rPr lang="zh-CN" altLang="en-US" sz="1650" dirty="0"/>
              <a:t>触发条件：用户选择推荐tabbar</a:t>
            </a:r>
          </a:p>
          <a:p>
            <a:pPr marL="1088390" lvl="3" indent="0">
              <a:buNone/>
            </a:pPr>
            <a:r>
              <a:rPr lang="zh-CN" altLang="en-US" sz="1650" dirty="0"/>
              <a:t>前置条件：用户已多次查看所列菜品</a:t>
            </a:r>
          </a:p>
          <a:p>
            <a:pPr marL="1088390" lvl="3" indent="0">
              <a:buNone/>
            </a:pPr>
            <a:r>
              <a:rPr lang="zh-CN" altLang="en-US" sz="1650" dirty="0"/>
              <a:t>基本交互动作：</a:t>
            </a:r>
          </a:p>
          <a:p>
            <a:pPr marL="1088390" lvl="3" indent="0">
              <a:buNone/>
            </a:pPr>
            <a:r>
              <a:rPr lang="zh-CN" altLang="en-US" sz="1650" dirty="0"/>
              <a:t>1. 用户进入个性化推荐页面</a:t>
            </a:r>
          </a:p>
          <a:p>
            <a:pPr marL="1088390" lvl="3" indent="0">
              <a:buNone/>
            </a:pPr>
            <a:r>
              <a:rPr lang="zh-CN" altLang="en-US" sz="1650" dirty="0"/>
              <a:t>2. 系统根据用户点击菜品次数，查询与此菜品类似标签的菜品</a:t>
            </a:r>
          </a:p>
          <a:p>
            <a:pPr marL="1088390" lvl="3" indent="0">
              <a:buNone/>
            </a:pPr>
            <a:r>
              <a:rPr lang="zh-CN" altLang="en-US" sz="1650" dirty="0"/>
              <a:t>3. 系统展示排序结果</a:t>
            </a:r>
          </a:p>
          <a:p>
            <a:pPr marL="1088390" lvl="3" indent="0">
              <a:buNone/>
            </a:pPr>
            <a:r>
              <a:rPr lang="zh-CN" altLang="en-US" sz="1650" dirty="0"/>
              <a:t>扩展交互动作：无</a:t>
            </a:r>
          </a:p>
          <a:p>
            <a:pPr marL="1088390" lvl="3" indent="0">
              <a:buNone/>
            </a:pPr>
            <a:r>
              <a:rPr lang="zh-CN" altLang="en-US" sz="1650" dirty="0"/>
              <a:t>后置条件：无</a:t>
            </a:r>
          </a:p>
          <a:p>
            <a:pPr marL="1088390" lvl="3" indent="0">
              <a:buNone/>
            </a:pPr>
            <a:r>
              <a:rPr lang="zh-CN" altLang="en-US" sz="1650" dirty="0"/>
              <a:t>性能需求：渲染时间不超过1s</a:t>
            </a:r>
          </a:p>
          <a:p>
            <a:pPr marL="1088390" lvl="3" indent="0">
              <a:buNone/>
            </a:pPr>
            <a:r>
              <a:rPr lang="zh-CN" altLang="en-US" sz="1650" dirty="0"/>
              <a:t>可靠性需求：服务器稳定</a:t>
            </a:r>
          </a:p>
          <a:p>
            <a:pPr marL="109855" indent="0">
              <a:buNone/>
            </a:pPr>
            <a:r>
              <a:rPr lang="zh-CN" altLang="en-US" sz="4500" dirty="0"/>
              <a:t>		</a:t>
            </a:r>
          </a:p>
        </p:txBody>
      </p:sp>
      <p:sp>
        <p:nvSpPr>
          <p:cNvPr id="3" name="标题 2"/>
          <p:cNvSpPr>
            <a:spLocks noGrp="1"/>
          </p:cNvSpPr>
          <p:nvPr>
            <p:ph type="title"/>
          </p:nvPr>
        </p:nvSpPr>
        <p:spPr/>
        <p:txBody>
          <a:bodyPr/>
          <a:lstStyle/>
          <a:p>
            <a:r>
              <a:rPr lang="zh-CN" altLang="en-US" dirty="0"/>
              <a:t>需求模型与文档</a:t>
            </a:r>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t>9</a:t>
            </a:fld>
            <a:endParaRPr lang="en-US" altLang="zh-CN"/>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1481328"/>
            <a:ext cx="8229600" cy="4825320"/>
          </a:xfrm>
        </p:spPr>
        <p:txBody>
          <a:bodyPr>
            <a:normAutofit/>
          </a:bodyPr>
          <a:lstStyle/>
          <a:p>
            <a:r>
              <a:rPr lang="zh-CN" altLang="en-US" sz="2000" dirty="0"/>
              <a:t>软件需求模型</a:t>
            </a:r>
          </a:p>
          <a:p>
            <a:pPr lvl="1"/>
            <a:r>
              <a:rPr lang="zh-CN" altLang="en-US" sz="2000" dirty="0"/>
              <a:t>个性化推荐菜品用例顺序图		</a:t>
            </a:r>
          </a:p>
        </p:txBody>
      </p:sp>
      <p:sp>
        <p:nvSpPr>
          <p:cNvPr id="3" name="标题 2"/>
          <p:cNvSpPr>
            <a:spLocks noGrp="1"/>
          </p:cNvSpPr>
          <p:nvPr>
            <p:ph type="title"/>
          </p:nvPr>
        </p:nvSpPr>
        <p:spPr/>
        <p:txBody>
          <a:bodyPr/>
          <a:lstStyle/>
          <a:p>
            <a:r>
              <a:rPr lang="zh-CN" altLang="en-US"/>
              <a:t>需求模型与文档</a:t>
            </a:r>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t>10</a:t>
            </a:fld>
            <a:endParaRPr lang="en-US" altLang="zh-CN"/>
          </a:p>
        </p:txBody>
      </p:sp>
      <p:pic>
        <p:nvPicPr>
          <p:cNvPr id="7" name="图片 6" descr="upload_post_object_v2_1398283263"/>
          <p:cNvPicPr>
            <a:picLocks noChangeAspect="1"/>
          </p:cNvPicPr>
          <p:nvPr/>
        </p:nvPicPr>
        <p:blipFill>
          <a:blip r:embed="rId2"/>
          <a:stretch>
            <a:fillRect/>
          </a:stretch>
        </p:blipFill>
        <p:spPr>
          <a:xfrm>
            <a:off x="1610293" y="2429336"/>
            <a:ext cx="6446122" cy="3445481"/>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1481328"/>
            <a:ext cx="8229600" cy="4825320"/>
          </a:xfrm>
        </p:spPr>
        <p:txBody>
          <a:bodyPr>
            <a:normAutofit fontScale="25000"/>
          </a:bodyPr>
          <a:lstStyle/>
          <a:p>
            <a:r>
              <a:rPr lang="zh-CN" altLang="en-US" sz="8000"/>
              <a:t>软件需求模型</a:t>
            </a:r>
          </a:p>
          <a:p>
            <a:pPr lvl="1"/>
            <a:r>
              <a:rPr lang="zh-CN" altLang="en-US" sz="8000"/>
              <a:t>评价菜品用例描述</a:t>
            </a:r>
          </a:p>
          <a:p>
            <a:pPr marL="914400" lvl="3" indent="0">
              <a:buNone/>
            </a:pPr>
            <a:r>
              <a:rPr lang="zh-CN" altLang="en-US" sz="6400"/>
              <a:t>业务目标：用户可以在菜品详细页面评价菜品</a:t>
            </a:r>
          </a:p>
          <a:p>
            <a:pPr marL="914400" lvl="3" indent="0">
              <a:buNone/>
            </a:pPr>
            <a:r>
              <a:rPr lang="zh-CN" altLang="en-US" sz="6400"/>
              <a:t>执行者：用户</a:t>
            </a:r>
          </a:p>
          <a:p>
            <a:pPr marL="914400" lvl="3" indent="0">
              <a:buNone/>
            </a:pPr>
            <a:r>
              <a:rPr lang="zh-CN" altLang="en-US" sz="6400"/>
              <a:t>触发条件：用户滑动星数</a:t>
            </a:r>
          </a:p>
          <a:p>
            <a:pPr marL="914400" lvl="3" indent="0">
              <a:buNone/>
            </a:pPr>
            <a:r>
              <a:rPr lang="zh-CN" altLang="en-US" sz="6400"/>
              <a:t>前置条件：用户进入菜品详细页面</a:t>
            </a:r>
          </a:p>
          <a:p>
            <a:pPr marL="914400" lvl="3" indent="0">
              <a:buNone/>
            </a:pPr>
            <a:r>
              <a:rPr lang="zh-CN" altLang="en-US" sz="6400"/>
              <a:t>基本交互动作：</a:t>
            </a:r>
          </a:p>
          <a:p>
            <a:pPr marL="914400" lvl="3" indent="0">
              <a:buNone/>
            </a:pPr>
            <a:r>
              <a:rPr lang="zh-CN" altLang="en-US" sz="6400"/>
              <a:t>1. 用户选择页面展示的菜品</a:t>
            </a:r>
          </a:p>
          <a:p>
            <a:pPr marL="914400" lvl="3" indent="0">
              <a:buNone/>
            </a:pPr>
            <a:r>
              <a:rPr lang="zh-CN" altLang="en-US" sz="6400"/>
              <a:t>2. 系统展示菜品详情页面</a:t>
            </a:r>
          </a:p>
          <a:p>
            <a:pPr marL="914400" lvl="3" indent="0">
              <a:buNone/>
            </a:pPr>
            <a:r>
              <a:rPr lang="zh-CN" altLang="en-US" sz="6400"/>
              <a:t>3. 用户进行选星评价</a:t>
            </a:r>
          </a:p>
          <a:p>
            <a:pPr marL="914400" lvl="3" indent="0">
              <a:buNone/>
            </a:pPr>
            <a:r>
              <a:rPr lang="zh-CN" altLang="en-US" sz="6400"/>
              <a:t>扩展交互动作：</a:t>
            </a:r>
          </a:p>
          <a:p>
            <a:pPr marL="914400" lvl="3" indent="0">
              <a:buNone/>
            </a:pPr>
            <a:r>
              <a:rPr lang="zh-CN" altLang="en-US" sz="6400"/>
              <a:t>3a 用户评价失败，提示用户重新提交评价</a:t>
            </a:r>
          </a:p>
          <a:p>
            <a:pPr marL="914400" lvl="3" indent="0">
              <a:buNone/>
            </a:pPr>
            <a:r>
              <a:rPr lang="zh-CN" altLang="en-US" sz="6400"/>
              <a:t>后置条件：菜品平均分改变</a:t>
            </a:r>
          </a:p>
          <a:p>
            <a:pPr marL="914400" lvl="3" indent="0">
              <a:buNone/>
            </a:pPr>
            <a:r>
              <a:rPr lang="zh-CN" altLang="en-US" sz="6400"/>
              <a:t>性能需求：渲染时间不超过1s</a:t>
            </a:r>
          </a:p>
          <a:p>
            <a:pPr marL="914400" lvl="3" indent="0">
              <a:buNone/>
            </a:pPr>
            <a:r>
              <a:rPr lang="zh-CN" altLang="en-US" sz="6400"/>
              <a:t>可靠性需求：服务器稳定</a:t>
            </a:r>
          </a:p>
          <a:p>
            <a:pPr marL="109855" indent="0">
              <a:buNone/>
            </a:pPr>
            <a:r>
              <a:rPr lang="zh-CN" altLang="en-US" sz="4500"/>
              <a:t>		</a:t>
            </a:r>
          </a:p>
        </p:txBody>
      </p:sp>
      <p:sp>
        <p:nvSpPr>
          <p:cNvPr id="3" name="标题 2"/>
          <p:cNvSpPr>
            <a:spLocks noGrp="1"/>
          </p:cNvSpPr>
          <p:nvPr>
            <p:ph type="title"/>
          </p:nvPr>
        </p:nvSpPr>
        <p:spPr/>
        <p:txBody>
          <a:bodyPr/>
          <a:lstStyle/>
          <a:p>
            <a:r>
              <a:rPr lang="zh-CN" altLang="en-US"/>
              <a:t>需求模型与文档</a:t>
            </a:r>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t>11</a:t>
            </a:fld>
            <a:endParaRPr lang="en-US" altLang="zh-CN"/>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1481328"/>
            <a:ext cx="8229600" cy="4825320"/>
          </a:xfrm>
        </p:spPr>
        <p:txBody>
          <a:bodyPr>
            <a:normAutofit/>
          </a:bodyPr>
          <a:lstStyle/>
          <a:p>
            <a:r>
              <a:rPr lang="zh-CN" altLang="en-US" sz="2000" dirty="0"/>
              <a:t>软件需求模型</a:t>
            </a:r>
          </a:p>
          <a:p>
            <a:pPr lvl="1"/>
            <a:r>
              <a:rPr lang="zh-CN" altLang="en-US" sz="2000" dirty="0"/>
              <a:t>评价菜品用例顺序图		</a:t>
            </a:r>
          </a:p>
        </p:txBody>
      </p:sp>
      <p:sp>
        <p:nvSpPr>
          <p:cNvPr id="3" name="标题 2"/>
          <p:cNvSpPr>
            <a:spLocks noGrp="1"/>
          </p:cNvSpPr>
          <p:nvPr>
            <p:ph type="title"/>
          </p:nvPr>
        </p:nvSpPr>
        <p:spPr/>
        <p:txBody>
          <a:bodyPr/>
          <a:lstStyle/>
          <a:p>
            <a:r>
              <a:rPr lang="zh-CN" altLang="en-US"/>
              <a:t>需求模型与文档</a:t>
            </a:r>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t>12</a:t>
            </a:fld>
            <a:endParaRPr lang="en-US" altLang="zh-CN"/>
          </a:p>
        </p:txBody>
      </p:sp>
      <p:pic>
        <p:nvPicPr>
          <p:cNvPr id="8" name="图片 7" descr="upload_post_object_v2_3850102082"/>
          <p:cNvPicPr>
            <a:picLocks noChangeAspect="1"/>
          </p:cNvPicPr>
          <p:nvPr/>
        </p:nvPicPr>
        <p:blipFill>
          <a:blip r:embed="rId2"/>
          <a:stretch>
            <a:fillRect/>
          </a:stretch>
        </p:blipFill>
        <p:spPr>
          <a:xfrm>
            <a:off x="1313676" y="2458323"/>
            <a:ext cx="6649799" cy="3091117"/>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1481328"/>
            <a:ext cx="8229600" cy="4825320"/>
          </a:xfrm>
        </p:spPr>
        <p:txBody>
          <a:bodyPr>
            <a:normAutofit fontScale="25000"/>
          </a:bodyPr>
          <a:lstStyle/>
          <a:p>
            <a:r>
              <a:rPr lang="zh-CN" altLang="en-US" sz="8000"/>
              <a:t>软件需求模型</a:t>
            </a:r>
          </a:p>
          <a:p>
            <a:pPr lvl="1"/>
            <a:r>
              <a:rPr lang="zh-CN" altLang="en-US" sz="8000"/>
              <a:t>标签筛选菜品用例描述</a:t>
            </a:r>
          </a:p>
          <a:p>
            <a:pPr marL="914400" lvl="3" indent="0">
              <a:buNone/>
            </a:pPr>
            <a:r>
              <a:rPr lang="zh-CN" altLang="en-US" sz="5600"/>
              <a:t>业务目标：系统根据用户选择标签展示相应菜品</a:t>
            </a:r>
          </a:p>
          <a:p>
            <a:pPr marL="914400" lvl="3" indent="0">
              <a:buNone/>
            </a:pPr>
            <a:r>
              <a:rPr lang="zh-CN" altLang="en-US" sz="5600"/>
              <a:t>执行者：用户</a:t>
            </a:r>
          </a:p>
          <a:p>
            <a:pPr marL="914400" lvl="3" indent="0">
              <a:buNone/>
            </a:pPr>
            <a:r>
              <a:rPr lang="zh-CN" altLang="en-US" sz="5600"/>
              <a:t>触发条件：用户选择筛选tabbar</a:t>
            </a:r>
          </a:p>
          <a:p>
            <a:pPr marL="914400" lvl="3" indent="0">
              <a:buNone/>
            </a:pPr>
            <a:r>
              <a:rPr lang="zh-CN" altLang="en-US" sz="5600"/>
              <a:t>前置条件：系统已经对菜品进行标签分类</a:t>
            </a:r>
          </a:p>
          <a:p>
            <a:pPr marL="914400" lvl="3" indent="0">
              <a:buNone/>
            </a:pPr>
            <a:r>
              <a:rPr lang="zh-CN" altLang="en-US" sz="5600"/>
              <a:t>基本交互动作：</a:t>
            </a:r>
          </a:p>
          <a:p>
            <a:pPr marL="914400" lvl="3" indent="0">
              <a:buNone/>
            </a:pPr>
            <a:r>
              <a:rPr lang="zh-CN" altLang="en-US" sz="5600"/>
              <a:t>1. 用户选择标签筛选</a:t>
            </a:r>
          </a:p>
          <a:p>
            <a:pPr marL="914400" lvl="3" indent="0">
              <a:buNone/>
            </a:pPr>
            <a:r>
              <a:rPr lang="zh-CN" altLang="en-US" sz="5600"/>
              <a:t>2. 系统展示所有的标签</a:t>
            </a:r>
          </a:p>
          <a:p>
            <a:pPr marL="914400" lvl="3" indent="0">
              <a:buNone/>
            </a:pPr>
            <a:r>
              <a:rPr lang="zh-CN" altLang="en-US" sz="5600"/>
              <a:t>3. 用户选择感兴趣的标签</a:t>
            </a:r>
          </a:p>
          <a:p>
            <a:pPr marL="914400" lvl="3" indent="0">
              <a:buNone/>
            </a:pPr>
            <a:r>
              <a:rPr lang="zh-CN" altLang="en-US" sz="5600"/>
              <a:t>4. 系统展示符合标签的菜品</a:t>
            </a:r>
          </a:p>
          <a:p>
            <a:pPr marL="914400" lvl="3" indent="0">
              <a:buNone/>
            </a:pPr>
            <a:r>
              <a:rPr lang="zh-CN" altLang="en-US" sz="5600"/>
              <a:t>扩展交互动作：</a:t>
            </a:r>
          </a:p>
          <a:p>
            <a:pPr marL="914400" lvl="3" indent="0">
              <a:buNone/>
            </a:pPr>
            <a:r>
              <a:rPr lang="zh-CN" altLang="en-US" sz="5600"/>
              <a:t>3a 用户评价失败，提示用户重新提交评价</a:t>
            </a:r>
          </a:p>
          <a:p>
            <a:pPr marL="914400" lvl="3" indent="0">
              <a:buNone/>
            </a:pPr>
            <a:r>
              <a:rPr lang="zh-CN" altLang="en-US" sz="5600"/>
              <a:t>后置条件：无</a:t>
            </a:r>
          </a:p>
          <a:p>
            <a:pPr marL="914400" lvl="3" indent="0">
              <a:buNone/>
            </a:pPr>
            <a:r>
              <a:rPr lang="zh-CN" altLang="en-US" sz="5600"/>
              <a:t>性能需求：网络请求在1s内返回结果</a:t>
            </a:r>
          </a:p>
          <a:p>
            <a:pPr marL="914400" lvl="3" indent="0">
              <a:buNone/>
            </a:pPr>
            <a:r>
              <a:rPr lang="zh-CN" altLang="en-US" sz="5600"/>
              <a:t>可靠性需求：服务器稳定</a:t>
            </a:r>
          </a:p>
          <a:p>
            <a:pPr marL="109855" indent="0">
              <a:buNone/>
            </a:pPr>
            <a:r>
              <a:rPr lang="zh-CN" altLang="en-US" sz="4500"/>
              <a:t>		</a:t>
            </a:r>
          </a:p>
        </p:txBody>
      </p:sp>
      <p:sp>
        <p:nvSpPr>
          <p:cNvPr id="3" name="标题 2"/>
          <p:cNvSpPr>
            <a:spLocks noGrp="1"/>
          </p:cNvSpPr>
          <p:nvPr>
            <p:ph type="title"/>
          </p:nvPr>
        </p:nvSpPr>
        <p:spPr/>
        <p:txBody>
          <a:bodyPr/>
          <a:lstStyle/>
          <a:p>
            <a:r>
              <a:rPr lang="zh-CN" altLang="en-US"/>
              <a:t>需求模型与文档</a:t>
            </a:r>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t>13</a:t>
            </a:fld>
            <a:endParaRPr lang="en-US" altLang="zh-CN"/>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1481328"/>
            <a:ext cx="8229600" cy="4825320"/>
          </a:xfrm>
        </p:spPr>
        <p:txBody>
          <a:bodyPr>
            <a:normAutofit/>
          </a:bodyPr>
          <a:lstStyle/>
          <a:p>
            <a:r>
              <a:rPr lang="zh-CN" altLang="en-US" sz="2000" dirty="0"/>
              <a:t>软件需求模型</a:t>
            </a:r>
          </a:p>
          <a:p>
            <a:pPr lvl="1"/>
            <a:r>
              <a:rPr lang="zh-CN" altLang="en-US" sz="2000" dirty="0"/>
              <a:t>标签筛选菜品用例顺序图		</a:t>
            </a:r>
          </a:p>
        </p:txBody>
      </p:sp>
      <p:sp>
        <p:nvSpPr>
          <p:cNvPr id="3" name="标题 2"/>
          <p:cNvSpPr>
            <a:spLocks noGrp="1"/>
          </p:cNvSpPr>
          <p:nvPr>
            <p:ph type="title"/>
          </p:nvPr>
        </p:nvSpPr>
        <p:spPr/>
        <p:txBody>
          <a:bodyPr/>
          <a:lstStyle/>
          <a:p>
            <a:r>
              <a:rPr lang="zh-CN" altLang="en-US"/>
              <a:t>需求模型与文档</a:t>
            </a:r>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t>14</a:t>
            </a:fld>
            <a:endParaRPr lang="en-US" altLang="zh-CN"/>
          </a:p>
        </p:txBody>
      </p:sp>
      <p:pic>
        <p:nvPicPr>
          <p:cNvPr id="7" name="图片 6" descr="upload_post_object_v2_1769095528"/>
          <p:cNvPicPr>
            <a:picLocks noChangeAspect="1"/>
          </p:cNvPicPr>
          <p:nvPr/>
        </p:nvPicPr>
        <p:blipFill>
          <a:blip r:embed="rId2"/>
          <a:stretch>
            <a:fillRect/>
          </a:stretch>
        </p:blipFill>
        <p:spPr>
          <a:xfrm>
            <a:off x="1697845" y="2416989"/>
            <a:ext cx="5748345" cy="340583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1481328"/>
            <a:ext cx="8229600" cy="4825320"/>
          </a:xfrm>
        </p:spPr>
        <p:txBody>
          <a:bodyPr>
            <a:normAutofit fontScale="25000"/>
          </a:bodyPr>
          <a:lstStyle/>
          <a:p>
            <a:r>
              <a:rPr lang="zh-CN" altLang="en-US" sz="8000"/>
              <a:t>软件需求模型</a:t>
            </a:r>
          </a:p>
          <a:p>
            <a:pPr lvl="1"/>
            <a:r>
              <a:rPr lang="zh-CN" altLang="en-US" sz="8000"/>
              <a:t>关键字搜索菜品用例描述</a:t>
            </a:r>
          </a:p>
          <a:p>
            <a:pPr marL="914400" lvl="3" indent="0">
              <a:buNone/>
            </a:pPr>
            <a:r>
              <a:rPr lang="zh-CN" altLang="en-US" sz="6400"/>
              <a:t>用例名：关键字搜索菜品</a:t>
            </a:r>
          </a:p>
          <a:p>
            <a:pPr marL="914400" lvl="3" indent="0">
              <a:buNone/>
            </a:pPr>
            <a:r>
              <a:rPr lang="zh-CN" altLang="en-US" sz="6400"/>
              <a:t>业务目标：系统根据用户输入关键字，向用户展示相关菜品</a:t>
            </a:r>
          </a:p>
          <a:p>
            <a:pPr marL="914400" lvl="3" indent="0">
              <a:buNone/>
            </a:pPr>
            <a:r>
              <a:rPr lang="zh-CN" altLang="en-US" sz="6400"/>
              <a:t>执行者：用户</a:t>
            </a:r>
          </a:p>
          <a:p>
            <a:pPr marL="914400" lvl="3" indent="0">
              <a:buNone/>
            </a:pPr>
            <a:r>
              <a:rPr lang="zh-CN" altLang="en-US" sz="6400"/>
              <a:t>触发条件：用户选择搜索框</a:t>
            </a:r>
          </a:p>
          <a:p>
            <a:pPr marL="914400" lvl="3" indent="0">
              <a:buNone/>
            </a:pPr>
            <a:r>
              <a:rPr lang="zh-CN" altLang="en-US" sz="6400"/>
              <a:t>前置条件：数据库已有菜品的数据</a:t>
            </a:r>
          </a:p>
          <a:p>
            <a:pPr marL="914400" lvl="3" indent="0">
              <a:buNone/>
            </a:pPr>
            <a:r>
              <a:rPr lang="zh-CN" altLang="en-US" sz="6400"/>
              <a:t>基本交互动作：</a:t>
            </a:r>
          </a:p>
          <a:p>
            <a:pPr marL="914400" lvl="3" indent="0">
              <a:buNone/>
            </a:pPr>
            <a:r>
              <a:rPr lang="zh-CN" altLang="en-US" sz="6400"/>
              <a:t>1.用户通过任意菜品相关关键字选择菜品</a:t>
            </a:r>
          </a:p>
          <a:p>
            <a:pPr marL="914400" lvl="3" indent="0">
              <a:buNone/>
            </a:pPr>
            <a:r>
              <a:rPr lang="zh-CN" altLang="en-US" sz="6400"/>
              <a:t>2.系统展示相关关键字菜品</a:t>
            </a:r>
          </a:p>
          <a:p>
            <a:pPr marL="914400" lvl="3" indent="0">
              <a:buNone/>
            </a:pPr>
            <a:r>
              <a:rPr lang="zh-CN" altLang="en-US" sz="6400"/>
              <a:t>扩展交互动作：</a:t>
            </a:r>
          </a:p>
          <a:p>
            <a:pPr marL="914400" lvl="3" indent="0">
              <a:buNone/>
            </a:pPr>
            <a:r>
              <a:rPr lang="zh-CN" altLang="en-US" sz="6400"/>
              <a:t>2.a  系统展示菜品失败，提示用户重新加载</a:t>
            </a:r>
          </a:p>
          <a:p>
            <a:pPr marL="914400" lvl="3" indent="0">
              <a:buNone/>
            </a:pPr>
            <a:r>
              <a:rPr lang="zh-CN" altLang="en-US" sz="6400"/>
              <a:t>后置条件：无</a:t>
            </a:r>
          </a:p>
          <a:p>
            <a:pPr marL="914400" lvl="3" indent="0">
              <a:buNone/>
            </a:pPr>
            <a:r>
              <a:rPr lang="zh-CN" altLang="en-US" sz="6400"/>
              <a:t>性能需求：渲染时间不超过1s</a:t>
            </a:r>
          </a:p>
          <a:p>
            <a:pPr marL="914400" lvl="3" indent="0">
              <a:buNone/>
            </a:pPr>
            <a:r>
              <a:rPr lang="zh-CN" altLang="en-US" sz="6400"/>
              <a:t>可靠性需求：服务器稳定	</a:t>
            </a:r>
            <a:r>
              <a:rPr lang="zh-CN" altLang="en-US" sz="4500"/>
              <a:t>	</a:t>
            </a:r>
          </a:p>
        </p:txBody>
      </p:sp>
      <p:sp>
        <p:nvSpPr>
          <p:cNvPr id="3" name="标题 2"/>
          <p:cNvSpPr>
            <a:spLocks noGrp="1"/>
          </p:cNvSpPr>
          <p:nvPr>
            <p:ph type="title"/>
          </p:nvPr>
        </p:nvSpPr>
        <p:spPr/>
        <p:txBody>
          <a:bodyPr/>
          <a:lstStyle/>
          <a:p>
            <a:r>
              <a:rPr lang="zh-CN" altLang="en-US"/>
              <a:t>需求模型与文档</a:t>
            </a:r>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t>15</a:t>
            </a:fld>
            <a:endParaRPr lang="en-US" altLang="zh-CN"/>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1481328"/>
            <a:ext cx="8229600" cy="4825320"/>
          </a:xfrm>
        </p:spPr>
        <p:txBody>
          <a:bodyPr>
            <a:normAutofit/>
          </a:bodyPr>
          <a:lstStyle/>
          <a:p>
            <a:r>
              <a:rPr lang="zh-CN" altLang="en-US" sz="2000" dirty="0"/>
              <a:t>软件需求模型</a:t>
            </a:r>
          </a:p>
          <a:p>
            <a:pPr lvl="1"/>
            <a:r>
              <a:rPr lang="zh-CN" altLang="en-US" sz="2000" dirty="0"/>
              <a:t>关键字搜索菜品用例顺序图	</a:t>
            </a:r>
          </a:p>
        </p:txBody>
      </p:sp>
      <p:sp>
        <p:nvSpPr>
          <p:cNvPr id="3" name="标题 2"/>
          <p:cNvSpPr>
            <a:spLocks noGrp="1"/>
          </p:cNvSpPr>
          <p:nvPr>
            <p:ph type="title"/>
          </p:nvPr>
        </p:nvSpPr>
        <p:spPr/>
        <p:txBody>
          <a:bodyPr/>
          <a:lstStyle/>
          <a:p>
            <a:r>
              <a:rPr lang="zh-CN" altLang="en-US"/>
              <a:t>需求模型与文档</a:t>
            </a:r>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t>16</a:t>
            </a:fld>
            <a:endParaRPr lang="en-US" altLang="zh-CN"/>
          </a:p>
        </p:txBody>
      </p:sp>
      <p:pic>
        <p:nvPicPr>
          <p:cNvPr id="7" name="图片 6" descr="upload_post_object_v2_3228131781"/>
          <p:cNvPicPr>
            <a:picLocks noChangeAspect="1"/>
          </p:cNvPicPr>
          <p:nvPr/>
        </p:nvPicPr>
        <p:blipFill>
          <a:blip r:embed="rId2"/>
          <a:stretch>
            <a:fillRect/>
          </a:stretch>
        </p:blipFill>
        <p:spPr>
          <a:xfrm>
            <a:off x="1305369" y="2426912"/>
            <a:ext cx="6757455" cy="3111651"/>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1481328"/>
            <a:ext cx="8229600" cy="4825320"/>
          </a:xfrm>
        </p:spPr>
        <p:txBody>
          <a:bodyPr>
            <a:normAutofit/>
          </a:bodyPr>
          <a:lstStyle/>
          <a:p>
            <a:r>
              <a:rPr lang="zh-CN" altLang="en-US" sz="2000" dirty="0"/>
              <a:t>软件需求模型</a:t>
            </a:r>
          </a:p>
          <a:p>
            <a:pPr lvl="1"/>
            <a:r>
              <a:rPr lang="zh-CN" altLang="en-US" sz="2000" dirty="0"/>
              <a:t>类图分析</a:t>
            </a:r>
          </a:p>
          <a:p>
            <a:pPr lvl="1"/>
            <a:r>
              <a:rPr lang="zh-CN" altLang="en-US" sz="2000" dirty="0"/>
              <a:t>home界面和searchBox界面是组合关系，没有主界面，就不存在搜索框，rankingPages和rankingService是实现关系，rankingService和dataBase是依赖关系。Recommend和recommendService是实现关系，recommendService和dataBase是依赖关系。searchBox和searchService是实现关系，labelItems和searchService是实现关系，searchService和dataBase是依赖关系。dishesDetailsPage和dataUploadService是实现关系，dataUploadService和dataBase是依赖关系。</a:t>
            </a:r>
          </a:p>
          <a:p>
            <a:pPr lvl="1"/>
            <a:endParaRPr lang="zh-CN" altLang="en-US" sz="1700" dirty="0"/>
          </a:p>
          <a:p>
            <a:pPr marL="109855" indent="0">
              <a:buNone/>
            </a:pPr>
            <a:r>
              <a:rPr lang="zh-CN" altLang="en-US" sz="4500" dirty="0"/>
              <a:t>		</a:t>
            </a:r>
          </a:p>
        </p:txBody>
      </p:sp>
      <p:sp>
        <p:nvSpPr>
          <p:cNvPr id="3" name="标题 2"/>
          <p:cNvSpPr>
            <a:spLocks noGrp="1"/>
          </p:cNvSpPr>
          <p:nvPr>
            <p:ph type="title"/>
          </p:nvPr>
        </p:nvSpPr>
        <p:spPr/>
        <p:txBody>
          <a:bodyPr/>
          <a:lstStyle/>
          <a:p>
            <a:r>
              <a:rPr lang="zh-CN" altLang="en-US"/>
              <a:t>需求模型与文档</a:t>
            </a:r>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t>17</a:t>
            </a:fld>
            <a:endParaRPr lang="en-US" altLang="zh-CN"/>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1481328"/>
            <a:ext cx="8229600" cy="4825320"/>
          </a:xfrm>
        </p:spPr>
        <p:txBody>
          <a:bodyPr>
            <a:normAutofit/>
          </a:bodyPr>
          <a:lstStyle/>
          <a:p>
            <a:r>
              <a:rPr lang="zh-CN" altLang="en-US" sz="2000"/>
              <a:t>软件需求模型</a:t>
            </a:r>
          </a:p>
          <a:p>
            <a:pPr lvl="1"/>
            <a:r>
              <a:rPr lang="zh-CN" altLang="en-US" sz="2000"/>
              <a:t>分析类图</a:t>
            </a:r>
          </a:p>
          <a:p>
            <a:pPr lvl="1"/>
            <a:endParaRPr lang="zh-CN" altLang="en-US" sz="2000"/>
          </a:p>
          <a:p>
            <a:pPr marL="109855" indent="0">
              <a:buNone/>
            </a:pPr>
            <a:r>
              <a:rPr lang="zh-CN" altLang="en-US" sz="2000"/>
              <a:t>		</a:t>
            </a:r>
          </a:p>
        </p:txBody>
      </p:sp>
      <p:sp>
        <p:nvSpPr>
          <p:cNvPr id="3" name="标题 2"/>
          <p:cNvSpPr>
            <a:spLocks noGrp="1"/>
          </p:cNvSpPr>
          <p:nvPr>
            <p:ph type="title"/>
          </p:nvPr>
        </p:nvSpPr>
        <p:spPr/>
        <p:txBody>
          <a:bodyPr/>
          <a:lstStyle/>
          <a:p>
            <a:r>
              <a:rPr lang="zh-CN" altLang="en-US"/>
              <a:t>需求模型与文档</a:t>
            </a:r>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t>18</a:t>
            </a:fld>
            <a:endParaRPr lang="en-US" altLang="zh-CN"/>
          </a:p>
        </p:txBody>
      </p:sp>
      <p:pic>
        <p:nvPicPr>
          <p:cNvPr id="6" name="图片 5" descr="upload_post_object_v2_4162656933"/>
          <p:cNvPicPr>
            <a:picLocks noChangeAspect="1"/>
          </p:cNvPicPr>
          <p:nvPr/>
        </p:nvPicPr>
        <p:blipFill>
          <a:blip r:embed="rId2"/>
          <a:stretch>
            <a:fillRect/>
          </a:stretch>
        </p:blipFill>
        <p:spPr>
          <a:xfrm>
            <a:off x="973667" y="2389738"/>
            <a:ext cx="7641167" cy="4194682"/>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lnSpcReduction="20000"/>
          </a:bodyPr>
          <a:lstStyle/>
          <a:p>
            <a:r>
              <a:rPr lang="zh-CN" altLang="en-US" dirty="0">
                <a:sym typeface="+mn-ea"/>
              </a:rPr>
              <a:t>软件的非功能需求</a:t>
            </a:r>
          </a:p>
          <a:p>
            <a:pPr lvl="2"/>
            <a:r>
              <a:rPr lang="zh-CN" altLang="en-US" dirty="0"/>
              <a:t>1) .首屏时间不超过2s。</a:t>
            </a:r>
          </a:p>
          <a:p>
            <a:pPr lvl="2"/>
            <a:r>
              <a:rPr lang="zh-CN" altLang="en-US" dirty="0"/>
              <a:t>2).渲染时间不超过1s。</a:t>
            </a:r>
          </a:p>
          <a:p>
            <a:pPr lvl="2"/>
            <a:r>
              <a:rPr lang="zh-CN" altLang="en-US" dirty="0"/>
              <a:t>3).所有网络请求都在1s内返回结果。</a:t>
            </a:r>
          </a:p>
          <a:p>
            <a:pPr lvl="2"/>
            <a:r>
              <a:rPr lang="zh-CN" altLang="en-US" dirty="0"/>
              <a:t>4).照片清晰度：分辨率不低于1080P。</a:t>
            </a:r>
          </a:p>
          <a:p>
            <a:pPr lvl="2"/>
            <a:r>
              <a:rPr lang="zh-CN" altLang="en-US" dirty="0"/>
              <a:t>5).可靠性要求：小程序服务器稳定，可以保证后续发展。</a:t>
            </a:r>
          </a:p>
          <a:p>
            <a:pPr lvl="2"/>
            <a:endParaRPr lang="zh-CN" altLang="en-US" dirty="0"/>
          </a:p>
          <a:p>
            <a:r>
              <a:rPr lang="zh-CN" altLang="en-US" dirty="0"/>
              <a:t>软件需求文档</a:t>
            </a:r>
          </a:p>
          <a:p>
            <a:pPr marL="109855" indent="0">
              <a:buNone/>
            </a:pPr>
            <a:endParaRPr lang="zh-CN" altLang="en-US" dirty="0"/>
          </a:p>
          <a:p>
            <a:pPr lvl="1"/>
            <a:r>
              <a:rPr lang="zh-CN" altLang="en-US" sz="2300" dirty="0">
                <a:solidFill>
                  <a:srgbClr val="000000"/>
                </a:solidFill>
              </a:rPr>
              <a:t>介绍项目所产生的软件需求文档，包括软件需求构思与创意文档、软件需求规格说明书</a:t>
            </a:r>
            <a:endParaRPr lang="zh-CN" altLang="en-US" dirty="0">
              <a:solidFill>
                <a:srgbClr val="000000"/>
              </a:solidFill>
            </a:endParaRPr>
          </a:p>
          <a:p>
            <a:endParaRPr lang="zh-CN" altLang="en-US" dirty="0">
              <a:solidFill>
                <a:srgbClr val="000000"/>
              </a:solidFill>
            </a:endParaRPr>
          </a:p>
          <a:p>
            <a:endParaRPr lang="zh-CN" altLang="en-US" dirty="0"/>
          </a:p>
        </p:txBody>
      </p:sp>
      <p:sp>
        <p:nvSpPr>
          <p:cNvPr id="9218" name="标题 1"/>
          <p:cNvSpPr>
            <a:spLocks noGrp="1"/>
          </p:cNvSpPr>
          <p:nvPr>
            <p:ph type="title"/>
          </p:nvPr>
        </p:nvSpPr>
        <p:spPr/>
        <p:txBody>
          <a:bodyPr/>
          <a:lstStyle/>
          <a:p>
            <a:r>
              <a:rPr lang="zh-CN" altLang="en-US" dirty="0"/>
              <a:t>需求模型与文档</a:t>
            </a:r>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a:t>软件开发技术</a:t>
            </a:r>
            <a:endParaRPr lang="en-US" altLang="zh-CN"/>
          </a:p>
          <a:p>
            <a:pPr lvl="1"/>
            <a:r>
              <a:rPr lang="en-US" altLang="zh-CN"/>
              <a:t>unicloud</a:t>
            </a:r>
            <a:r>
              <a:rPr lang="zh-CN" altLang="en-US"/>
              <a:t>云平台开发</a:t>
            </a:r>
          </a:p>
          <a:p>
            <a:pPr marL="393065" lvl="1" indent="0">
              <a:buNone/>
            </a:pPr>
            <a:endParaRPr lang="en-US" altLang="zh-CN"/>
          </a:p>
          <a:p>
            <a:r>
              <a:rPr lang="zh-CN" altLang="en-US"/>
              <a:t>编程语言</a:t>
            </a:r>
            <a:endParaRPr lang="en-US" altLang="zh-CN"/>
          </a:p>
          <a:p>
            <a:pPr lvl="1"/>
            <a:r>
              <a:rPr lang="en-US" altLang="zh-CN"/>
              <a:t>JavaScript</a:t>
            </a:r>
            <a:r>
              <a:rPr lang="zh-CN" altLang="en-US"/>
              <a:t>、</a:t>
            </a:r>
            <a:r>
              <a:rPr lang="en-US" altLang="zh-CN"/>
              <a:t>css</a:t>
            </a:r>
            <a:r>
              <a:rPr lang="zh-CN" altLang="en-US"/>
              <a:t>、</a:t>
            </a:r>
            <a:r>
              <a:rPr lang="en-US" altLang="zh-CN"/>
              <a:t>html</a:t>
            </a:r>
          </a:p>
          <a:p>
            <a:pPr marL="393065" lvl="1" indent="0">
              <a:buNone/>
            </a:pPr>
            <a:endParaRPr lang="en-US" altLang="zh-CN"/>
          </a:p>
          <a:p>
            <a:r>
              <a:rPr lang="zh-CN" altLang="en-US"/>
              <a:t>软件工具</a:t>
            </a:r>
            <a:endParaRPr lang="en-US" altLang="zh-CN"/>
          </a:p>
          <a:p>
            <a:pPr lvl="1"/>
            <a:r>
              <a:rPr lang="zh-CN" altLang="en-US"/>
              <a:t>代码质量分析工具</a:t>
            </a:r>
            <a:r>
              <a:rPr lang="en-US" altLang="zh-CN"/>
              <a:t>SonarQube</a:t>
            </a:r>
          </a:p>
          <a:p>
            <a:endParaRPr lang="en-US" altLang="zh-CN"/>
          </a:p>
        </p:txBody>
      </p:sp>
      <p:sp>
        <p:nvSpPr>
          <p:cNvPr id="3" name="日期占位符 2"/>
          <p:cNvSpPr>
            <a:spLocks noGrp="1"/>
          </p:cNvSpPr>
          <p:nvPr>
            <p:ph type="dt" sz="half" idx="10"/>
          </p:nvPr>
        </p:nvSpPr>
        <p:spPr/>
        <p:txBody>
          <a:bodyPr/>
          <a:lstStyle/>
          <a:p>
            <a:r>
              <a:rPr lang="zh-CN" altLang="en-US"/>
              <a:t>©Copyright Xinjun Mao</a:t>
            </a:r>
          </a:p>
        </p:txBody>
      </p:sp>
      <p:sp>
        <p:nvSpPr>
          <p:cNvPr id="4" name="灯片编号占位符 3"/>
          <p:cNvSpPr>
            <a:spLocks noGrp="1"/>
          </p:cNvSpPr>
          <p:nvPr>
            <p:ph type="sldNum" sz="quarter" idx="12"/>
          </p:nvPr>
        </p:nvSpPr>
        <p:spPr/>
        <p:txBody>
          <a:bodyPr/>
          <a:lstStyle/>
          <a:p>
            <a:r>
              <a:rPr lang="zh-CN" altLang="en-US"/>
              <a:t>*</a:t>
            </a:r>
          </a:p>
        </p:txBody>
      </p:sp>
      <p:sp>
        <p:nvSpPr>
          <p:cNvPr id="5" name="标题 4"/>
          <p:cNvSpPr>
            <a:spLocks noGrp="1"/>
          </p:cNvSpPr>
          <p:nvPr>
            <p:ph type="title"/>
          </p:nvPr>
        </p:nvSpPr>
        <p:spPr/>
        <p:txBody>
          <a:bodyPr/>
          <a:lstStyle/>
          <a:p>
            <a:r>
              <a:rPr lang="zh-CN" altLang="en-US"/>
              <a:t>开发技术与工具</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57200" y="1481470"/>
            <a:ext cx="8229600" cy="4525963"/>
          </a:xfrm>
        </p:spPr>
        <p:txBody>
          <a:bodyPr>
            <a:noAutofit/>
          </a:bodyPr>
          <a:lstStyle/>
          <a:p>
            <a:r>
              <a:rPr lang="zh-CN" altLang="en-US" sz="2400"/>
              <a:t>体系结构设计及其模型</a:t>
            </a:r>
            <a:endParaRPr lang="en-US" altLang="zh-CN" sz="2400"/>
          </a:p>
          <a:p>
            <a:pPr lvl="1"/>
            <a:endParaRPr lang="en-US" altLang="zh-CN" sz="2400"/>
          </a:p>
          <a:p>
            <a:endParaRPr lang="zh-CN" altLang="en-US" sz="2400"/>
          </a:p>
        </p:txBody>
      </p:sp>
      <p:sp>
        <p:nvSpPr>
          <p:cNvPr id="11266" name="标题 1"/>
          <p:cNvSpPr>
            <a:spLocks noGrp="1"/>
          </p:cNvSpPr>
          <p:nvPr>
            <p:ph type="title"/>
          </p:nvPr>
        </p:nvSpPr>
        <p:spPr>
          <a:xfrm>
            <a:off x="640644" y="338384"/>
            <a:ext cx="8229600" cy="1143000"/>
          </a:xfrm>
        </p:spPr>
        <p:txBody>
          <a:bodyPr/>
          <a:lstStyle/>
          <a:p>
            <a:r>
              <a:rPr lang="zh-CN" altLang="en-US"/>
              <a:t>软件设计与建模</a:t>
            </a:r>
          </a:p>
        </p:txBody>
      </p:sp>
      <p:pic>
        <p:nvPicPr>
          <p:cNvPr id="43" name="图片 43"/>
          <p:cNvPicPr>
            <a:picLocks noChangeAspect="1"/>
          </p:cNvPicPr>
          <p:nvPr/>
        </p:nvPicPr>
        <p:blipFill>
          <a:blip r:embed="rId3"/>
          <a:stretch>
            <a:fillRect/>
          </a:stretch>
        </p:blipFill>
        <p:spPr>
          <a:xfrm>
            <a:off x="2647998" y="1966605"/>
            <a:ext cx="4430072" cy="4705285"/>
          </a:xfrm>
          <a:prstGeom prst="rect">
            <a:avLst/>
          </a:prstGeom>
        </p:spPr>
      </p:pic>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Autofit/>
          </a:bodyPr>
          <a:lstStyle/>
          <a:p>
            <a:pPr>
              <a:buFont typeface="Wingdings" charset="0"/>
              <a:buChar char="p"/>
            </a:pPr>
            <a:r>
              <a:rPr lang="zh-CN" altLang="en-US" sz="2400"/>
              <a:t>用户界面设计及其模型</a:t>
            </a:r>
          </a:p>
          <a:p>
            <a:pPr lvl="1">
              <a:buChar char="•"/>
            </a:pPr>
            <a:r>
              <a:rPr lang="zh-CN" altLang="en-US" sz="2400" b="0"/>
              <a:t>软件界面原型，界面设计类图</a:t>
            </a:r>
          </a:p>
          <a:p>
            <a:pPr lvl="1">
              <a:buChar char="•"/>
            </a:pPr>
            <a:r>
              <a:rPr lang="zh-CN" altLang="en-US" sz="2400" b="0"/>
              <a:t>主界面</a:t>
            </a:r>
          </a:p>
        </p:txBody>
      </p:sp>
      <p:sp>
        <p:nvSpPr>
          <p:cNvPr id="11266" name="标题 1"/>
          <p:cNvSpPr>
            <a:spLocks noGrp="1"/>
          </p:cNvSpPr>
          <p:nvPr>
            <p:ph type="title"/>
          </p:nvPr>
        </p:nvSpPr>
        <p:spPr>
          <a:xfrm>
            <a:off x="640644" y="338384"/>
            <a:ext cx="8229600" cy="1143000"/>
          </a:xfrm>
        </p:spPr>
        <p:txBody>
          <a:bodyPr/>
          <a:lstStyle/>
          <a:p>
            <a:r>
              <a:rPr lang="zh-CN" altLang="en-US"/>
              <a:t>软件设计与建模</a:t>
            </a:r>
          </a:p>
        </p:txBody>
      </p:sp>
      <p:pic>
        <p:nvPicPr>
          <p:cNvPr id="3" name="图片 2" descr="upload_post_object_v2_1357084490"/>
          <p:cNvPicPr>
            <a:picLocks noChangeAspect="1"/>
          </p:cNvPicPr>
          <p:nvPr/>
        </p:nvPicPr>
        <p:blipFill>
          <a:blip r:embed="rId3"/>
          <a:stretch>
            <a:fillRect/>
          </a:stretch>
        </p:blipFill>
        <p:spPr>
          <a:xfrm>
            <a:off x="5715000" y="192881"/>
            <a:ext cx="2876550" cy="6472237"/>
          </a:xfrm>
          <a:prstGeom prst="rect">
            <a:avLst/>
          </a:prstGeom>
        </p:spPr>
      </p:pic>
      <p:pic>
        <p:nvPicPr>
          <p:cNvPr id="5" name="图片 4" descr="upload_post_object_v2_1020194142"/>
          <p:cNvPicPr>
            <a:picLocks noChangeAspect="1"/>
          </p:cNvPicPr>
          <p:nvPr/>
        </p:nvPicPr>
        <p:blipFill>
          <a:blip r:embed="rId4"/>
          <a:stretch>
            <a:fillRect/>
          </a:stretch>
        </p:blipFill>
        <p:spPr>
          <a:xfrm>
            <a:off x="457130" y="4423047"/>
            <a:ext cx="5066255" cy="1472380"/>
          </a:xfrm>
          <a:prstGeom prst="rect">
            <a:avLst/>
          </a:prstGeom>
        </p:spPr>
      </p:pic>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Autofit/>
          </a:bodyPr>
          <a:lstStyle/>
          <a:p>
            <a:r>
              <a:rPr lang="zh-CN" altLang="en-US" sz="2400"/>
              <a:t>用户界面设计及其模型</a:t>
            </a:r>
            <a:endParaRPr lang="en-US" altLang="zh-CN" sz="2400"/>
          </a:p>
          <a:p>
            <a:pPr lvl="1"/>
            <a:r>
              <a:rPr lang="zh-CN" altLang="en-US" sz="2400"/>
              <a:t>软件界面原型，界面设计类图</a:t>
            </a:r>
          </a:p>
          <a:p>
            <a:pPr lvl="1"/>
            <a:r>
              <a:rPr lang="zh-CN" altLang="en-US" sz="2400"/>
              <a:t>排行榜界面</a:t>
            </a:r>
            <a:endParaRPr lang="en-US" altLang="zh-CN" sz="2400"/>
          </a:p>
          <a:p>
            <a:pPr marL="109855" indent="0">
              <a:buNone/>
            </a:pPr>
            <a:endParaRPr lang="zh-CN" altLang="en-US" sz="2400"/>
          </a:p>
        </p:txBody>
      </p:sp>
      <p:sp>
        <p:nvSpPr>
          <p:cNvPr id="11266" name="标题 1"/>
          <p:cNvSpPr>
            <a:spLocks noGrp="1"/>
          </p:cNvSpPr>
          <p:nvPr>
            <p:ph type="title"/>
          </p:nvPr>
        </p:nvSpPr>
        <p:spPr>
          <a:xfrm>
            <a:off x="640644" y="338384"/>
            <a:ext cx="8229600" cy="1143000"/>
          </a:xfrm>
        </p:spPr>
        <p:txBody>
          <a:bodyPr/>
          <a:lstStyle/>
          <a:p>
            <a:r>
              <a:rPr lang="zh-CN" altLang="en-US"/>
              <a:t>软件设计与建模</a:t>
            </a:r>
          </a:p>
        </p:txBody>
      </p:sp>
      <p:pic>
        <p:nvPicPr>
          <p:cNvPr id="2" name="图片 1" descr="upload_post_object_v2_223326718"/>
          <p:cNvPicPr>
            <a:picLocks noChangeAspect="1"/>
          </p:cNvPicPr>
          <p:nvPr/>
        </p:nvPicPr>
        <p:blipFill>
          <a:blip r:embed="rId3"/>
          <a:stretch>
            <a:fillRect/>
          </a:stretch>
        </p:blipFill>
        <p:spPr>
          <a:xfrm>
            <a:off x="5803202" y="0"/>
            <a:ext cx="3067050" cy="6858000"/>
          </a:xfrm>
          <a:prstGeom prst="rect">
            <a:avLst/>
          </a:prstGeom>
        </p:spPr>
      </p:pic>
      <p:pic>
        <p:nvPicPr>
          <p:cNvPr id="3" name="图片 2" descr="upload_post_object_v2_307710096"/>
          <p:cNvPicPr>
            <a:picLocks noChangeAspect="1"/>
          </p:cNvPicPr>
          <p:nvPr/>
        </p:nvPicPr>
        <p:blipFill>
          <a:blip r:embed="rId4"/>
          <a:stretch>
            <a:fillRect/>
          </a:stretch>
        </p:blipFill>
        <p:spPr>
          <a:xfrm>
            <a:off x="230224" y="4310738"/>
            <a:ext cx="5572947" cy="1236498"/>
          </a:xfrm>
          <a:prstGeom prst="rect">
            <a:avLst/>
          </a:prstGeom>
        </p:spPr>
      </p:pic>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Autofit/>
          </a:bodyPr>
          <a:lstStyle/>
          <a:p>
            <a:r>
              <a:rPr lang="zh-CN" altLang="en-US" sz="2400"/>
              <a:t>用户界面设计及其模型</a:t>
            </a:r>
            <a:endParaRPr lang="en-US" altLang="zh-CN" sz="2400"/>
          </a:p>
          <a:p>
            <a:pPr lvl="1"/>
            <a:r>
              <a:rPr lang="zh-CN" altLang="en-US" sz="2400"/>
              <a:t>软件界面原型，界面设计类图</a:t>
            </a:r>
          </a:p>
          <a:p>
            <a:pPr lvl="1"/>
            <a:r>
              <a:rPr lang="zh-CN" altLang="en-US" sz="2400"/>
              <a:t>推荐界面</a:t>
            </a:r>
            <a:endParaRPr lang="en-US" altLang="zh-CN" sz="2400"/>
          </a:p>
          <a:p>
            <a:pPr marL="109855" indent="0">
              <a:buNone/>
            </a:pPr>
            <a:endParaRPr lang="zh-CN" altLang="en-US" sz="2400"/>
          </a:p>
        </p:txBody>
      </p:sp>
      <p:sp>
        <p:nvSpPr>
          <p:cNvPr id="11266" name="标题 1"/>
          <p:cNvSpPr>
            <a:spLocks noGrp="1"/>
          </p:cNvSpPr>
          <p:nvPr>
            <p:ph type="title"/>
          </p:nvPr>
        </p:nvSpPr>
        <p:spPr>
          <a:xfrm>
            <a:off x="640644" y="338384"/>
            <a:ext cx="8229600" cy="1143000"/>
          </a:xfrm>
        </p:spPr>
        <p:txBody>
          <a:bodyPr/>
          <a:lstStyle/>
          <a:p>
            <a:r>
              <a:rPr lang="zh-CN" altLang="en-US"/>
              <a:t>软件设计与建模</a:t>
            </a:r>
          </a:p>
        </p:txBody>
      </p:sp>
      <p:pic>
        <p:nvPicPr>
          <p:cNvPr id="2" name="图片 1" descr="upload_post_object_v2_2496582988"/>
          <p:cNvPicPr>
            <a:picLocks noChangeAspect="1"/>
          </p:cNvPicPr>
          <p:nvPr/>
        </p:nvPicPr>
        <p:blipFill>
          <a:blip r:embed="rId3"/>
          <a:stretch>
            <a:fillRect/>
          </a:stretch>
        </p:blipFill>
        <p:spPr>
          <a:xfrm>
            <a:off x="5619750" y="0"/>
            <a:ext cx="3067050" cy="6858000"/>
          </a:xfrm>
          <a:prstGeom prst="rect">
            <a:avLst/>
          </a:prstGeom>
        </p:spPr>
      </p:pic>
      <p:pic>
        <p:nvPicPr>
          <p:cNvPr id="3" name="图片 2" descr="upload_post_object_v2_2434960320"/>
          <p:cNvPicPr>
            <a:picLocks noChangeAspect="1"/>
          </p:cNvPicPr>
          <p:nvPr/>
        </p:nvPicPr>
        <p:blipFill>
          <a:blip r:embed="rId4"/>
          <a:stretch>
            <a:fillRect/>
          </a:stretch>
        </p:blipFill>
        <p:spPr>
          <a:xfrm>
            <a:off x="94808" y="4344298"/>
            <a:ext cx="5619718" cy="1147359"/>
          </a:xfrm>
          <a:prstGeom prst="rect">
            <a:avLst/>
          </a:prstGeom>
        </p:spPr>
      </p:pic>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Autofit/>
          </a:bodyPr>
          <a:lstStyle/>
          <a:p>
            <a:r>
              <a:rPr lang="zh-CN" altLang="en-US" sz="2400"/>
              <a:t>用户界面设计及其模型</a:t>
            </a:r>
            <a:endParaRPr lang="en-US" altLang="zh-CN" sz="2400"/>
          </a:p>
          <a:p>
            <a:pPr lvl="1"/>
            <a:r>
              <a:rPr lang="zh-CN" altLang="en-US" sz="2400"/>
              <a:t>软件界面原型，界面设计类图</a:t>
            </a:r>
          </a:p>
          <a:p>
            <a:pPr lvl="1"/>
            <a:r>
              <a:rPr lang="zh-CN" altLang="en-US" sz="2400"/>
              <a:t>菜品详情界面</a:t>
            </a:r>
            <a:endParaRPr lang="en-US" altLang="zh-CN" sz="2400"/>
          </a:p>
          <a:p>
            <a:pPr marL="109855" indent="0">
              <a:buNone/>
            </a:pPr>
            <a:endParaRPr lang="zh-CN" altLang="en-US" sz="2400"/>
          </a:p>
        </p:txBody>
      </p:sp>
      <p:sp>
        <p:nvSpPr>
          <p:cNvPr id="11266" name="标题 1"/>
          <p:cNvSpPr>
            <a:spLocks noGrp="1"/>
          </p:cNvSpPr>
          <p:nvPr>
            <p:ph type="title"/>
          </p:nvPr>
        </p:nvSpPr>
        <p:spPr>
          <a:xfrm>
            <a:off x="640644" y="338384"/>
            <a:ext cx="8229600" cy="1143000"/>
          </a:xfrm>
        </p:spPr>
        <p:txBody>
          <a:bodyPr/>
          <a:lstStyle/>
          <a:p>
            <a:r>
              <a:rPr lang="zh-CN" altLang="en-US"/>
              <a:t>软件设计与建模</a:t>
            </a:r>
          </a:p>
        </p:txBody>
      </p:sp>
      <p:pic>
        <p:nvPicPr>
          <p:cNvPr id="2" name="图片 1" descr="upload_post_object_v2_1657287008"/>
          <p:cNvPicPr>
            <a:picLocks noChangeAspect="1"/>
          </p:cNvPicPr>
          <p:nvPr/>
        </p:nvPicPr>
        <p:blipFill>
          <a:blip r:embed="rId3"/>
          <a:stretch>
            <a:fillRect/>
          </a:stretch>
        </p:blipFill>
        <p:spPr>
          <a:xfrm>
            <a:off x="5803202" y="0"/>
            <a:ext cx="3067050" cy="6858000"/>
          </a:xfrm>
          <a:prstGeom prst="rect">
            <a:avLst/>
          </a:prstGeom>
        </p:spPr>
      </p:pic>
      <p:pic>
        <p:nvPicPr>
          <p:cNvPr id="3" name="图片 2" descr="upload_post_object_v2_4020900575"/>
          <p:cNvPicPr>
            <a:picLocks noChangeAspect="1"/>
          </p:cNvPicPr>
          <p:nvPr/>
        </p:nvPicPr>
        <p:blipFill>
          <a:blip r:embed="rId4"/>
          <a:stretch>
            <a:fillRect/>
          </a:stretch>
        </p:blipFill>
        <p:spPr>
          <a:xfrm>
            <a:off x="246057" y="4263335"/>
            <a:ext cx="5557114" cy="1232985"/>
          </a:xfrm>
          <a:prstGeom prst="rect">
            <a:avLst/>
          </a:prstGeom>
        </p:spPr>
      </p:pic>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Autofit/>
          </a:bodyPr>
          <a:lstStyle/>
          <a:p>
            <a:r>
              <a:rPr lang="zh-CN" altLang="en-US" sz="2400"/>
              <a:t>用户界面设计及其模型</a:t>
            </a:r>
            <a:endParaRPr lang="en-US" altLang="zh-CN" sz="2400"/>
          </a:p>
          <a:p>
            <a:pPr lvl="1"/>
            <a:r>
              <a:rPr lang="zh-CN" altLang="en-US" sz="2400"/>
              <a:t>软件界面原型，界面设计类图</a:t>
            </a:r>
          </a:p>
          <a:p>
            <a:pPr lvl="1"/>
            <a:r>
              <a:rPr lang="zh-CN" altLang="en-US" sz="2400"/>
              <a:t>标签筛选界面</a:t>
            </a:r>
            <a:endParaRPr lang="en-US" altLang="zh-CN" sz="2400"/>
          </a:p>
          <a:p>
            <a:pPr marL="109855" indent="0">
              <a:buNone/>
            </a:pPr>
            <a:endParaRPr lang="zh-CN" altLang="en-US" sz="2400"/>
          </a:p>
        </p:txBody>
      </p:sp>
      <p:sp>
        <p:nvSpPr>
          <p:cNvPr id="11266" name="标题 1"/>
          <p:cNvSpPr>
            <a:spLocks noGrp="1"/>
          </p:cNvSpPr>
          <p:nvPr>
            <p:ph type="title"/>
          </p:nvPr>
        </p:nvSpPr>
        <p:spPr>
          <a:xfrm>
            <a:off x="640644" y="338384"/>
            <a:ext cx="8229600" cy="1143000"/>
          </a:xfrm>
        </p:spPr>
        <p:txBody>
          <a:bodyPr/>
          <a:lstStyle/>
          <a:p>
            <a:r>
              <a:rPr lang="zh-CN" altLang="en-US"/>
              <a:t>软件设计与建模</a:t>
            </a:r>
          </a:p>
        </p:txBody>
      </p:sp>
      <p:pic>
        <p:nvPicPr>
          <p:cNvPr id="2" name="图片 1" descr="upload_post_object_v2_3805944385"/>
          <p:cNvPicPr>
            <a:picLocks noChangeAspect="1"/>
          </p:cNvPicPr>
          <p:nvPr/>
        </p:nvPicPr>
        <p:blipFill>
          <a:blip r:embed="rId3"/>
          <a:stretch>
            <a:fillRect/>
          </a:stretch>
        </p:blipFill>
        <p:spPr>
          <a:xfrm>
            <a:off x="5619750" y="0"/>
            <a:ext cx="3067050" cy="6858000"/>
          </a:xfrm>
          <a:prstGeom prst="rect">
            <a:avLst/>
          </a:prstGeom>
        </p:spPr>
      </p:pic>
      <p:pic>
        <p:nvPicPr>
          <p:cNvPr id="3" name="图片 2" descr="upload_post_object_v2_1733731639"/>
          <p:cNvPicPr>
            <a:picLocks noChangeAspect="1"/>
          </p:cNvPicPr>
          <p:nvPr/>
        </p:nvPicPr>
        <p:blipFill>
          <a:blip r:embed="rId4"/>
          <a:stretch>
            <a:fillRect/>
          </a:stretch>
        </p:blipFill>
        <p:spPr>
          <a:xfrm>
            <a:off x="252220" y="4443425"/>
            <a:ext cx="5367499" cy="1202096"/>
          </a:xfrm>
          <a:prstGeom prst="rect">
            <a:avLst/>
          </a:prstGeom>
        </p:spPr>
      </p:pic>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Autofit/>
          </a:bodyPr>
          <a:lstStyle/>
          <a:p>
            <a:r>
              <a:rPr lang="zh-CN" altLang="en-US" sz="2400"/>
              <a:t>用户界面设计及其模型</a:t>
            </a:r>
            <a:endParaRPr lang="en-US" altLang="zh-CN" sz="2400"/>
          </a:p>
          <a:p>
            <a:pPr lvl="1"/>
            <a:r>
              <a:rPr lang="zh-CN" altLang="en-US" sz="2400"/>
              <a:t>软件界面原型，界面设计类图</a:t>
            </a:r>
          </a:p>
          <a:p>
            <a:pPr lvl="1"/>
            <a:r>
              <a:rPr lang="zh-CN" altLang="en-US" sz="2400"/>
              <a:t>搜索界面</a:t>
            </a:r>
            <a:endParaRPr lang="en-US" altLang="zh-CN" sz="2400"/>
          </a:p>
          <a:p>
            <a:pPr marL="109855" indent="0">
              <a:buNone/>
            </a:pPr>
            <a:endParaRPr lang="zh-CN" altLang="en-US" sz="2400"/>
          </a:p>
        </p:txBody>
      </p:sp>
      <p:sp>
        <p:nvSpPr>
          <p:cNvPr id="11266" name="标题 1"/>
          <p:cNvSpPr>
            <a:spLocks noGrp="1"/>
          </p:cNvSpPr>
          <p:nvPr>
            <p:ph type="title"/>
          </p:nvPr>
        </p:nvSpPr>
        <p:spPr>
          <a:xfrm>
            <a:off x="640644" y="338384"/>
            <a:ext cx="8229600" cy="1143000"/>
          </a:xfrm>
        </p:spPr>
        <p:txBody>
          <a:bodyPr/>
          <a:lstStyle/>
          <a:p>
            <a:r>
              <a:rPr lang="zh-CN" altLang="en-US"/>
              <a:t>软件设计与建模</a:t>
            </a:r>
          </a:p>
        </p:txBody>
      </p:sp>
      <p:pic>
        <p:nvPicPr>
          <p:cNvPr id="2" name="图片 1" descr="upload_post_object_v2_2424841351"/>
          <p:cNvPicPr>
            <a:picLocks noChangeAspect="1"/>
          </p:cNvPicPr>
          <p:nvPr/>
        </p:nvPicPr>
        <p:blipFill>
          <a:blip r:embed="rId3"/>
          <a:stretch>
            <a:fillRect/>
          </a:stretch>
        </p:blipFill>
        <p:spPr>
          <a:xfrm>
            <a:off x="5619750" y="260648"/>
            <a:ext cx="3067050" cy="6597352"/>
          </a:xfrm>
          <a:prstGeom prst="rect">
            <a:avLst/>
          </a:prstGeom>
        </p:spPr>
      </p:pic>
      <p:pic>
        <p:nvPicPr>
          <p:cNvPr id="3" name="图片 2" descr="upload_post_object_v2_1286117887"/>
          <p:cNvPicPr>
            <a:picLocks noChangeAspect="1"/>
          </p:cNvPicPr>
          <p:nvPr/>
        </p:nvPicPr>
        <p:blipFill>
          <a:blip r:embed="rId4"/>
          <a:stretch>
            <a:fillRect/>
          </a:stretch>
        </p:blipFill>
        <p:spPr>
          <a:xfrm>
            <a:off x="205416" y="4271346"/>
            <a:ext cx="5132911" cy="1112131"/>
          </a:xfrm>
          <a:prstGeom prst="rect">
            <a:avLst/>
          </a:prstGeom>
        </p:spPr>
      </p:pic>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57200" y="1481328"/>
            <a:ext cx="3795079" cy="1145190"/>
          </a:xfrm>
        </p:spPr>
        <p:txBody>
          <a:bodyPr>
            <a:noAutofit/>
          </a:bodyPr>
          <a:lstStyle/>
          <a:p>
            <a:r>
              <a:rPr lang="zh-CN" altLang="en-US" sz="2400"/>
              <a:t>用例设计及其模型</a:t>
            </a:r>
          </a:p>
          <a:p>
            <a:pPr lvl="1"/>
            <a:r>
              <a:rPr lang="zh-CN" altLang="en-US" sz="2400"/>
              <a:t>排行榜用例详细设计</a:t>
            </a:r>
          </a:p>
          <a:p>
            <a:pPr marL="109855" indent="0">
              <a:buNone/>
            </a:pPr>
            <a:endParaRPr lang="zh-CN" altLang="en-US" sz="2400"/>
          </a:p>
        </p:txBody>
      </p:sp>
      <p:sp>
        <p:nvSpPr>
          <p:cNvPr id="11266" name="标题 1"/>
          <p:cNvSpPr>
            <a:spLocks noGrp="1"/>
          </p:cNvSpPr>
          <p:nvPr>
            <p:ph type="title"/>
          </p:nvPr>
        </p:nvSpPr>
        <p:spPr>
          <a:xfrm>
            <a:off x="640644" y="338384"/>
            <a:ext cx="8229600" cy="1143000"/>
          </a:xfrm>
        </p:spPr>
        <p:txBody>
          <a:bodyPr/>
          <a:lstStyle/>
          <a:p>
            <a:r>
              <a:rPr lang="zh-CN" altLang="en-US"/>
              <a:t>软件设计与建模</a:t>
            </a:r>
          </a:p>
        </p:txBody>
      </p:sp>
      <p:sp>
        <p:nvSpPr>
          <p:cNvPr id="2" name="文本框 1"/>
          <p:cNvSpPr txBox="1"/>
          <p:nvPr userDrawn="1"/>
        </p:nvSpPr>
        <p:spPr>
          <a:xfrm>
            <a:off x="842815" y="2571345"/>
            <a:ext cx="7510488" cy="3314275"/>
          </a:xfrm>
          <a:prstGeom prst="rect">
            <a:avLst/>
          </a:prstGeom>
        </p:spPr>
        <p:txBody>
          <a:bodyPr wrap="square" rtlCol="0">
            <a:noAutofit/>
          </a:bodyPr>
          <a:lstStyle/>
          <a:p>
            <a:r>
              <a:rPr lang="zh-CN" altLang="en-US" sz="1800"/>
              <a:t>          用户通过界面类“rankingPages”对象选择展示的标签，随后该对象向控制类“getDishes”对象发消息“choose(label)”，将用户选择的标签传给控制类“getDishes”。接收到消息后，“getDishes”对象将向实体类“dishes”对象发消息“getByLabel(label)”,以请求获取含有此标签的菜品信息。“dishes”对象通过标签将对应的菜品放入到列表中，通过“return(dishlist)”将数据返回给“getDishes”对象，然后“getDishes”对象对获取的数据进行排序，返回“data rending ”给“rankingPages”对象，“rankingPages”对象将数据展示出来。</a:t>
            </a:r>
          </a:p>
        </p:txBody>
      </p:sp>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Autofit/>
          </a:bodyPr>
          <a:lstStyle/>
          <a:p>
            <a:r>
              <a:rPr lang="zh-CN" altLang="en-US" sz="2400"/>
              <a:t>用例设计及其模型</a:t>
            </a:r>
          </a:p>
          <a:p>
            <a:pPr lvl="1"/>
            <a:r>
              <a:rPr lang="zh-CN" altLang="en-US" sz="2400"/>
              <a:t>排行榜用例设计顺序图</a:t>
            </a:r>
          </a:p>
          <a:p>
            <a:pPr lvl="1"/>
            <a:endParaRPr lang="zh-CN" altLang="en-US" sz="2400"/>
          </a:p>
          <a:p>
            <a:pPr marL="109855" indent="0">
              <a:buNone/>
            </a:pPr>
            <a:endParaRPr lang="zh-CN" altLang="en-US" sz="2400"/>
          </a:p>
        </p:txBody>
      </p:sp>
      <p:sp>
        <p:nvSpPr>
          <p:cNvPr id="11266" name="标题 1"/>
          <p:cNvSpPr>
            <a:spLocks noGrp="1"/>
          </p:cNvSpPr>
          <p:nvPr>
            <p:ph type="title"/>
          </p:nvPr>
        </p:nvSpPr>
        <p:spPr>
          <a:xfrm>
            <a:off x="640644" y="338384"/>
            <a:ext cx="8229600" cy="1143000"/>
          </a:xfrm>
        </p:spPr>
        <p:txBody>
          <a:bodyPr/>
          <a:lstStyle/>
          <a:p>
            <a:r>
              <a:rPr lang="zh-CN" altLang="en-US"/>
              <a:t>软件设计与建模</a:t>
            </a:r>
          </a:p>
        </p:txBody>
      </p:sp>
      <p:pic>
        <p:nvPicPr>
          <p:cNvPr id="3" name="图片 2" descr="upload_post_object_v2_1245506267"/>
          <p:cNvPicPr>
            <a:picLocks noChangeAspect="1"/>
          </p:cNvPicPr>
          <p:nvPr/>
        </p:nvPicPr>
        <p:blipFill>
          <a:blip r:embed="rId3"/>
          <a:stretch>
            <a:fillRect/>
          </a:stretch>
        </p:blipFill>
        <p:spPr>
          <a:xfrm>
            <a:off x="1845217" y="2421360"/>
            <a:ext cx="6477000" cy="4034631"/>
          </a:xfrm>
          <a:prstGeom prst="rect">
            <a:avLst/>
          </a:prstGeom>
        </p:spPr>
      </p:pic>
    </p:spTree>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57200" y="1481328"/>
            <a:ext cx="4295609" cy="995909"/>
          </a:xfrm>
        </p:spPr>
        <p:txBody>
          <a:bodyPr>
            <a:noAutofit/>
          </a:bodyPr>
          <a:lstStyle/>
          <a:p>
            <a:r>
              <a:rPr lang="zh-CN" altLang="en-US" sz="2400"/>
              <a:t>用例设计及其模型</a:t>
            </a:r>
          </a:p>
          <a:p>
            <a:pPr lvl="1"/>
            <a:r>
              <a:rPr lang="zh-CN" altLang="en-US" sz="2400"/>
              <a:t>菜品详情页用例详细设计</a:t>
            </a:r>
          </a:p>
          <a:p>
            <a:pPr marL="109855" indent="0">
              <a:buNone/>
            </a:pPr>
            <a:endParaRPr lang="zh-CN" altLang="en-US" sz="2400"/>
          </a:p>
        </p:txBody>
      </p:sp>
      <p:sp>
        <p:nvSpPr>
          <p:cNvPr id="11266" name="标题 1"/>
          <p:cNvSpPr>
            <a:spLocks noGrp="1"/>
          </p:cNvSpPr>
          <p:nvPr>
            <p:ph type="title"/>
          </p:nvPr>
        </p:nvSpPr>
        <p:spPr>
          <a:xfrm>
            <a:off x="640644" y="338384"/>
            <a:ext cx="8229600" cy="1143000"/>
          </a:xfrm>
        </p:spPr>
        <p:txBody>
          <a:bodyPr/>
          <a:lstStyle/>
          <a:p>
            <a:r>
              <a:rPr lang="zh-CN" altLang="en-US"/>
              <a:t>软件设计与建模</a:t>
            </a:r>
          </a:p>
        </p:txBody>
      </p:sp>
      <p:sp>
        <p:nvSpPr>
          <p:cNvPr id="2" name="文本框 1"/>
          <p:cNvSpPr txBox="1"/>
          <p:nvPr userDrawn="1"/>
        </p:nvSpPr>
        <p:spPr>
          <a:xfrm>
            <a:off x="895502" y="2395721"/>
            <a:ext cx="7659769" cy="3753336"/>
          </a:xfrm>
          <a:prstGeom prst="rect">
            <a:avLst/>
          </a:prstGeom>
        </p:spPr>
        <p:txBody>
          <a:bodyPr wrap="square" rtlCol="0">
            <a:noAutofit/>
          </a:bodyPr>
          <a:lstStyle/>
          <a:p>
            <a:r>
              <a:rPr lang="zh-CN" altLang="en-US" sz="1800"/>
              <a:t>       用户通过界面类“dishesDetailsPage”对象选择自己想要了解的菜品，随后该对象向控制类“getUser”对象发消息“getUserID(token)”，以请求用户的ID，接下来“user-id”对象收到请求之后，查询数据库的信息，发送返回消息“return(userID)”给“getUser”对象，“getUser”对象对用户点击某菜品的次数进行计算之后，返回“return(userID)”给“dishesDetailsPage”对象。接下来，界面类“dishesDetailsPage”向控制类“getDishes”对象发消息“getImage(dish_id)”,来发送点击图片下的菜品ID。接收到消息后，“getDishes”对象将向实体类“dishes”对象发消息“request(dish_id)”,以获取对应菜品ID下的菜品信息，“dishes”对象接收到请求，返回菜品信息“return(dish)”给“getDishes”对象，“getDishes”对象将数据进行整理，发送消息“data rendering”给“dishesDetailsPage”对象，并由“dishesDetailsPage”显示出菜品详细信息。</a:t>
            </a:r>
          </a:p>
        </p:txBody>
      </p:sp>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865313" y="1481361"/>
            <a:ext cx="3531642" cy="574410"/>
          </a:xfrm>
        </p:spPr>
        <p:txBody>
          <a:bodyPr>
            <a:noAutofit/>
          </a:bodyPr>
          <a:lstStyle/>
          <a:p>
            <a:pPr marL="109855" indent="0">
              <a:buNone/>
            </a:pPr>
            <a:r>
              <a:rPr lang="zh-CN" altLang="en-US" sz="2400"/>
              <a:t>菜品详情页设计顺序图</a:t>
            </a:r>
          </a:p>
        </p:txBody>
      </p:sp>
      <p:sp>
        <p:nvSpPr>
          <p:cNvPr id="11266" name="标题 1"/>
          <p:cNvSpPr>
            <a:spLocks noGrp="1"/>
          </p:cNvSpPr>
          <p:nvPr>
            <p:ph type="title"/>
          </p:nvPr>
        </p:nvSpPr>
        <p:spPr>
          <a:xfrm>
            <a:off x="640644" y="338384"/>
            <a:ext cx="8229600" cy="1143000"/>
          </a:xfrm>
        </p:spPr>
        <p:txBody>
          <a:bodyPr/>
          <a:lstStyle/>
          <a:p>
            <a:r>
              <a:rPr lang="zh-CN" altLang="en-US"/>
              <a:t>软件设计与建模</a:t>
            </a:r>
          </a:p>
        </p:txBody>
      </p:sp>
      <p:pic>
        <p:nvPicPr>
          <p:cNvPr id="2" name="图片 1" descr="upload_post_object_v2_993683294"/>
          <p:cNvPicPr>
            <a:picLocks noChangeAspect="1"/>
          </p:cNvPicPr>
          <p:nvPr/>
        </p:nvPicPr>
        <p:blipFill>
          <a:blip r:embed="rId3"/>
          <a:stretch>
            <a:fillRect/>
          </a:stretch>
        </p:blipFill>
        <p:spPr>
          <a:xfrm>
            <a:off x="776323" y="2249111"/>
            <a:ext cx="7591425" cy="3343275"/>
          </a:xfrm>
          <a:prstGeom prst="rect">
            <a:avLst/>
          </a:prstGeom>
        </p:spPr>
      </p:pic>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57200" y="1481328"/>
            <a:ext cx="4269265" cy="969565"/>
          </a:xfrm>
        </p:spPr>
        <p:txBody>
          <a:bodyPr>
            <a:noAutofit/>
          </a:bodyPr>
          <a:lstStyle/>
          <a:p>
            <a:r>
              <a:rPr lang="zh-CN" altLang="en-US" sz="2400"/>
              <a:t>用例设计及其模型</a:t>
            </a:r>
          </a:p>
          <a:p>
            <a:pPr lvl="1"/>
            <a:r>
              <a:rPr lang="zh-CN" altLang="en-US" sz="2400"/>
              <a:t>关键字搜索用例详细设计</a:t>
            </a:r>
          </a:p>
          <a:p>
            <a:pPr marL="109855" indent="0">
              <a:buNone/>
            </a:pPr>
            <a:endParaRPr lang="zh-CN" altLang="en-US" sz="2400"/>
          </a:p>
        </p:txBody>
      </p:sp>
      <p:sp>
        <p:nvSpPr>
          <p:cNvPr id="11266" name="标题 1"/>
          <p:cNvSpPr>
            <a:spLocks noGrp="1"/>
          </p:cNvSpPr>
          <p:nvPr>
            <p:ph type="title"/>
          </p:nvPr>
        </p:nvSpPr>
        <p:spPr>
          <a:xfrm>
            <a:off x="640644" y="338384"/>
            <a:ext cx="8229600" cy="1143000"/>
          </a:xfrm>
        </p:spPr>
        <p:txBody>
          <a:bodyPr/>
          <a:lstStyle/>
          <a:p>
            <a:r>
              <a:rPr lang="zh-CN" altLang="en-US"/>
              <a:t>软件设计与建模</a:t>
            </a:r>
          </a:p>
        </p:txBody>
      </p:sp>
      <p:sp>
        <p:nvSpPr>
          <p:cNvPr id="2" name="文本框 1"/>
          <p:cNvSpPr txBox="1"/>
          <p:nvPr userDrawn="1"/>
        </p:nvSpPr>
        <p:spPr>
          <a:xfrm>
            <a:off x="685072" y="2652897"/>
            <a:ext cx="7773925" cy="2380943"/>
          </a:xfrm>
          <a:prstGeom prst="rect">
            <a:avLst/>
          </a:prstGeom>
        </p:spPr>
        <p:txBody>
          <a:bodyPr wrap="square" rtlCol="0">
            <a:noAutofit/>
          </a:bodyPr>
          <a:lstStyle/>
          <a:p>
            <a:r>
              <a:rPr lang="zh-CN" altLang="en-US" sz="1800"/>
              <a:t>         用户通过界面类"searchBox"对象输入关键词，随后该对象向界面类"searchList"发消息"search(text)"来发送用户输入的关键字，界面类"searchList"接收到消息后，再向控制类"getDishes"发消息"request(dishList)"，以请求含有此关键词的所有菜品列表，接收到信息后，"searchList"对象向实体类"dishes"发消息"searchByKeyWord(key)"，以请求含有关键词的菜品，"dishes"对象通过关键词将对应的菜品放入到列表中，通过"return(dishlist)"将数据返回给"getDishes"对象，然后"getDishes"对象返回"data rending "给"searchList"对象，"searchBox"对象将数据展示出来。</a:t>
            </a:r>
          </a:p>
        </p:txBody>
      </p:sp>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137807" y="1481361"/>
            <a:ext cx="5003580" cy="618316"/>
          </a:xfrm>
        </p:spPr>
        <p:txBody>
          <a:bodyPr>
            <a:noAutofit/>
          </a:bodyPr>
          <a:lstStyle/>
          <a:p>
            <a:pPr marL="109855" indent="0">
              <a:buNone/>
            </a:pPr>
            <a:r>
              <a:rPr lang="zh-CN" altLang="en-US" sz="2400"/>
              <a:t>	关键词搜索设计顺序图</a:t>
            </a:r>
          </a:p>
        </p:txBody>
      </p:sp>
      <p:sp>
        <p:nvSpPr>
          <p:cNvPr id="11266" name="标题 1"/>
          <p:cNvSpPr>
            <a:spLocks noGrp="1"/>
          </p:cNvSpPr>
          <p:nvPr>
            <p:ph type="title"/>
          </p:nvPr>
        </p:nvSpPr>
        <p:spPr>
          <a:xfrm>
            <a:off x="640644" y="338384"/>
            <a:ext cx="8229600" cy="1143000"/>
          </a:xfrm>
        </p:spPr>
        <p:txBody>
          <a:bodyPr/>
          <a:lstStyle/>
          <a:p>
            <a:r>
              <a:rPr lang="zh-CN" altLang="en-US"/>
              <a:t>软件设计与建模</a:t>
            </a:r>
          </a:p>
        </p:txBody>
      </p:sp>
      <p:pic>
        <p:nvPicPr>
          <p:cNvPr id="2" name="图片 1" descr="upload_post_object_v2_2856789425"/>
          <p:cNvPicPr>
            <a:picLocks noChangeAspect="1"/>
          </p:cNvPicPr>
          <p:nvPr/>
        </p:nvPicPr>
        <p:blipFill>
          <a:blip r:embed="rId3"/>
          <a:stretch>
            <a:fillRect/>
          </a:stretch>
        </p:blipFill>
        <p:spPr>
          <a:xfrm>
            <a:off x="971600" y="2099677"/>
            <a:ext cx="6933577" cy="3597119"/>
          </a:xfrm>
          <a:prstGeom prst="rect">
            <a:avLst/>
          </a:prstGeom>
        </p:spPr>
      </p:pic>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57200" y="1481328"/>
            <a:ext cx="3979485" cy="881753"/>
          </a:xfrm>
        </p:spPr>
        <p:txBody>
          <a:bodyPr>
            <a:noAutofit/>
          </a:bodyPr>
          <a:lstStyle/>
          <a:p>
            <a:r>
              <a:rPr lang="zh-CN" altLang="en-US" sz="2400"/>
              <a:t>用例设计及其模型</a:t>
            </a:r>
          </a:p>
          <a:p>
            <a:pPr lvl="1"/>
            <a:r>
              <a:rPr lang="zh-CN" altLang="en-US" sz="2400"/>
              <a:t>评价菜品用例详细设计</a:t>
            </a:r>
          </a:p>
          <a:p>
            <a:pPr marL="109855" indent="0">
              <a:buNone/>
            </a:pPr>
            <a:endParaRPr lang="zh-CN" altLang="en-US" sz="2400"/>
          </a:p>
        </p:txBody>
      </p:sp>
      <p:sp>
        <p:nvSpPr>
          <p:cNvPr id="11266" name="标题 1"/>
          <p:cNvSpPr>
            <a:spLocks noGrp="1"/>
          </p:cNvSpPr>
          <p:nvPr>
            <p:ph type="title"/>
          </p:nvPr>
        </p:nvSpPr>
        <p:spPr>
          <a:xfrm>
            <a:off x="640644" y="338384"/>
            <a:ext cx="8229600" cy="1143000"/>
          </a:xfrm>
        </p:spPr>
        <p:txBody>
          <a:bodyPr/>
          <a:lstStyle/>
          <a:p>
            <a:r>
              <a:rPr lang="zh-CN" altLang="en-US"/>
              <a:t>软件设计与建模</a:t>
            </a:r>
          </a:p>
        </p:txBody>
      </p:sp>
      <p:sp>
        <p:nvSpPr>
          <p:cNvPr id="2" name="文本框 1"/>
          <p:cNvSpPr txBox="1"/>
          <p:nvPr userDrawn="1"/>
        </p:nvSpPr>
        <p:spPr>
          <a:xfrm>
            <a:off x="1167721" y="2615251"/>
            <a:ext cx="6983615" cy="3024494"/>
          </a:xfrm>
          <a:prstGeom prst="rect">
            <a:avLst/>
          </a:prstGeom>
        </p:spPr>
        <p:txBody>
          <a:bodyPr wrap="square" rtlCol="0">
            <a:noAutofit/>
          </a:bodyPr>
          <a:lstStyle/>
          <a:p>
            <a:r>
              <a:rPr lang="zh-CN" altLang="en-US" sz="1800"/>
              <a:t>        用户通过界面类“dishesDetailsPage”对象对菜品进行打分，随后该对象向控制类“scoreUpdate”对象发消息“onChange(e)”，以发送用户对菜品进行的打分分数并请求更新菜品平均分。接收到消息后，“scoreUpdate”对象将向实体类“dish-score”对象发消息“add(dish_id,score)”以将用户对菜品的最新评分添加到数据库中。“dish-score”对象更新新的分数之后，返回消息“return(event)”给“scoreUpdate”对象，以将用户对某个菜品打的所有分数发送。然后“scoreUpdate”对象对分数进行求平均分，返回结果“display event”给“dishesDetailsPage”对象，来实现向用户展示菜品的评价分。</a:t>
            </a:r>
          </a:p>
        </p:txBody>
      </p:sp>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871321" y="1481361"/>
            <a:ext cx="3382361" cy="504160"/>
          </a:xfrm>
        </p:spPr>
        <p:txBody>
          <a:bodyPr>
            <a:noAutofit/>
          </a:bodyPr>
          <a:lstStyle/>
          <a:p>
            <a:pPr marL="109855" indent="0">
              <a:buNone/>
            </a:pPr>
            <a:r>
              <a:rPr lang="zh-CN" altLang="en-US" sz="2400"/>
              <a:t>评价菜品设计顺序图</a:t>
            </a:r>
          </a:p>
        </p:txBody>
      </p:sp>
      <p:sp>
        <p:nvSpPr>
          <p:cNvPr id="11266" name="标题 1"/>
          <p:cNvSpPr>
            <a:spLocks noGrp="1"/>
          </p:cNvSpPr>
          <p:nvPr>
            <p:ph type="title"/>
          </p:nvPr>
        </p:nvSpPr>
        <p:spPr>
          <a:xfrm>
            <a:off x="640644" y="338384"/>
            <a:ext cx="8229600" cy="1143000"/>
          </a:xfrm>
        </p:spPr>
        <p:txBody>
          <a:bodyPr/>
          <a:lstStyle/>
          <a:p>
            <a:r>
              <a:rPr lang="zh-CN" altLang="en-US"/>
              <a:t>软件设计与建模</a:t>
            </a:r>
          </a:p>
        </p:txBody>
      </p:sp>
      <p:pic>
        <p:nvPicPr>
          <p:cNvPr id="5" name="图片 4" descr="upload_post_object_v2_3399170800"/>
          <p:cNvPicPr>
            <a:picLocks noChangeAspect="1"/>
          </p:cNvPicPr>
          <p:nvPr/>
        </p:nvPicPr>
        <p:blipFill>
          <a:blip r:embed="rId3"/>
          <a:stretch>
            <a:fillRect/>
          </a:stretch>
        </p:blipFill>
        <p:spPr>
          <a:xfrm>
            <a:off x="776323" y="2080193"/>
            <a:ext cx="7591425" cy="3733800"/>
          </a:xfrm>
          <a:prstGeom prst="rect">
            <a:avLst/>
          </a:prstGeom>
        </p:spPr>
      </p:pic>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57200" y="1481328"/>
            <a:ext cx="3961922" cy="925659"/>
          </a:xfrm>
        </p:spPr>
        <p:txBody>
          <a:bodyPr>
            <a:noAutofit/>
          </a:bodyPr>
          <a:lstStyle/>
          <a:p>
            <a:r>
              <a:rPr lang="zh-CN" altLang="en-US" sz="2400"/>
              <a:t>用例设计及其模型</a:t>
            </a:r>
          </a:p>
          <a:p>
            <a:pPr lvl="1"/>
            <a:r>
              <a:rPr lang="zh-CN" altLang="en-US" sz="2400"/>
              <a:t>标签筛选用例详细设计</a:t>
            </a:r>
          </a:p>
          <a:p>
            <a:pPr marL="109855" indent="0">
              <a:buNone/>
            </a:pPr>
            <a:endParaRPr lang="zh-CN" altLang="en-US" sz="2400"/>
          </a:p>
        </p:txBody>
      </p:sp>
      <p:sp>
        <p:nvSpPr>
          <p:cNvPr id="11266" name="标题 1"/>
          <p:cNvSpPr>
            <a:spLocks noGrp="1"/>
          </p:cNvSpPr>
          <p:nvPr>
            <p:ph type="title"/>
          </p:nvPr>
        </p:nvSpPr>
        <p:spPr>
          <a:xfrm>
            <a:off x="640644" y="338384"/>
            <a:ext cx="8229600" cy="1143000"/>
          </a:xfrm>
        </p:spPr>
        <p:txBody>
          <a:bodyPr/>
          <a:lstStyle/>
          <a:p>
            <a:r>
              <a:rPr lang="zh-CN" altLang="en-US"/>
              <a:t>软件设计与建模</a:t>
            </a:r>
          </a:p>
        </p:txBody>
      </p:sp>
      <p:sp>
        <p:nvSpPr>
          <p:cNvPr id="2" name="文本框 1"/>
          <p:cNvSpPr txBox="1"/>
          <p:nvPr userDrawn="1"/>
        </p:nvSpPr>
        <p:spPr>
          <a:xfrm>
            <a:off x="807690" y="2501095"/>
            <a:ext cx="7264614" cy="2840088"/>
          </a:xfrm>
          <a:prstGeom prst="rect">
            <a:avLst/>
          </a:prstGeom>
        </p:spPr>
        <p:txBody>
          <a:bodyPr wrap="square" rtlCol="0">
            <a:noAutofit/>
          </a:bodyPr>
          <a:lstStyle/>
          <a:p>
            <a:r>
              <a:rPr lang="zh-CN" altLang="en-US" sz="1800"/>
              <a:t>        用户通过界面类"labelltems"对象进行标签选择，随后该对象向控制类"getLabels"对象发消息"getDishes(labelList)"，以请求含有该标签的菜品列表，接收到消息后，控制类"getLabels"再向实体类"dishes"发消息"getByLabels(labelList)"，以请求通过标签筛选出来的相关菜品的详细信息，接收到消息后，"dises"对象将相关菜品的信息通过"return(dishlist)"将数据返回给"getDishes"对象，然后"getDishes"对象返回"data rending"给"labelltems"对象，"labelltems"对象将数据展示出来。</a:t>
            </a:r>
          </a:p>
        </p:txBody>
      </p:sp>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741105" y="1412737"/>
            <a:ext cx="3320893" cy="539285"/>
          </a:xfrm>
        </p:spPr>
        <p:txBody>
          <a:bodyPr>
            <a:noAutofit/>
          </a:bodyPr>
          <a:lstStyle/>
          <a:p>
            <a:pPr marL="109855" indent="0">
              <a:buNone/>
            </a:pPr>
            <a:r>
              <a:rPr lang="zh-CN" altLang="en-US" sz="2400"/>
              <a:t>标签筛选设计顺序图</a:t>
            </a:r>
          </a:p>
        </p:txBody>
      </p:sp>
      <p:sp>
        <p:nvSpPr>
          <p:cNvPr id="11266" name="标题 1"/>
          <p:cNvSpPr>
            <a:spLocks noGrp="1"/>
          </p:cNvSpPr>
          <p:nvPr>
            <p:ph type="title"/>
          </p:nvPr>
        </p:nvSpPr>
        <p:spPr>
          <a:xfrm>
            <a:off x="640644" y="338384"/>
            <a:ext cx="8229600" cy="1143000"/>
          </a:xfrm>
        </p:spPr>
        <p:txBody>
          <a:bodyPr/>
          <a:lstStyle/>
          <a:p>
            <a:r>
              <a:rPr lang="zh-CN" altLang="en-US"/>
              <a:t>软件设计与建模</a:t>
            </a:r>
          </a:p>
        </p:txBody>
      </p:sp>
      <p:pic>
        <p:nvPicPr>
          <p:cNvPr id="2" name="图片 1" descr="upload_post_object_v2_1133144717"/>
          <p:cNvPicPr>
            <a:picLocks noChangeAspect="1"/>
          </p:cNvPicPr>
          <p:nvPr/>
        </p:nvPicPr>
        <p:blipFill>
          <a:blip r:embed="rId3"/>
          <a:stretch>
            <a:fillRect/>
          </a:stretch>
        </p:blipFill>
        <p:spPr>
          <a:xfrm>
            <a:off x="1215240" y="2111745"/>
            <a:ext cx="7210425" cy="3867150"/>
          </a:xfrm>
          <a:prstGeom prst="rect">
            <a:avLst/>
          </a:prstGeom>
        </p:spPr>
      </p:pic>
    </p:spTree>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57200" y="1481328"/>
            <a:ext cx="4453671" cy="995909"/>
          </a:xfrm>
        </p:spPr>
        <p:txBody>
          <a:bodyPr>
            <a:noAutofit/>
          </a:bodyPr>
          <a:lstStyle/>
          <a:p>
            <a:r>
              <a:rPr lang="zh-CN" altLang="en-US" sz="2400"/>
              <a:t>用例设计及其模型</a:t>
            </a:r>
          </a:p>
          <a:p>
            <a:pPr lvl="1"/>
            <a:r>
              <a:rPr lang="zh-CN" altLang="en-US" sz="2400"/>
              <a:t>个性化推荐用例详细设计</a:t>
            </a:r>
          </a:p>
          <a:p>
            <a:pPr marL="109855" indent="0">
              <a:buNone/>
            </a:pPr>
            <a:endParaRPr lang="zh-CN" altLang="en-US" sz="2400"/>
          </a:p>
        </p:txBody>
      </p:sp>
      <p:sp>
        <p:nvSpPr>
          <p:cNvPr id="11266" name="标题 1"/>
          <p:cNvSpPr>
            <a:spLocks noGrp="1"/>
          </p:cNvSpPr>
          <p:nvPr>
            <p:ph type="title"/>
          </p:nvPr>
        </p:nvSpPr>
        <p:spPr>
          <a:xfrm>
            <a:off x="640644" y="338384"/>
            <a:ext cx="8229600" cy="1143000"/>
          </a:xfrm>
        </p:spPr>
        <p:txBody>
          <a:bodyPr/>
          <a:lstStyle/>
          <a:p>
            <a:r>
              <a:rPr lang="zh-CN" altLang="en-US"/>
              <a:t>软件设计与建模</a:t>
            </a:r>
          </a:p>
        </p:txBody>
      </p:sp>
      <p:sp>
        <p:nvSpPr>
          <p:cNvPr id="2" name="文本框 1"/>
          <p:cNvSpPr txBox="1"/>
          <p:nvPr userDrawn="1"/>
        </p:nvSpPr>
        <p:spPr>
          <a:xfrm>
            <a:off x="640679" y="2352217"/>
            <a:ext cx="8229593" cy="3410465"/>
          </a:xfrm>
          <a:prstGeom prst="rect">
            <a:avLst/>
          </a:prstGeom>
        </p:spPr>
        <p:txBody>
          <a:bodyPr wrap="square" rtlCol="0">
            <a:noAutofit/>
          </a:bodyPr>
          <a:lstStyle/>
          <a:p>
            <a:r>
              <a:rPr lang="zh-CN" altLang="en-US" sz="1600"/>
              <a:t>        用户通过界面类"Recommend"对象进入推荐页面，随后该对象向控制类"getUser"对象发消息"getUserID(token)"，以请求获得用户的ID。接收到消息后，"getUser"对象将向实体类"user-id"对象发消息"request(token)"以获取用户的ID。"user-id"对象通过传入的token来找到对应的用户ID，返回消息"return userID"给"getUser"对象，"getUser"对象再向"Recommend"对象返回消息"return userID"。接着界面类"Recommend"对象向控制类"recommendService"发消息"getRecommend(userID)"，以请求该用户点击次数最高的标签，随后，"recommendService"对象发送请求信息"request(userID)"给实体类"user-label"对象，以请求该用户点击所有标签的次数信息。"user-label"对象根据用户ID查询数据库信息，返回消息"return labelList"，将标签列表发送给"recommendService"对象，这个对象根据内置函数求出点击次数最高的标签，发送消息"return labelList"给"Recommend"对象。然后"Recommend"对象发送请求信息"getDishes(labelList)"给控制类"getDishes"对象，以请求向用户展示推荐菜品，"getDishes"对象发送"request(labellist)"给实体类"dishes"对象，以请求获取标签下的菜品信息，"dishes"对象查询数据返回"return(dishlist)"给"getDishes"对象，以返回菜品的详细信息，然后，"getDishes"对象发送返回消息"data rendering"给"Recommend"对象,"Recommend"对象将菜品信息显示给用户。</a:t>
            </a:r>
          </a:p>
        </p:txBody>
      </p:sp>
    </p:spTree>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794337" y="1481361"/>
            <a:ext cx="3566767" cy="591972"/>
          </a:xfrm>
        </p:spPr>
        <p:txBody>
          <a:bodyPr>
            <a:noAutofit/>
          </a:bodyPr>
          <a:lstStyle/>
          <a:p>
            <a:pPr marL="109855" indent="0">
              <a:buNone/>
            </a:pPr>
            <a:r>
              <a:rPr lang="zh-CN" altLang="en-US" sz="2400"/>
              <a:t>个性化推荐设计顺序图</a:t>
            </a:r>
          </a:p>
        </p:txBody>
      </p:sp>
      <p:sp>
        <p:nvSpPr>
          <p:cNvPr id="11266" name="标题 1"/>
          <p:cNvSpPr>
            <a:spLocks noGrp="1"/>
          </p:cNvSpPr>
          <p:nvPr>
            <p:ph type="title"/>
          </p:nvPr>
        </p:nvSpPr>
        <p:spPr>
          <a:xfrm>
            <a:off x="640644" y="338384"/>
            <a:ext cx="8229600" cy="1143000"/>
          </a:xfrm>
        </p:spPr>
        <p:txBody>
          <a:bodyPr/>
          <a:lstStyle/>
          <a:p>
            <a:r>
              <a:rPr lang="zh-CN" altLang="en-US"/>
              <a:t>软件设计与建模</a:t>
            </a:r>
          </a:p>
        </p:txBody>
      </p:sp>
      <p:pic>
        <p:nvPicPr>
          <p:cNvPr id="2" name="图片 1" descr="upload_post_object_v2_3536447153"/>
          <p:cNvPicPr>
            <a:picLocks noChangeAspect="1"/>
          </p:cNvPicPr>
          <p:nvPr/>
        </p:nvPicPr>
        <p:blipFill>
          <a:blip r:embed="rId3"/>
          <a:stretch>
            <a:fillRect/>
          </a:stretch>
        </p:blipFill>
        <p:spPr>
          <a:xfrm>
            <a:off x="1103251" y="2014104"/>
            <a:ext cx="6955129" cy="3469185"/>
          </a:xfrm>
          <a:prstGeom prst="rect">
            <a:avLst/>
          </a:prstGeom>
        </p:spPr>
      </p:pic>
    </p:spTree>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57200" y="1481328"/>
            <a:ext cx="3039247" cy="1050141"/>
          </a:xfrm>
        </p:spPr>
        <p:txBody>
          <a:bodyPr>
            <a:noAutofit/>
          </a:bodyPr>
          <a:lstStyle/>
          <a:p>
            <a:r>
              <a:rPr lang="zh-CN" altLang="en-US"/>
              <a:t>类设计及其模型</a:t>
            </a:r>
          </a:p>
          <a:p>
            <a:r>
              <a:rPr lang="zh-CN" altLang="en-US" sz="2000" b="0"/>
              <a:t>设计类图</a:t>
            </a:r>
          </a:p>
        </p:txBody>
      </p:sp>
      <p:sp>
        <p:nvSpPr>
          <p:cNvPr id="11266" name="标题 1"/>
          <p:cNvSpPr>
            <a:spLocks noGrp="1"/>
          </p:cNvSpPr>
          <p:nvPr>
            <p:ph type="title"/>
          </p:nvPr>
        </p:nvSpPr>
        <p:spPr>
          <a:xfrm>
            <a:off x="640644" y="338384"/>
            <a:ext cx="8229600" cy="1143000"/>
          </a:xfrm>
        </p:spPr>
        <p:txBody>
          <a:bodyPr/>
          <a:lstStyle/>
          <a:p>
            <a:r>
              <a:rPr lang="zh-CN" altLang="en-US"/>
              <a:t>软件设计与建模</a:t>
            </a:r>
          </a:p>
        </p:txBody>
      </p:sp>
      <p:pic>
        <p:nvPicPr>
          <p:cNvPr id="5" name="图片 4">
            <a:extLst>
              <a:ext uri="{FF2B5EF4-FFF2-40B4-BE49-F238E27FC236}">
                <a16:creationId xmlns:a16="http://schemas.microsoft.com/office/drawing/2014/main" id="{66FD061D-60FD-206F-9E24-26B7816728FA}"/>
              </a:ext>
            </a:extLst>
          </p:cNvPr>
          <p:cNvPicPr>
            <a:picLocks noChangeAspect="1"/>
          </p:cNvPicPr>
          <p:nvPr/>
        </p:nvPicPr>
        <p:blipFill rotWithShape="1">
          <a:blip r:embed="rId3"/>
          <a:srcRect t="3473" r="4226"/>
          <a:stretch/>
        </p:blipFill>
        <p:spPr>
          <a:xfrm>
            <a:off x="1043608" y="2325596"/>
            <a:ext cx="6930516" cy="4001872"/>
          </a:xfrm>
          <a:prstGeom prst="rect">
            <a:avLst/>
          </a:prstGeom>
        </p:spPr>
      </p:pic>
    </p:spTree>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57200" y="1481328"/>
            <a:ext cx="3350404" cy="732170"/>
          </a:xfrm>
        </p:spPr>
        <p:txBody>
          <a:bodyPr>
            <a:noAutofit/>
          </a:bodyPr>
          <a:lstStyle/>
          <a:p>
            <a:r>
              <a:rPr lang="zh-CN" altLang="en-US"/>
              <a:t>类设计及其模型</a:t>
            </a:r>
          </a:p>
          <a:p>
            <a:endParaRPr lang="zh-CN" altLang="en-US"/>
          </a:p>
        </p:txBody>
      </p:sp>
      <p:sp>
        <p:nvSpPr>
          <p:cNvPr id="11266" name="标题 1"/>
          <p:cNvSpPr>
            <a:spLocks noGrp="1"/>
          </p:cNvSpPr>
          <p:nvPr>
            <p:ph type="title"/>
          </p:nvPr>
        </p:nvSpPr>
        <p:spPr>
          <a:xfrm>
            <a:off x="640644" y="338384"/>
            <a:ext cx="8229600" cy="1143000"/>
          </a:xfrm>
        </p:spPr>
        <p:txBody>
          <a:bodyPr/>
          <a:lstStyle/>
          <a:p>
            <a:r>
              <a:rPr lang="zh-CN" altLang="en-US"/>
              <a:t>软件设计与建模</a:t>
            </a:r>
          </a:p>
        </p:txBody>
      </p:sp>
      <p:sp>
        <p:nvSpPr>
          <p:cNvPr id="2" name="文本框 1"/>
          <p:cNvSpPr txBox="1"/>
          <p:nvPr userDrawn="1"/>
        </p:nvSpPr>
        <p:spPr>
          <a:xfrm>
            <a:off x="640679" y="2071818"/>
            <a:ext cx="8415234" cy="3976629"/>
          </a:xfrm>
          <a:prstGeom prst="rect">
            <a:avLst/>
          </a:prstGeom>
        </p:spPr>
        <p:txBody>
          <a:bodyPr wrap="none" rtlCol="0">
            <a:noAutofit/>
          </a:bodyPr>
          <a:lstStyle/>
          <a:p>
            <a:pPr algn="l"/>
            <a:r>
              <a:rPr lang="zh-CN" altLang="en-US"/>
              <a:t>    </a:t>
            </a:r>
            <a:r>
              <a:rPr lang="zh-CN" altLang="en-US" sz="1600"/>
              <a:t>界面类包括dishesDetailsPage类、labelItems类、searchBox类、home类、rankingPages类和</a:t>
            </a:r>
          </a:p>
          <a:p>
            <a:pPr algn="l"/>
            <a:r>
              <a:rPr lang="zh-CN" altLang="en-US" sz="1600"/>
              <a:t>Recommend类。dishesDetailsPage类是页面详情页，包括了菜品图片、菜品名称、标签、地点</a:t>
            </a:r>
          </a:p>
          <a:p>
            <a:pPr algn="l"/>
            <a:r>
              <a:rPr lang="zh-CN" altLang="en-US" sz="1600"/>
              <a:t>、平均得分等属性，此类实现了scoreUpdate、getDishes与getUser接口访问了对应的数据库获</a:t>
            </a:r>
          </a:p>
          <a:p>
            <a:pPr algn="l"/>
            <a:r>
              <a:rPr lang="zh-CN" altLang="en-US" sz="1600"/>
              <a:t>取相应数据。labelItems为菜品筛选页面的标签选择窗口，包含了标签列表和菜品列表两个属</a:t>
            </a:r>
          </a:p>
          <a:p>
            <a:pPr algn="l"/>
            <a:r>
              <a:rPr lang="zh-CN" altLang="en-US" sz="1600"/>
              <a:t>性，使用了onreset和onenter接口访问了数据库的数据并将数据显示给用户。searchBox是搜索页</a:t>
            </a:r>
          </a:p>
          <a:p>
            <a:pPr algn="l"/>
            <a:r>
              <a:rPr lang="zh-CN" altLang="en-US" sz="1600"/>
              <a:t>面，包括了关键字、搜索结果、搜索列表和历史搜索列表属性，通过getsearchresult、gotodetail</a:t>
            </a:r>
          </a:p>
          <a:p>
            <a:pPr algn="l"/>
            <a:r>
              <a:rPr lang="zh-CN" altLang="en-US" sz="1600"/>
              <a:t>和input等接口连接数据库向用户展示含有关键字的菜品。home是进入小程序的主页面，包括</a:t>
            </a:r>
          </a:p>
          <a:p>
            <a:pPr algn="l"/>
            <a:r>
              <a:rPr lang="zh-CN" altLang="en-US" sz="1600"/>
              <a:t>轮播图和楼层列表等属性，通过gotosearch、gotoDetail、getFloorList和getSwiperList来实现获取</a:t>
            </a:r>
          </a:p>
          <a:p>
            <a:pPr algn="l"/>
            <a:r>
              <a:rPr lang="zh-CN" altLang="en-US" sz="1600"/>
              <a:t>数据库的信息和其他功能进行交互。rankingPages是排行榜页面，包括菜品列表等属性，通过</a:t>
            </a:r>
          </a:p>
          <a:p>
            <a:pPr algn="l"/>
            <a:r>
              <a:rPr lang="zh-CN" altLang="en-US" sz="1600"/>
              <a:t>gotoDetail和getLabels接口来获取标签信息和菜品详细信息。Recommend是菜品推荐页面，包</a:t>
            </a:r>
          </a:p>
          <a:p>
            <a:pPr algn="l"/>
            <a:r>
              <a:rPr lang="zh-CN" altLang="en-US" sz="1600"/>
              <a:t>括推荐列表等属性，通过getRecommend、getDishes、getUserID和gotoDetail接口和数据库进行</a:t>
            </a:r>
          </a:p>
          <a:p>
            <a:pPr algn="l"/>
            <a:r>
              <a:rPr lang="zh-CN" altLang="en-US" sz="1600"/>
              <a:t>连接，来获取推荐信息和菜品。getUser包括res等属性，通过getUserID方法获取用户ID。</a:t>
            </a:r>
          </a:p>
          <a:p>
            <a:pPr algn="l"/>
            <a:r>
              <a:rPr lang="zh-CN" altLang="en-US" sz="1600"/>
              <a:t>getDishes包括关键字搜索属性和getByLabels方法来获取数据库里面的标签。</a:t>
            </a:r>
          </a:p>
          <a:p>
            <a:pPr algn="l"/>
            <a:r>
              <a:rPr lang="zh-CN" altLang="en-US" sz="1600"/>
              <a:t>dish-score包括_id、dish_id、score等属性来记录每个菜品的分数。界面类中的各类和接口类各</a:t>
            </a:r>
          </a:p>
          <a:p>
            <a:pPr algn="l"/>
            <a:r>
              <a:rPr lang="zh-CN" altLang="en-US" sz="1600"/>
              <a:t>类之间的关系是实现关系，接口类中每个类和实体类中的每个类的关系是依赖关系。</a:t>
            </a:r>
          </a:p>
        </p:txBody>
      </p:sp>
    </p:spTree>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246450" y="1481393"/>
            <a:ext cx="3838985" cy="4349672"/>
          </a:xfrm>
        </p:spPr>
        <p:txBody>
          <a:bodyPr>
            <a:noAutofit/>
          </a:bodyPr>
          <a:lstStyle/>
          <a:p>
            <a:r>
              <a:rPr lang="zh-CN" altLang="en-US" sz="2400"/>
              <a:t>数据设计及其模型</a:t>
            </a:r>
          </a:p>
          <a:p>
            <a:r>
              <a:rPr lang="en-US" altLang="zh-CN" sz="1800" b="0"/>
              <a:t>航大菜品圈数据设计类图</a:t>
            </a:r>
          </a:p>
          <a:p>
            <a:pPr marL="109855" indent="0">
              <a:buNone/>
            </a:pPr>
            <a:r>
              <a:rPr lang="zh-CN" altLang="en-US" sz="1600" b="0"/>
              <a:t>       为了保存用户、菜品、标签的信息，针对“航大菜品圈系统”中的user,dishes等类，为其设计持久保存的数据库表“user-id,user-label,dishes,dish-label,dish-score,labels”六个数据表，user-id表有五个字段，分别记录用户的openid、账号、密码、手机号、类别等信息。user-label记录用户id与标签点击统计，dish-score记录菜品id与标签，dishes记录菜名，平均分，图片下载地址，位于地点，窗口名称，dish-score记录评分，labels记录所有标签名。</a:t>
            </a:r>
          </a:p>
        </p:txBody>
      </p:sp>
      <p:sp>
        <p:nvSpPr>
          <p:cNvPr id="11266" name="标题 1"/>
          <p:cNvSpPr>
            <a:spLocks noGrp="1"/>
          </p:cNvSpPr>
          <p:nvPr>
            <p:ph type="title"/>
          </p:nvPr>
        </p:nvSpPr>
        <p:spPr>
          <a:xfrm>
            <a:off x="457218" y="240792"/>
            <a:ext cx="8229600" cy="1143000"/>
          </a:xfrm>
        </p:spPr>
        <p:txBody>
          <a:bodyPr/>
          <a:lstStyle/>
          <a:p>
            <a:r>
              <a:rPr lang="zh-CN" altLang="en-US"/>
              <a:t>软件设计与建模</a:t>
            </a:r>
          </a:p>
        </p:txBody>
      </p:sp>
      <p:pic>
        <p:nvPicPr>
          <p:cNvPr id="2" name="图片 1" descr="upload_post_object_v2_4111384954"/>
          <p:cNvPicPr>
            <a:picLocks noChangeAspect="1"/>
          </p:cNvPicPr>
          <p:nvPr/>
        </p:nvPicPr>
        <p:blipFill>
          <a:blip r:embed="rId3"/>
          <a:stretch>
            <a:fillRect/>
          </a:stretch>
        </p:blipFill>
        <p:spPr>
          <a:xfrm>
            <a:off x="4085467" y="1993580"/>
            <a:ext cx="5058515" cy="3071573"/>
          </a:xfrm>
          <a:prstGeom prst="rect">
            <a:avLst/>
          </a:prstGeom>
        </p:spPr>
      </p:pic>
    </p:spTree>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57200" y="1481328"/>
            <a:ext cx="2836620" cy="598128"/>
          </a:xfrm>
        </p:spPr>
        <p:txBody>
          <a:bodyPr/>
          <a:lstStyle/>
          <a:p>
            <a:r>
              <a:rPr lang="zh-CN" altLang="en-US"/>
              <a:t>代码组织结构</a:t>
            </a:r>
            <a:endParaRPr lang="en-US" altLang="zh-CN"/>
          </a:p>
          <a:p>
            <a:pPr marL="109855" indent="0">
              <a:buNone/>
            </a:pPr>
            <a:endParaRPr lang="en-US" altLang="zh-CN"/>
          </a:p>
        </p:txBody>
      </p:sp>
      <p:sp>
        <p:nvSpPr>
          <p:cNvPr id="15362" name="标题 1"/>
          <p:cNvSpPr>
            <a:spLocks noGrp="1"/>
          </p:cNvSpPr>
          <p:nvPr>
            <p:ph type="title"/>
          </p:nvPr>
        </p:nvSpPr>
        <p:spPr/>
        <p:txBody>
          <a:bodyPr/>
          <a:lstStyle/>
          <a:p>
            <a:r>
              <a:rPr lang="zh-CN" altLang="en-US"/>
              <a:t>代码编写</a:t>
            </a:r>
          </a:p>
        </p:txBody>
      </p:sp>
      <p:pic>
        <p:nvPicPr>
          <p:cNvPr id="2" name="图片 1" descr="upload_post_object_v2_1988494444"/>
          <p:cNvPicPr>
            <a:picLocks noChangeAspect="1"/>
          </p:cNvPicPr>
          <p:nvPr/>
        </p:nvPicPr>
        <p:blipFill>
          <a:blip r:embed="rId3"/>
          <a:stretch>
            <a:fillRect/>
          </a:stretch>
        </p:blipFill>
        <p:spPr>
          <a:xfrm>
            <a:off x="3078764" y="2079415"/>
            <a:ext cx="3500831" cy="4236300"/>
          </a:xfrm>
          <a:prstGeom prst="rect">
            <a:avLst/>
          </a:prstGeom>
        </p:spPr>
      </p:pic>
    </p:spTree>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57200" y="1481328"/>
            <a:ext cx="8229600" cy="4444541"/>
          </a:xfrm>
        </p:spPr>
        <p:txBody>
          <a:bodyPr>
            <a:normAutofit lnSpcReduction="20000"/>
          </a:bodyPr>
          <a:lstStyle/>
          <a:p>
            <a:r>
              <a:rPr lang="zh-CN" altLang="en-US"/>
              <a:t>程序代码量</a:t>
            </a:r>
            <a:endParaRPr lang="en-US" altLang="zh-CN"/>
          </a:p>
          <a:p>
            <a:pPr lvl="1"/>
            <a:r>
              <a:rPr lang="zh-CN" altLang="en-US"/>
              <a:t>重用开源代码量：</a:t>
            </a:r>
          </a:p>
          <a:p>
            <a:pPr lvl="1"/>
            <a:r>
              <a:rPr lang="zh-CN" altLang="en-US"/>
              <a:t>云开发依赖，部分插件</a:t>
            </a:r>
          </a:p>
          <a:p>
            <a:pPr lvl="1"/>
            <a:r>
              <a:rPr lang="zh-CN" altLang="en-US"/>
              <a:t>独立编写代码量：</a:t>
            </a:r>
          </a:p>
          <a:p>
            <a:pPr lvl="1"/>
            <a:r>
              <a:rPr lang="zh-CN" altLang="en-US"/>
              <a:t>一万余行</a:t>
            </a:r>
          </a:p>
          <a:p>
            <a:pPr marL="393065" lvl="1" indent="0">
              <a:buNone/>
            </a:pPr>
            <a:endParaRPr lang="en-US" altLang="zh-CN"/>
          </a:p>
          <a:p>
            <a:pPr marL="393065" lvl="1" indent="0">
              <a:buNone/>
            </a:pPr>
            <a:endParaRPr lang="en-US" altLang="zh-CN"/>
          </a:p>
          <a:p>
            <a:r>
              <a:rPr lang="zh-CN" altLang="en-US"/>
              <a:t>开源代码利用情况</a:t>
            </a:r>
            <a:endParaRPr lang="en-US" altLang="zh-CN"/>
          </a:p>
          <a:p>
            <a:pPr lvl="1"/>
            <a:endParaRPr lang="zh-CN" altLang="en-US" sz="1955" b="0"/>
          </a:p>
          <a:p>
            <a:pPr lvl="1"/>
            <a:r>
              <a:rPr lang="zh-CN" altLang="en-US" sz="1955" b="0"/>
              <a:t>开源代码主要为页面展示和云开发依赖</a:t>
            </a:r>
            <a:endParaRPr lang="en-US" altLang="zh-CN" sz="1955" b="0"/>
          </a:p>
        </p:txBody>
      </p:sp>
      <p:sp>
        <p:nvSpPr>
          <p:cNvPr id="15362" name="标题 1"/>
          <p:cNvSpPr>
            <a:spLocks noGrp="1"/>
          </p:cNvSpPr>
          <p:nvPr>
            <p:ph type="title"/>
          </p:nvPr>
        </p:nvSpPr>
        <p:spPr/>
        <p:txBody>
          <a:bodyPr/>
          <a:lstStyle/>
          <a:p>
            <a:r>
              <a:rPr lang="zh-CN" altLang="en-US"/>
              <a:t>代码编写</a:t>
            </a:r>
          </a:p>
        </p:txBody>
      </p:sp>
    </p:spTree>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1"/>
          </p:nvPr>
        </p:nvSpPr>
        <p:spPr>
          <a:xfrm>
            <a:off x="457200" y="1481328"/>
            <a:ext cx="6666541" cy="960784"/>
          </a:xfrm>
        </p:spPr>
        <p:txBody>
          <a:bodyPr>
            <a:normAutofit fontScale="80000"/>
          </a:bodyPr>
          <a:lstStyle/>
          <a:p>
            <a:r>
              <a:rPr lang="zh-CN" altLang="en-US" dirty="0"/>
              <a:t>开展了哪些测试</a:t>
            </a:r>
            <a:endParaRPr lang="en-US" altLang="zh-CN" dirty="0"/>
          </a:p>
          <a:p>
            <a:pPr lvl="1"/>
            <a:r>
              <a:rPr lang="zh-CN" altLang="en-US" dirty="0"/>
              <a:t>对微信一键登录模块开展了单元测试，部分测试代码如下：</a:t>
            </a:r>
          </a:p>
        </p:txBody>
      </p:sp>
      <p:sp>
        <p:nvSpPr>
          <p:cNvPr id="13314" name="标题 1"/>
          <p:cNvSpPr>
            <a:spLocks noGrp="1"/>
          </p:cNvSpPr>
          <p:nvPr>
            <p:ph type="title"/>
          </p:nvPr>
        </p:nvSpPr>
        <p:spPr/>
        <p:txBody>
          <a:bodyPr/>
          <a:lstStyle/>
          <a:p>
            <a:r>
              <a:rPr lang="zh-CN" altLang="en-US"/>
              <a:t>软件测试</a:t>
            </a:r>
            <a:endParaRPr lang="zh-CN" altLang="en-US" dirty="0"/>
          </a:p>
        </p:txBody>
      </p:sp>
      <p:pic>
        <p:nvPicPr>
          <p:cNvPr id="2" name="图片 1" descr="upload_post_object_v2_316554143"/>
          <p:cNvPicPr>
            <a:picLocks noChangeAspect="1"/>
          </p:cNvPicPr>
          <p:nvPr/>
        </p:nvPicPr>
        <p:blipFill>
          <a:blip r:embed="rId3"/>
          <a:srcRect b="56487"/>
          <a:stretch>
            <a:fillRect/>
          </a:stretch>
        </p:blipFill>
        <p:spPr>
          <a:xfrm>
            <a:off x="1098793" y="2588475"/>
            <a:ext cx="6463444" cy="2834166"/>
          </a:xfrm>
          <a:prstGeom prst="rect">
            <a:avLst/>
          </a:prstGeom>
        </p:spPr>
      </p:pic>
    </p:spTree>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1"/>
          </p:nvPr>
        </p:nvSpPr>
        <p:spPr>
          <a:xfrm>
            <a:off x="457200" y="1481328"/>
            <a:ext cx="7369039" cy="1355939"/>
          </a:xfrm>
        </p:spPr>
        <p:txBody>
          <a:bodyPr/>
          <a:lstStyle/>
          <a:p>
            <a:r>
              <a:rPr lang="zh-CN" altLang="en-US" dirty="0"/>
              <a:t>测试用例和测试结果</a:t>
            </a:r>
            <a:endParaRPr lang="en-US" altLang="zh-CN" dirty="0"/>
          </a:p>
          <a:p>
            <a:pPr lvl="1"/>
            <a:r>
              <a:rPr lang="zh-CN" altLang="en-US" dirty="0"/>
              <a:t>设置了一个</a:t>
            </a:r>
            <a:r>
              <a:rPr lang="en-US" altLang="zh-CN" dirty="0"/>
              <a:t>loginTest</a:t>
            </a:r>
            <a:r>
              <a:rPr lang="zh-CN" altLang="en-US" dirty="0"/>
              <a:t>页面进行</a:t>
            </a:r>
            <a:r>
              <a:rPr lang="en-US" altLang="zh-CN" dirty="0"/>
              <a:t>wxlogin</a:t>
            </a:r>
            <a:r>
              <a:rPr lang="zh-CN" altLang="en-US" dirty="0"/>
              <a:t>登录测试</a:t>
            </a:r>
          </a:p>
          <a:p>
            <a:pPr lvl="1"/>
            <a:r>
              <a:rPr lang="zh-CN" altLang="en-US" dirty="0"/>
              <a:t>测试代码如下：           测试结果如下：   </a:t>
            </a:r>
          </a:p>
        </p:txBody>
      </p:sp>
      <p:sp>
        <p:nvSpPr>
          <p:cNvPr id="13314" name="标题 1"/>
          <p:cNvSpPr>
            <a:spLocks noGrp="1"/>
          </p:cNvSpPr>
          <p:nvPr>
            <p:ph type="title"/>
          </p:nvPr>
        </p:nvSpPr>
        <p:spPr/>
        <p:txBody>
          <a:bodyPr/>
          <a:lstStyle/>
          <a:p>
            <a:r>
              <a:rPr lang="zh-CN" altLang="en-US"/>
              <a:t>软件测试</a:t>
            </a:r>
            <a:endParaRPr lang="zh-CN" altLang="en-US" dirty="0"/>
          </a:p>
        </p:txBody>
      </p:sp>
      <p:pic>
        <p:nvPicPr>
          <p:cNvPr id="3" name="图片 2" descr="upload_post_object_v2_4157424909"/>
          <p:cNvPicPr>
            <a:picLocks noChangeAspect="1"/>
          </p:cNvPicPr>
          <p:nvPr/>
        </p:nvPicPr>
        <p:blipFill>
          <a:blip r:embed="rId3"/>
          <a:stretch>
            <a:fillRect/>
          </a:stretch>
        </p:blipFill>
        <p:spPr>
          <a:xfrm>
            <a:off x="1018985" y="2898772"/>
            <a:ext cx="2196808" cy="2906236"/>
          </a:xfrm>
          <a:prstGeom prst="rect">
            <a:avLst/>
          </a:prstGeom>
        </p:spPr>
      </p:pic>
      <p:pic>
        <p:nvPicPr>
          <p:cNvPr id="4" name="图片 3" descr="upload_post_object_v2_2493849794"/>
          <p:cNvPicPr>
            <a:picLocks noChangeAspect="1"/>
          </p:cNvPicPr>
          <p:nvPr/>
        </p:nvPicPr>
        <p:blipFill>
          <a:blip r:embed="rId4"/>
          <a:stretch>
            <a:fillRect/>
          </a:stretch>
        </p:blipFill>
        <p:spPr>
          <a:xfrm>
            <a:off x="6199479" y="2898772"/>
            <a:ext cx="2628379" cy="2906236"/>
          </a:xfrm>
          <a:prstGeom prst="rect">
            <a:avLst/>
          </a:prstGeom>
        </p:spPr>
      </p:pic>
      <p:pic>
        <p:nvPicPr>
          <p:cNvPr id="5" name="图片 4" descr="upload_post_object_v2_412666706"/>
          <p:cNvPicPr>
            <a:picLocks noChangeAspect="1"/>
          </p:cNvPicPr>
          <p:nvPr/>
        </p:nvPicPr>
        <p:blipFill>
          <a:blip r:embed="rId5"/>
          <a:srcRect l="27797"/>
          <a:stretch>
            <a:fillRect/>
          </a:stretch>
        </p:blipFill>
        <p:spPr>
          <a:xfrm>
            <a:off x="3872331" y="2898772"/>
            <a:ext cx="2189649" cy="2906251"/>
          </a:xfrm>
          <a:prstGeom prst="rect">
            <a:avLst/>
          </a:prstGeom>
        </p:spPr>
      </p:pic>
    </p:spTree>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1481328"/>
            <a:ext cx="4084860" cy="4359120"/>
          </a:xfrm>
        </p:spPr>
        <p:txBody>
          <a:bodyPr/>
          <a:lstStyle/>
          <a:p>
            <a:r>
              <a:rPr lang="zh-CN" altLang="en-US" dirty="0"/>
              <a:t>程序代码风格</a:t>
            </a:r>
          </a:p>
          <a:p>
            <a:pPr marL="109855" indent="0">
              <a:buNone/>
            </a:pPr>
            <a:r>
              <a:rPr lang="zh-CN" altLang="en-US" sz="1800" b="0" dirty="0"/>
              <a:t>       系统采用了统一的</a:t>
            </a:r>
            <a:r>
              <a:rPr lang="en-US" altLang="zh-CN" sz="1800" b="0" dirty="0"/>
              <a:t>vue</a:t>
            </a:r>
            <a:r>
              <a:rPr lang="zh-CN" altLang="en-US" sz="1800" b="0" dirty="0"/>
              <a:t>格式进行编码，首先是</a:t>
            </a:r>
            <a:r>
              <a:rPr lang="en-US" altLang="zh-CN" sz="1800" b="0" dirty="0"/>
              <a:t>&lt;template&gt;...&lt;/template&gt; </a:t>
            </a:r>
            <a:r>
              <a:rPr lang="zh-CN" altLang="en-US" sz="1800" b="0" dirty="0"/>
              <a:t>中间为</a:t>
            </a:r>
            <a:r>
              <a:rPr lang="en-US" altLang="zh-CN" sz="1800" b="0" dirty="0"/>
              <a:t>&lt;script&gt;...&lt;/script&gt; </a:t>
            </a:r>
            <a:r>
              <a:rPr lang="zh-CN" altLang="en-US" sz="1800" b="0" dirty="0"/>
              <a:t>最后为</a:t>
            </a:r>
            <a:r>
              <a:rPr lang="en-US" altLang="zh-CN" sz="1800" b="0" dirty="0"/>
              <a:t>&lt;style&gt;...&lt;/style&gt;</a:t>
            </a:r>
            <a:r>
              <a:rPr lang="zh-CN" altLang="en-US" sz="1800" b="0" dirty="0"/>
              <a:t>且风格统一为</a:t>
            </a:r>
            <a:r>
              <a:rPr lang="en-US" altLang="zh-CN" sz="1800" b="0" dirty="0"/>
              <a:t>scss</a:t>
            </a:r>
            <a:r>
              <a:rPr lang="zh-CN" altLang="en-US" sz="1800" b="0" dirty="0"/>
              <a:t>风格。</a:t>
            </a:r>
          </a:p>
        </p:txBody>
      </p:sp>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t>47</a:t>
            </a:fld>
            <a:endParaRPr lang="en-US" altLang="zh-CN"/>
          </a:p>
        </p:txBody>
      </p:sp>
      <p:sp>
        <p:nvSpPr>
          <p:cNvPr id="5" name="标题 4"/>
          <p:cNvSpPr>
            <a:spLocks noGrp="1"/>
          </p:cNvSpPr>
          <p:nvPr>
            <p:ph type="title"/>
          </p:nvPr>
        </p:nvSpPr>
        <p:spPr/>
        <p:txBody>
          <a:bodyPr>
            <a:normAutofit/>
          </a:bodyPr>
          <a:lstStyle/>
          <a:p>
            <a:r>
              <a:rPr lang="zh-CN" altLang="en-US" dirty="0"/>
              <a:t>软件质量与保证</a:t>
            </a:r>
          </a:p>
        </p:txBody>
      </p:sp>
      <p:pic>
        <p:nvPicPr>
          <p:cNvPr id="7" name="图片 6" descr="upload_post_object_v2_704320208"/>
          <p:cNvPicPr>
            <a:picLocks noChangeAspect="1"/>
          </p:cNvPicPr>
          <p:nvPr/>
        </p:nvPicPr>
        <p:blipFill>
          <a:blip r:embed="rId2"/>
          <a:stretch>
            <a:fillRect/>
          </a:stretch>
        </p:blipFill>
        <p:spPr>
          <a:xfrm>
            <a:off x="5200756" y="1481306"/>
            <a:ext cx="2412361" cy="4359178"/>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181" y="1288831"/>
            <a:ext cx="7688202" cy="4742522"/>
          </a:xfrm>
        </p:spPr>
        <p:txBody>
          <a:bodyPr/>
          <a:lstStyle/>
          <a:p>
            <a:pPr lvl="1"/>
            <a:r>
              <a:rPr lang="zh-CN" altLang="en-US" dirty="0"/>
              <a:t>程序代码质量</a:t>
            </a:r>
          </a:p>
          <a:p>
            <a:pPr lvl="1"/>
            <a:r>
              <a:rPr lang="zh-CN" altLang="en-US" dirty="0"/>
              <a:t>用SonarQube分析代码质量并展示其分析结果</a:t>
            </a:r>
          </a:p>
        </p:txBody>
      </p:sp>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t>48</a:t>
            </a:fld>
            <a:endParaRPr lang="en-US" altLang="zh-CN"/>
          </a:p>
        </p:txBody>
      </p:sp>
      <p:sp>
        <p:nvSpPr>
          <p:cNvPr id="5" name="标题 4"/>
          <p:cNvSpPr>
            <a:spLocks noGrp="1"/>
          </p:cNvSpPr>
          <p:nvPr>
            <p:ph type="title"/>
          </p:nvPr>
        </p:nvSpPr>
        <p:spPr/>
        <p:txBody>
          <a:bodyPr>
            <a:normAutofit/>
          </a:bodyPr>
          <a:lstStyle/>
          <a:p>
            <a:r>
              <a:rPr lang="zh-CN" altLang="en-US" dirty="0"/>
              <a:t>软件质量与保证</a:t>
            </a:r>
          </a:p>
        </p:txBody>
      </p:sp>
      <p:pic>
        <p:nvPicPr>
          <p:cNvPr id="6" name="图片 5" descr="upload_post_object_v2_3549812194"/>
          <p:cNvPicPr>
            <a:picLocks noChangeAspect="1"/>
          </p:cNvPicPr>
          <p:nvPr/>
        </p:nvPicPr>
        <p:blipFill>
          <a:blip r:embed="rId2"/>
          <a:stretch>
            <a:fillRect/>
          </a:stretch>
        </p:blipFill>
        <p:spPr>
          <a:xfrm>
            <a:off x="942749" y="2213493"/>
            <a:ext cx="2628795" cy="2893200"/>
          </a:xfrm>
          <a:prstGeom prst="rect">
            <a:avLst/>
          </a:prstGeom>
        </p:spPr>
      </p:pic>
      <p:pic>
        <p:nvPicPr>
          <p:cNvPr id="7" name="图片 6" descr="upload_post_object_v2_966258028"/>
          <p:cNvPicPr>
            <a:picLocks noChangeAspect="1"/>
          </p:cNvPicPr>
          <p:nvPr/>
        </p:nvPicPr>
        <p:blipFill>
          <a:blip r:embed="rId3"/>
          <a:stretch>
            <a:fillRect/>
          </a:stretch>
        </p:blipFill>
        <p:spPr>
          <a:xfrm>
            <a:off x="3571544" y="2149931"/>
            <a:ext cx="2912211" cy="2102923"/>
          </a:xfrm>
          <a:prstGeom prst="rect">
            <a:avLst/>
          </a:prstGeom>
        </p:spPr>
      </p:pic>
      <p:pic>
        <p:nvPicPr>
          <p:cNvPr id="8" name="图片 7" descr="upload_post_object_v2_1660100873"/>
          <p:cNvPicPr>
            <a:picLocks noChangeAspect="1"/>
          </p:cNvPicPr>
          <p:nvPr/>
        </p:nvPicPr>
        <p:blipFill>
          <a:blip r:embed="rId4"/>
          <a:stretch>
            <a:fillRect/>
          </a:stretch>
        </p:blipFill>
        <p:spPr>
          <a:xfrm>
            <a:off x="3571544" y="4252864"/>
            <a:ext cx="3627156" cy="92694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181" y="1240707"/>
            <a:ext cx="7688202" cy="4742522"/>
          </a:xfrm>
        </p:spPr>
        <p:txBody>
          <a:bodyPr/>
          <a:lstStyle/>
          <a:p>
            <a:pPr lvl="1"/>
            <a:r>
              <a:rPr lang="zh-CN" altLang="en-US" dirty="0"/>
              <a:t>程序代码质量</a:t>
            </a:r>
          </a:p>
          <a:p>
            <a:pPr lvl="1"/>
            <a:r>
              <a:rPr lang="zh-CN" altLang="en-US" dirty="0"/>
              <a:t>用SonarQube分析代码质量并展示其分析结果</a:t>
            </a:r>
          </a:p>
          <a:p>
            <a:pPr lvl="1"/>
            <a:endParaRPr lang="zh-CN" altLang="en-US" dirty="0"/>
          </a:p>
          <a:p>
            <a:pPr lvl="1"/>
            <a:endParaRPr lang="zh-CN" altLang="en-US" dirty="0"/>
          </a:p>
          <a:p>
            <a:pPr lvl="1"/>
            <a:endParaRPr lang="zh-CN" altLang="en-US" dirty="0"/>
          </a:p>
          <a:p>
            <a:pPr lvl="1"/>
            <a:endParaRPr lang="zh-CN" altLang="en-US" dirty="0"/>
          </a:p>
          <a:p>
            <a:pPr lvl="1"/>
            <a:endParaRPr lang="zh-CN" altLang="en-US" dirty="0"/>
          </a:p>
          <a:p>
            <a:pPr lvl="1"/>
            <a:endParaRPr lang="zh-CN" altLang="en-US" dirty="0"/>
          </a:p>
          <a:p>
            <a:pPr lvl="1"/>
            <a:endParaRPr lang="zh-CN" altLang="en-US" dirty="0"/>
          </a:p>
          <a:p>
            <a:pPr lvl="1"/>
            <a:r>
              <a:rPr lang="zh-CN" altLang="en-US" sz="2000" dirty="0"/>
              <a:t>导入了没有用到的模块：</a:t>
            </a:r>
            <a:r>
              <a:rPr lang="en-US" altLang="zh-CN" sz="2000" dirty="0"/>
              <a:t>mapState</a:t>
            </a:r>
            <a:endParaRPr lang="zh-CN" altLang="en-US" sz="2000" dirty="0"/>
          </a:p>
        </p:txBody>
      </p:sp>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t>49</a:t>
            </a:fld>
            <a:endParaRPr lang="en-US" altLang="zh-CN"/>
          </a:p>
        </p:txBody>
      </p:sp>
      <p:sp>
        <p:nvSpPr>
          <p:cNvPr id="5" name="标题 4"/>
          <p:cNvSpPr>
            <a:spLocks noGrp="1"/>
          </p:cNvSpPr>
          <p:nvPr>
            <p:ph type="title"/>
          </p:nvPr>
        </p:nvSpPr>
        <p:spPr/>
        <p:txBody>
          <a:bodyPr>
            <a:normAutofit/>
          </a:bodyPr>
          <a:lstStyle/>
          <a:p>
            <a:r>
              <a:rPr lang="zh-CN" altLang="en-US" dirty="0"/>
              <a:t>软件质量与保证</a:t>
            </a:r>
          </a:p>
        </p:txBody>
      </p:sp>
      <p:pic>
        <p:nvPicPr>
          <p:cNvPr id="10" name="图片 9" descr="upload_post_object_v2_2985258066"/>
          <p:cNvPicPr>
            <a:picLocks noChangeAspect="1"/>
          </p:cNvPicPr>
          <p:nvPr/>
        </p:nvPicPr>
        <p:blipFill>
          <a:blip r:embed="rId2"/>
          <a:stretch>
            <a:fillRect/>
          </a:stretch>
        </p:blipFill>
        <p:spPr>
          <a:xfrm>
            <a:off x="1148729" y="2188714"/>
            <a:ext cx="7239695" cy="2480523"/>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181" y="1240707"/>
            <a:ext cx="7688202" cy="4742522"/>
          </a:xfrm>
        </p:spPr>
        <p:txBody>
          <a:bodyPr>
            <a:normAutofit lnSpcReduction="20000"/>
          </a:bodyPr>
          <a:lstStyle/>
          <a:p>
            <a:pPr lvl="1"/>
            <a:r>
              <a:rPr lang="zh-CN" altLang="en-US" dirty="0"/>
              <a:t>程序代码质量</a:t>
            </a:r>
          </a:p>
          <a:p>
            <a:pPr lvl="1"/>
            <a:r>
              <a:rPr lang="zh-CN" altLang="en-US" dirty="0"/>
              <a:t>用SonarQube分析代码质量并展示其分析结果</a:t>
            </a:r>
          </a:p>
          <a:p>
            <a:pPr lvl="1"/>
            <a:endParaRPr lang="zh-CN" altLang="en-US" dirty="0"/>
          </a:p>
          <a:p>
            <a:pPr lvl="1"/>
            <a:endParaRPr lang="zh-CN" altLang="en-US" dirty="0"/>
          </a:p>
          <a:p>
            <a:pPr lvl="1"/>
            <a:endParaRPr lang="zh-CN" altLang="en-US" dirty="0"/>
          </a:p>
          <a:p>
            <a:pPr lvl="1"/>
            <a:endParaRPr lang="zh-CN" altLang="en-US" dirty="0"/>
          </a:p>
          <a:p>
            <a:pPr lvl="1"/>
            <a:endParaRPr lang="zh-CN" altLang="en-US" dirty="0"/>
          </a:p>
          <a:p>
            <a:pPr lvl="1"/>
            <a:endParaRPr lang="zh-CN" altLang="en-US" dirty="0"/>
          </a:p>
          <a:p>
            <a:pPr lvl="1"/>
            <a:endParaRPr lang="zh-CN" altLang="en-US" dirty="0"/>
          </a:p>
          <a:p>
            <a:pPr lvl="1"/>
            <a:endParaRPr lang="zh-CN" altLang="en-US" sz="2000" dirty="0"/>
          </a:p>
          <a:p>
            <a:pPr lvl="1"/>
            <a:r>
              <a:rPr lang="zh-CN" altLang="en-US" sz="2000" dirty="0"/>
              <a:t>问题原因：</a:t>
            </a:r>
          </a:p>
          <a:p>
            <a:pPr lvl="1"/>
            <a:r>
              <a:rPr lang="zh-CN" altLang="en-US" sz="2000" dirty="0"/>
              <a:t>      如果必须具有命名属性，则使其成为对象可以更可靠;否则，请在此处使用数字索引。</a:t>
            </a:r>
          </a:p>
        </p:txBody>
      </p:sp>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t>50</a:t>
            </a:fld>
            <a:endParaRPr lang="en-US" altLang="zh-CN"/>
          </a:p>
        </p:txBody>
      </p:sp>
      <p:sp>
        <p:nvSpPr>
          <p:cNvPr id="5" name="标题 4"/>
          <p:cNvSpPr>
            <a:spLocks noGrp="1"/>
          </p:cNvSpPr>
          <p:nvPr>
            <p:ph type="title"/>
          </p:nvPr>
        </p:nvSpPr>
        <p:spPr/>
        <p:txBody>
          <a:bodyPr>
            <a:normAutofit/>
          </a:bodyPr>
          <a:lstStyle/>
          <a:p>
            <a:r>
              <a:rPr lang="zh-CN" altLang="en-US" dirty="0"/>
              <a:t>软件质量与保证</a:t>
            </a:r>
          </a:p>
        </p:txBody>
      </p:sp>
      <p:pic>
        <p:nvPicPr>
          <p:cNvPr id="10" name="图片 9" descr="upload_post_object_v2_2985258066"/>
          <p:cNvPicPr>
            <a:picLocks noChangeAspect="1"/>
          </p:cNvPicPr>
          <p:nvPr/>
        </p:nvPicPr>
        <p:blipFill>
          <a:blip r:embed="rId2"/>
          <a:stretch>
            <a:fillRect/>
          </a:stretch>
        </p:blipFill>
        <p:spPr>
          <a:xfrm>
            <a:off x="1148729" y="2188714"/>
            <a:ext cx="7239695" cy="2480523"/>
          </a:xfrm>
          <a:prstGeom prst="rect">
            <a:avLst/>
          </a:prstGeom>
        </p:spPr>
      </p:pic>
      <p:pic>
        <p:nvPicPr>
          <p:cNvPr id="6" name="图片 5" descr="upload_post_object_v2_945774845"/>
          <p:cNvPicPr>
            <a:picLocks noChangeAspect="1"/>
          </p:cNvPicPr>
          <p:nvPr/>
        </p:nvPicPr>
        <p:blipFill>
          <a:blip r:embed="rId3"/>
          <a:stretch>
            <a:fillRect/>
          </a:stretch>
        </p:blipFill>
        <p:spPr>
          <a:xfrm>
            <a:off x="938424" y="2019300"/>
            <a:ext cx="7426059" cy="2649959"/>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481328"/>
            <a:ext cx="3303330" cy="618316"/>
          </a:xfrm>
        </p:spPr>
        <p:txBody>
          <a:bodyPr/>
          <a:lstStyle/>
          <a:p>
            <a:r>
              <a:rPr lang="zh-CN" altLang="en-US" dirty="0"/>
              <a:t>运行和部署环境</a:t>
            </a:r>
            <a:endParaRPr lang="en-US" altLang="zh-CN" dirty="0"/>
          </a:p>
          <a:p>
            <a:pPr lvl="1"/>
            <a:endParaRPr lang="zh-CN" altLang="en-US" dirty="0"/>
          </a:p>
        </p:txBody>
      </p:sp>
      <p:sp>
        <p:nvSpPr>
          <p:cNvPr id="17410" name="标题 1"/>
          <p:cNvSpPr>
            <a:spLocks noGrp="1"/>
          </p:cNvSpPr>
          <p:nvPr>
            <p:ph type="title"/>
          </p:nvPr>
        </p:nvSpPr>
        <p:spPr/>
        <p:txBody>
          <a:bodyPr/>
          <a:lstStyle/>
          <a:p>
            <a:r>
              <a:rPr lang="zh-CN" altLang="en-US" dirty="0">
                <a:sym typeface="+mn-ea"/>
              </a:rPr>
              <a:t>系统部署与运行</a:t>
            </a:r>
            <a:endParaRPr lang="zh-CN" altLang="en-US" dirty="0"/>
          </a:p>
        </p:txBody>
      </p:sp>
      <p:sp>
        <p:nvSpPr>
          <p:cNvPr id="2" name="文本框 1"/>
          <p:cNvSpPr txBox="1"/>
          <p:nvPr userDrawn="1"/>
        </p:nvSpPr>
        <p:spPr>
          <a:xfrm>
            <a:off x="457239" y="2161112"/>
            <a:ext cx="3560209" cy="3508097"/>
          </a:xfrm>
          <a:prstGeom prst="rect">
            <a:avLst/>
          </a:prstGeom>
        </p:spPr>
        <p:txBody>
          <a:bodyPr wrap="square" rtlCol="0">
            <a:noAutofit/>
          </a:bodyPr>
          <a:lstStyle/>
          <a:p>
            <a:pPr algn="l"/>
            <a:r>
              <a:rPr lang="zh-CN" altLang="en-US" sz="1800"/>
              <a:t>       “航大菜品圈”采用单机部署的方式，其中“航大菜品圈.apk”系统部署在前端基于微信环境的智能手机上；“nodejs”运行环境部署在后端基于Ubuntu 操作系统的计算节点上，其中包含了云数据库、云存储。前后端软件之间通过网络进行连接，从而实现交互和通讯。</a:t>
            </a:r>
          </a:p>
        </p:txBody>
      </p:sp>
      <p:pic>
        <p:nvPicPr>
          <p:cNvPr id="4" name="图片 3" descr="upload_post_object_v2_553827592"/>
          <p:cNvPicPr>
            <a:picLocks noChangeAspect="1"/>
          </p:cNvPicPr>
          <p:nvPr/>
        </p:nvPicPr>
        <p:blipFill>
          <a:blip r:embed="rId3"/>
          <a:stretch>
            <a:fillRect/>
          </a:stretch>
        </p:blipFill>
        <p:spPr>
          <a:xfrm>
            <a:off x="3974847" y="2341686"/>
            <a:ext cx="4711984" cy="2069253"/>
          </a:xfrm>
          <a:prstGeom prst="rect">
            <a:avLst/>
          </a:prstGeom>
        </p:spPr>
      </p:pic>
    </p:spTree>
  </p:cSld>
  <p:clrMapOvr>
    <a:masterClrMapping/>
  </p:clrMapOvr>
  <p:transition spd="slow"/>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481328"/>
            <a:ext cx="4541483" cy="565628"/>
          </a:xfrm>
        </p:spPr>
        <p:txBody>
          <a:bodyPr/>
          <a:lstStyle/>
          <a:p>
            <a:pPr lvl="0"/>
            <a:r>
              <a:rPr lang="zh-CN" altLang="en-US" dirty="0"/>
              <a:t>演示软件系统的运行情况</a:t>
            </a:r>
          </a:p>
        </p:txBody>
      </p:sp>
      <p:sp>
        <p:nvSpPr>
          <p:cNvPr id="17410" name="标题 1"/>
          <p:cNvSpPr>
            <a:spLocks noGrp="1"/>
          </p:cNvSpPr>
          <p:nvPr>
            <p:ph type="title"/>
          </p:nvPr>
        </p:nvSpPr>
        <p:spPr/>
        <p:txBody>
          <a:bodyPr/>
          <a:lstStyle/>
          <a:p>
            <a:r>
              <a:rPr lang="zh-CN" altLang="en-US" dirty="0">
                <a:sym typeface="+mn-ea"/>
              </a:rPr>
              <a:t>系统部署与运行</a:t>
            </a:r>
            <a:endParaRPr lang="zh-CN" altLang="en-US" dirty="0"/>
          </a:p>
        </p:txBody>
      </p:sp>
      <p:pic>
        <p:nvPicPr>
          <p:cNvPr id="2" name="09_系统演示视频">
            <a:hlinkClick r:id="" action="ppaction://media"/>
            <a:extLst>
              <a:ext uri="{FF2B5EF4-FFF2-40B4-BE49-F238E27FC236}">
                <a16:creationId xmlns:a16="http://schemas.microsoft.com/office/drawing/2014/main" id="{28349E90-BD90-CC5F-EC31-F5F2F95FC24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275856" y="2046956"/>
            <a:ext cx="2089663" cy="4313113"/>
          </a:xfrm>
          <a:prstGeom prst="rect">
            <a:avLst/>
          </a:prstGeom>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839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marL="393065" lvl="1" indent="0">
              <a:buNone/>
            </a:pPr>
            <a:endParaRPr lang="en-US" altLang="zh-CN"/>
          </a:p>
          <a:p>
            <a:pPr marL="393065" lvl="1" indent="0">
              <a:buNone/>
            </a:pPr>
            <a:r>
              <a:rPr lang="en-US" altLang="zh-CN"/>
              <a:t>CSDN</a:t>
            </a:r>
            <a:r>
              <a:rPr lang="zh-CN" altLang="en-US"/>
              <a:t>、微信小程序官方文档，</a:t>
            </a:r>
            <a:r>
              <a:rPr lang="en-US" altLang="zh-CN"/>
              <a:t>uniapp</a:t>
            </a:r>
            <a:r>
              <a:rPr lang="zh-CN" altLang="en-US"/>
              <a:t>开发文档等</a:t>
            </a:r>
          </a:p>
          <a:p>
            <a:pPr marL="393065" lvl="1" indent="0">
              <a:buNone/>
            </a:pPr>
            <a:endParaRPr lang="zh-CN" altLang="en-US"/>
          </a:p>
        </p:txBody>
      </p:sp>
      <p:sp>
        <p:nvSpPr>
          <p:cNvPr id="3" name="日期占位符 2"/>
          <p:cNvSpPr>
            <a:spLocks noGrp="1"/>
          </p:cNvSpPr>
          <p:nvPr>
            <p:ph type="dt" sz="half" idx="10"/>
          </p:nvPr>
        </p:nvSpPr>
        <p:spPr/>
        <p:txBody>
          <a:bodyPr/>
          <a:lstStyle/>
          <a:p>
            <a:r>
              <a:rPr lang="zh-CN" altLang="en-US"/>
              <a:t>©Copyright Xinjun Mao</a:t>
            </a:r>
          </a:p>
        </p:txBody>
      </p:sp>
      <p:sp>
        <p:nvSpPr>
          <p:cNvPr id="4" name="灯片编号占位符 3"/>
          <p:cNvSpPr>
            <a:spLocks noGrp="1"/>
          </p:cNvSpPr>
          <p:nvPr>
            <p:ph type="sldNum" sz="quarter" idx="12"/>
          </p:nvPr>
        </p:nvSpPr>
        <p:spPr/>
        <p:txBody>
          <a:bodyPr/>
          <a:lstStyle/>
          <a:p>
            <a:r>
              <a:rPr lang="zh-CN" altLang="en-US"/>
              <a:t>*</a:t>
            </a:r>
          </a:p>
        </p:txBody>
      </p:sp>
      <p:sp>
        <p:nvSpPr>
          <p:cNvPr id="5" name="标题 4"/>
          <p:cNvSpPr>
            <a:spLocks noGrp="1"/>
          </p:cNvSpPr>
          <p:nvPr>
            <p:ph type="title"/>
          </p:nvPr>
        </p:nvSpPr>
        <p:spPr/>
        <p:txBody>
          <a:bodyPr/>
          <a:lstStyle/>
          <a:p>
            <a:r>
              <a:rPr lang="zh-CN" altLang="en-US"/>
              <a:t>开源社区的使用</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p:txBody>
          <a:bodyPr>
            <a:normAutofit fontScale="80000"/>
          </a:bodyPr>
          <a:lstStyle/>
          <a:p>
            <a:r>
              <a:rPr lang="zh-CN" altLang="en-US" dirty="0">
                <a:sym typeface="+mn-ea"/>
              </a:rPr>
              <a:t>实践的收获</a:t>
            </a:r>
          </a:p>
          <a:p>
            <a:pPr marL="393065" lvl="1" indent="0">
              <a:buNone/>
            </a:pPr>
            <a:r>
              <a:rPr lang="zh-CN" altLang="en-US" dirty="0"/>
              <a:t>     完整的体会到了一个项目的开发过程，从需求到设计到测试再到编码。学会了合理划分项目任务，并且协调团队成员的工作进度，确保项目按时完成。</a:t>
            </a:r>
          </a:p>
          <a:p>
            <a:pPr marL="393065" lvl="1" indent="0">
              <a:buNone/>
            </a:pPr>
            <a:r>
              <a:rPr lang="zh-CN" altLang="en-US" dirty="0"/>
              <a:t>						     学习了解了</a:t>
            </a:r>
            <a:r>
              <a:rPr lang="en-US" altLang="zh-CN" dirty="0"/>
              <a:t>vue</a:t>
            </a:r>
            <a:r>
              <a:rPr lang="zh-CN" altLang="en-US" dirty="0"/>
              <a:t>框架，也加深了对js和uniapp开发的理解，并掌握了一些常用的设计模式和编码规范。这些技能的学习和应用不仅提高了我们在软件开发方面的能力，也增强了我们解决实际问题的能力。</a:t>
            </a:r>
          </a:p>
          <a:p>
            <a:pPr marL="393065" lvl="1" indent="0">
              <a:buNone/>
            </a:pPr>
            <a:r>
              <a:rPr lang="zh-CN" altLang="en-US" dirty="0"/>
              <a:t>    上学期学的软件工程的知识得到运用，如软件开发的设计与需求。     </a:t>
            </a:r>
          </a:p>
          <a:p>
            <a:r>
              <a:rPr lang="zh-CN" altLang="en-US" dirty="0"/>
              <a:t>心得和体会</a:t>
            </a:r>
          </a:p>
          <a:p>
            <a:r>
              <a:rPr lang="zh-CN" altLang="en-US" dirty="0"/>
              <a:t>     </a:t>
            </a:r>
            <a:r>
              <a:rPr lang="zh-CN" altLang="en-US" sz="2300" b="0" dirty="0"/>
              <a:t> 团队协作也是软件工程实践中非常重要的一部分。在实验中，我们学会了与团队成员进行有效的沟通和合作，通过分工合作和共享资源，提高了团队的工作效率和成果质量。团队成员之间的互相支持和帮助也让我深刻体会到了团队合作的力量。</a:t>
            </a:r>
            <a:endParaRPr lang="en-US" altLang="zh-CN" sz="2300" b="0" dirty="0"/>
          </a:p>
          <a:p>
            <a:endParaRPr lang="en-US" altLang="zh-CN" dirty="0"/>
          </a:p>
        </p:txBody>
      </p:sp>
      <p:sp>
        <p:nvSpPr>
          <p:cNvPr id="21506" name="标题 1"/>
          <p:cNvSpPr>
            <a:spLocks noGrp="1"/>
          </p:cNvSpPr>
          <p:nvPr>
            <p:ph type="title"/>
          </p:nvPr>
        </p:nvSpPr>
        <p:spPr/>
        <p:txBody>
          <a:bodyPr/>
          <a:lstStyle/>
          <a:p>
            <a:r>
              <a:rPr lang="zh-CN" altLang="en-US" dirty="0">
                <a:sym typeface="+mn-ea"/>
              </a:rPr>
              <a:t>实践收获与感受</a:t>
            </a:r>
            <a:endParaRPr lang="zh-CN" altLang="en-US" dirty="0"/>
          </a:p>
        </p:txBody>
      </p:sp>
    </p:spTree>
  </p:cSld>
  <p:clrMapOvr>
    <a:masterClrMapping/>
  </p:clrMapOvr>
  <p:transition spd="slow"/>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p:txBody>
          <a:bodyPr>
            <a:normAutofit/>
          </a:bodyPr>
          <a:lstStyle/>
          <a:p>
            <a:r>
              <a:rPr lang="zh-CN" altLang="en-US" dirty="0"/>
              <a:t>困难和问题</a:t>
            </a:r>
            <a:endParaRPr lang="en-US" altLang="zh-CN" dirty="0"/>
          </a:p>
          <a:p>
            <a:pPr lvl="1"/>
            <a:r>
              <a:rPr lang="en-US" altLang="zh-CN" dirty="0"/>
              <a:t>      由于团队成员在初期并没有js和vue的基础知识，导致在项目进展初期和需求理解上出现了一些偏差。为了解决这个问题，我们在bilili平台学习了相关知识，并通过访问一些网站学习一些vue和云开发的知识。</a:t>
            </a:r>
            <a:r>
              <a:rPr lang="zh-CN" altLang="en-US" dirty="0"/>
              <a:t>在写设计与需求文档时意见也会不统一，通过交换意见，学习知识后也能得到解决。</a:t>
            </a:r>
            <a:endParaRPr lang="en-US" altLang="zh-CN" dirty="0"/>
          </a:p>
        </p:txBody>
      </p:sp>
      <p:sp>
        <p:nvSpPr>
          <p:cNvPr id="21506" name="标题 1"/>
          <p:cNvSpPr>
            <a:spLocks noGrp="1"/>
          </p:cNvSpPr>
          <p:nvPr>
            <p:ph type="title"/>
          </p:nvPr>
        </p:nvSpPr>
        <p:spPr/>
        <p:txBody>
          <a:bodyPr/>
          <a:lstStyle/>
          <a:p>
            <a:r>
              <a:rPr lang="zh-CN" altLang="en-US" dirty="0">
                <a:sym typeface="+mn-ea"/>
              </a:rPr>
              <a:t>实践收获与感受</a:t>
            </a:r>
            <a:endParaRPr lang="zh-CN" altLang="en-US" dirty="0"/>
          </a:p>
        </p:txBody>
      </p:sp>
    </p:spTree>
  </p:cSld>
  <p:clrMapOvr>
    <a:masterClrMapping/>
  </p:clrMapOvr>
  <p:transition spd="slow"/>
</p:sld>
</file>

<file path=ppt/tags/tag1.xml><?xml version="1.0" encoding="utf-8"?>
<p:tagLst xmlns:a="http://schemas.openxmlformats.org/drawingml/2006/main" xmlns:r="http://schemas.openxmlformats.org/officeDocument/2006/relationships"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聚合">
  <a:themeElements>
    <a:clrScheme name="聚合">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聚合">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聚合">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3840</Words>
  <Application>Microsoft Office PowerPoint</Application>
  <PresentationFormat>全屏显示(4:3)</PresentationFormat>
  <Paragraphs>416</Paragraphs>
  <Slides>55</Slides>
  <Notes>34</Notes>
  <HiddenSlides>0</HiddenSlides>
  <MMClips>1</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55</vt:i4>
      </vt:variant>
    </vt:vector>
  </HeadingPairs>
  <TitlesOfParts>
    <vt:vector size="63" baseType="lpstr">
      <vt:lpstr>微软雅黑</vt:lpstr>
      <vt:lpstr>Lucida Sans Unicode</vt:lpstr>
      <vt:lpstr>Times New Roman</vt:lpstr>
      <vt:lpstr>Verdana</vt:lpstr>
      <vt:lpstr>Wingdings</vt:lpstr>
      <vt:lpstr>Wingdings 2</vt:lpstr>
      <vt:lpstr>Wingdings 3</vt:lpstr>
      <vt:lpstr>聚合</vt:lpstr>
      <vt:lpstr>软件工程课程实践汇报 “航大菜品圈”</vt:lpstr>
      <vt:lpstr>汇报内容</vt:lpstr>
      <vt:lpstr>软件需求与创意</vt:lpstr>
      <vt:lpstr>需求模型与文档</vt:lpstr>
      <vt:lpstr>需求模型与文档</vt:lpstr>
      <vt:lpstr>需求模型与文档</vt:lpstr>
      <vt:lpstr>需求模型与文档</vt:lpstr>
      <vt:lpstr>需求模型与文档</vt:lpstr>
      <vt:lpstr>需求模型与文档</vt:lpstr>
      <vt:lpstr>需求模型与文档</vt:lpstr>
      <vt:lpstr>需求模型与文档</vt:lpstr>
      <vt:lpstr>需求模型与文档</vt:lpstr>
      <vt:lpstr>需求模型与文档</vt:lpstr>
      <vt:lpstr>需求模型与文档</vt:lpstr>
      <vt:lpstr>需求模型与文档</vt:lpstr>
      <vt:lpstr>需求模型与文档</vt:lpstr>
      <vt:lpstr>需求模型与文档</vt:lpstr>
      <vt:lpstr>需求模型与文档</vt:lpstr>
      <vt:lpstr>需求模型与文档</vt:lpstr>
      <vt:lpstr>开发技术与工具</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代码编写</vt:lpstr>
      <vt:lpstr>代码编写</vt:lpstr>
      <vt:lpstr>软件测试</vt:lpstr>
      <vt:lpstr>软件测试</vt:lpstr>
      <vt:lpstr>软件质量与保证</vt:lpstr>
      <vt:lpstr>软件质量与保证</vt:lpstr>
      <vt:lpstr>软件质量与保证</vt:lpstr>
      <vt:lpstr>软件质量与保证</vt:lpstr>
      <vt:lpstr>系统部署与运行</vt:lpstr>
      <vt:lpstr>系统部署与运行</vt:lpstr>
      <vt:lpstr>开源社区的使用</vt:lpstr>
      <vt:lpstr>实践收获与感受</vt:lpstr>
      <vt:lpstr>实践收获与感受</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软件工程课程实践汇报 “航大菜品圈”</dc:title>
  <dc:creator>tommy</dc:creator>
  <cp:lastModifiedBy>治霖 吴</cp:lastModifiedBy>
  <cp:revision>2</cp:revision>
  <dcterms:created xsi:type="dcterms:W3CDTF">2023-11-16T11:09:22Z</dcterms:created>
  <dcterms:modified xsi:type="dcterms:W3CDTF">2023-11-16T13:55:13Z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2</vt:lpwstr>
  </property>
  <property fmtid="{D5CDD505-2E9C-101B-9397-08002B2CF9AE}" pid="3" name="KSOProductBuildVer">
    <vt:lpwstr>2052-0.0.0.0</vt:lpwstr>
  </property>
  <property fmtid="{D5CDD505-2E9C-101B-9397-08002B2CF9AE}" pid="4" name="ICV">
    <vt:lpwstr/>
  </property>
</Properties>
</file>