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67" r:id="rId4"/>
    <p:sldMasterId id="2147483682" r:id="rId5"/>
    <p:sldMasterId id="2147483697" r:id="rId6"/>
    <p:sldMasterId id="2147483712" r:id="rId7"/>
    <p:sldMasterId id="2147483727" r:id="rId8"/>
    <p:sldMasterId id="2147483742" r:id="rId9"/>
    <p:sldMasterId id="2147483757" r:id="rId10"/>
    <p:sldMasterId id="2147483772" r:id="rId11"/>
    <p:sldMasterId id="2147483787" r:id="rId12"/>
    <p:sldMasterId id="2147483802" r:id="rId13"/>
    <p:sldMasterId id="2147483817" r:id="rId14"/>
    <p:sldMasterId id="2147483832" r:id="rId15"/>
    <p:sldMasterId id="2147483847" r:id="rId16"/>
  </p:sldMasterIdLst>
  <p:notesMasterIdLst>
    <p:notesMasterId r:id="rId25"/>
  </p:notesMasterIdLst>
  <p:handoutMasterIdLst>
    <p:handoutMasterId r:id="rId44"/>
  </p:handoutMasterIdLst>
  <p:sldIdLst>
    <p:sldId id="256" r:id="rId17"/>
    <p:sldId id="258" r:id="rId18"/>
    <p:sldId id="257" r:id="rId19"/>
    <p:sldId id="289" r:id="rId20"/>
    <p:sldId id="293" r:id="rId21"/>
    <p:sldId id="291" r:id="rId22"/>
    <p:sldId id="290" r:id="rId23"/>
    <p:sldId id="260" r:id="rId24"/>
    <p:sldId id="261" r:id="rId26"/>
    <p:sldId id="262" r:id="rId27"/>
    <p:sldId id="298" r:id="rId28"/>
    <p:sldId id="301" r:id="rId29"/>
    <p:sldId id="299" r:id="rId30"/>
    <p:sldId id="302" r:id="rId31"/>
    <p:sldId id="304" r:id="rId32"/>
    <p:sldId id="263" r:id="rId33"/>
    <p:sldId id="292" r:id="rId34"/>
    <p:sldId id="296" r:id="rId35"/>
    <p:sldId id="264" r:id="rId36"/>
    <p:sldId id="265" r:id="rId37"/>
    <p:sldId id="297" r:id="rId38"/>
    <p:sldId id="266" r:id="rId39"/>
    <p:sldId id="295" r:id="rId40"/>
    <p:sldId id="267" r:id="rId41"/>
    <p:sldId id="268" r:id="rId42"/>
    <p:sldId id="270" r:id="rId43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BD7"/>
    <a:srgbClr val="4A5A69"/>
    <a:srgbClr val="92A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1896" y="-942"/>
      </p:cViewPr>
      <p:guideLst>
        <p:guide orient="horz" pos="2220"/>
        <p:guide pos="44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434" y="48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8" Type="http://schemas.openxmlformats.org/officeDocument/2006/relationships/tags" Target="tags/tag1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26.xml"/><Relationship Id="rId42" Type="http://schemas.openxmlformats.org/officeDocument/2006/relationships/slide" Target="slides/slide25.xml"/><Relationship Id="rId41" Type="http://schemas.openxmlformats.org/officeDocument/2006/relationships/slide" Target="slides/slide24.xml"/><Relationship Id="rId40" Type="http://schemas.openxmlformats.org/officeDocument/2006/relationships/slide" Target="slides/slide2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2.xml"/><Relationship Id="rId38" Type="http://schemas.openxmlformats.org/officeDocument/2006/relationships/slide" Target="slides/slide21.xml"/><Relationship Id="rId37" Type="http://schemas.openxmlformats.org/officeDocument/2006/relationships/slide" Target="slides/slide20.xml"/><Relationship Id="rId36" Type="http://schemas.openxmlformats.org/officeDocument/2006/relationships/slide" Target="slides/slide19.xml"/><Relationship Id="rId35" Type="http://schemas.openxmlformats.org/officeDocument/2006/relationships/slide" Target="slides/slide18.xml"/><Relationship Id="rId34" Type="http://schemas.openxmlformats.org/officeDocument/2006/relationships/slide" Target="slides/slide17.xml"/><Relationship Id="rId33" Type="http://schemas.openxmlformats.org/officeDocument/2006/relationships/slide" Target="slides/slide16.xml"/><Relationship Id="rId32" Type="http://schemas.openxmlformats.org/officeDocument/2006/relationships/slide" Target="slides/slide15.xml"/><Relationship Id="rId31" Type="http://schemas.openxmlformats.org/officeDocument/2006/relationships/slide" Target="slides/slide14.xml"/><Relationship Id="rId30" Type="http://schemas.openxmlformats.org/officeDocument/2006/relationships/slide" Target="slides/slide1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8" Type="http://schemas.openxmlformats.org/officeDocument/2006/relationships/slide" Target="slides/slide11.xml"/><Relationship Id="rId27" Type="http://schemas.openxmlformats.org/officeDocument/2006/relationships/slide" Target="slides/slide10.xml"/><Relationship Id="rId26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8.xml"/><Relationship Id="rId23" Type="http://schemas.openxmlformats.org/officeDocument/2006/relationships/slide" Target="slides/slide7.xml"/><Relationship Id="rId22" Type="http://schemas.openxmlformats.org/officeDocument/2006/relationships/slide" Target="slides/slide6.xml"/><Relationship Id="rId21" Type="http://schemas.openxmlformats.org/officeDocument/2006/relationships/slide" Target="slides/slide5.xml"/><Relationship Id="rId20" Type="http://schemas.openxmlformats.org/officeDocument/2006/relationships/slide" Target="slides/slide4.xml"/><Relationship Id="rId2" Type="http://schemas.openxmlformats.org/officeDocument/2006/relationships/theme" Target="theme/theme1.xml"/><Relationship Id="rId19" Type="http://schemas.openxmlformats.org/officeDocument/2006/relationships/slide" Target="slides/slide3.xml"/><Relationship Id="rId18" Type="http://schemas.openxmlformats.org/officeDocument/2006/relationships/slide" Target="slides/slide2.xml"/><Relationship Id="rId17" Type="http://schemas.openxmlformats.org/officeDocument/2006/relationships/slide" Target="slides/slide1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代码量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开源代码</c:v>
                </c:pt>
                <c:pt idx="1">
                  <c:v>独立编写代码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5014A-BDC5-4345-998B-2EDA94B21FF0}" type="datetimeFigureOut">
              <a:rPr lang="zh-CN" altLang="en-US" smtClean="0">
                <a:latin typeface="包图简圆体" panose="02010601030101010101" pitchFamily="2" charset="-122"/>
                <a:ea typeface="包图简圆体" panose="02010601030101010101" pitchFamily="2" charset="-122"/>
              </a:rPr>
            </a:fld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A59D1-CE3A-45B4-B4E9-4C410C6D122D}" type="slidenum">
              <a:rPr lang="zh-CN" altLang="en-US" smtClean="0">
                <a:latin typeface="包图简圆体" panose="02010601030101010101" pitchFamily="2" charset="-122"/>
                <a:ea typeface="包图简圆体" panose="02010601030101010101" pitchFamily="2" charset="-122"/>
              </a:rPr>
            </a:fld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slideLayout" Target="../slideLayouts/slideLayout39.xml"/><Relationship Id="rId7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5" Type="http://schemas.openxmlformats.org/officeDocument/2006/relationships/theme" Target="../theme/theme5.xml"/><Relationship Id="rId14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8.xml"/><Relationship Id="rId8" Type="http://schemas.openxmlformats.org/officeDocument/2006/relationships/slideLayout" Target="../slideLayouts/slideLayout67.xml"/><Relationship Id="rId7" Type="http://schemas.openxmlformats.org/officeDocument/2006/relationships/slideLayout" Target="../slideLayouts/slideLayout66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5" Type="http://schemas.openxmlformats.org/officeDocument/2006/relationships/theme" Target="../theme/theme6.xml"/><Relationship Id="rId14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0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5" Type="http://schemas.openxmlformats.org/officeDocument/2006/relationships/theme" Target="../theme/theme7.xml"/><Relationship Id="rId14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9.xml"/><Relationship Id="rId15" Type="http://schemas.openxmlformats.org/officeDocument/2006/relationships/theme" Target="../theme/theme8.xml"/><Relationship Id="rId14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3.xml"/><Relationship Id="rId15" Type="http://schemas.openxmlformats.org/officeDocument/2006/relationships/theme" Target="../theme/theme9.xml"/><Relationship Id="rId14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7.xml"/><Relationship Id="rId15" Type="http://schemas.openxmlformats.org/officeDocument/2006/relationships/theme" Target="../theme/theme10.xml"/><Relationship Id="rId14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31.xml"/><Relationship Id="rId15" Type="http://schemas.openxmlformats.org/officeDocument/2006/relationships/theme" Target="../theme/theme11.xml"/><Relationship Id="rId14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5" Type="http://schemas.openxmlformats.org/officeDocument/2006/relationships/theme" Target="../theme/theme12.xml"/><Relationship Id="rId14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59.xml"/><Relationship Id="rId15" Type="http://schemas.openxmlformats.org/officeDocument/2006/relationships/theme" Target="../theme/theme13.xml"/><Relationship Id="rId14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3.xml"/><Relationship Id="rId15" Type="http://schemas.openxmlformats.org/officeDocument/2006/relationships/theme" Target="../theme/theme14.xml"/><Relationship Id="rId14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72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7.xml"/><Relationship Id="rId15" Type="http://schemas.openxmlformats.org/officeDocument/2006/relationships/theme" Target="../theme/theme15.xml"/><Relationship Id="rId14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7.xml"/><Relationship Id="rId1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3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61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7.xml"/><Relationship Id="rId1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5.xml"/><Relationship Id="rId1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9.xml"/><Relationship Id="rId1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image" Target="../media/image42.png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9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50030" y="2462530"/>
            <a:ext cx="5177790" cy="117284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8000" dirty="0">
                <a:solidFill>
                  <a:srgbClr val="4A5A69"/>
                </a:solidFill>
                <a:cs typeface="+mn-ea"/>
                <a:sym typeface="+mn-lt"/>
              </a:rPr>
              <a:t>“</a:t>
            </a:r>
            <a:r>
              <a:rPr lang="zh-CN" altLang="en-US" sz="8000" dirty="0">
                <a:solidFill>
                  <a:srgbClr val="4A5A69"/>
                </a:solidFill>
                <a:cs typeface="+mn-ea"/>
                <a:sym typeface="+mn-lt"/>
              </a:rPr>
              <a:t>节时不节食</a:t>
            </a:r>
            <a:r>
              <a:rPr lang="en-US" altLang="zh-CN" sz="8000" dirty="0">
                <a:solidFill>
                  <a:srgbClr val="4A5A69"/>
                </a:solidFill>
                <a:cs typeface="+mn-ea"/>
                <a:sym typeface="+mn-lt"/>
              </a:rPr>
              <a:t>”</a:t>
            </a:r>
            <a:endParaRPr lang="en-US" altLang="zh-CN" sz="80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198744" y="3854616"/>
            <a:ext cx="1232694" cy="0"/>
          </a:xfrm>
          <a:prstGeom prst="line">
            <a:avLst/>
          </a:prstGeom>
          <a:ln>
            <a:solidFill>
              <a:srgbClr val="92A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652645" y="934085"/>
            <a:ext cx="4575175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软件工程课程设计汇报</a:t>
            </a:r>
            <a:endParaRPr lang="zh-CN" altLang="en-US" sz="32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12430" y="4148455"/>
            <a:ext cx="4064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汇报人：翁冰冰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项目团队成员：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00340029     翁冰冰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200340017     蒙俐伶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200340027     孙嘉鸿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200340030     吴嘉怡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43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 赵紫叶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0032" y="2196328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软件创意及需求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981220" y="2356125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61669" y="30636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代码编写与测试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52625" y="2134733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263503" y="23544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3367" y="4798184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开源社区的使用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29464" y="4737182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07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974870" y="4958171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1669" y="47988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实践收获与感受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52386" y="4737600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08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262868" y="49572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99335" y="791623"/>
            <a:ext cx="13933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spc="3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zh-CN" altLang="en-US" sz="44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73417" y="3933053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 dirty="0">
                <a:sym typeface="+mn-ea"/>
              </a:rPr>
              <a:t>软件质量与保证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61669" y="39348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ym typeface="+mn-ea"/>
              </a:rPr>
              <a:t>系统部署与运行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99769" y="21960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ym typeface="+mn-ea"/>
              </a:rPr>
              <a:t>开发技术与工具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29464" y="3907653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05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981220" y="4092666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52386" y="3906000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06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263503" y="40932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52386" y="3002400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262868" y="32220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29464" y="3002778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981063" y="3223725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73417" y="3064373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 dirty="0">
                <a:sym typeface="+mn-ea"/>
              </a:rPr>
              <a:t>软件设计与建模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29464" y="2134733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63215" y="787400"/>
            <a:ext cx="4361180" cy="7416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软件需求与创意</a:t>
            </a:r>
            <a:endParaRPr lang="zh-CN" altLang="en-US" sz="4400" dirty="0"/>
          </a:p>
          <a:p>
            <a:pPr algn="ctr"/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28690" y="17938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01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23950" y="3011805"/>
            <a:ext cx="384175" cy="292100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35050" y="1184910"/>
            <a:ext cx="8416925" cy="378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endParaRPr lang="zh-CN" altLang="en-US" sz="3200" b="1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现实问题</a:t>
            </a:r>
            <a:endParaRPr lang="zh-CN" altLang="en-US" sz="3200" b="1" dirty="0"/>
          </a:p>
          <a:p>
            <a:r>
              <a:rPr lang="zh-CN" altLang="en-US" dirty="0">
                <a:sym typeface="+mn-ea"/>
              </a:rPr>
              <a:t>在当前严峻的疫情影响下，校内食堂</a:t>
            </a:r>
            <a:r>
              <a:rPr lang="zh-CN" altLang="en-US" dirty="0">
                <a:sym typeface="+mn-ea"/>
              </a:rPr>
              <a:t>和外卖</a:t>
            </a:r>
            <a:r>
              <a:rPr lang="zh-CN" altLang="en-US" dirty="0">
                <a:sym typeface="+mn-ea"/>
              </a:rPr>
              <a:t>是大学生用餐的主要选择。在这个选择多样化的时代，大学生常常面临着“今天吃什么？”的困扰。该软件主要为用户提供快速选择，在繁忙的工作学习中为用户减少犹豫的时间，实现</a:t>
            </a:r>
            <a:r>
              <a:rPr lang="zh-CN" altLang="en-US" dirty="0">
                <a:sym typeface="+mn-ea"/>
              </a:rPr>
              <a:t>快速点餐。</a:t>
            </a:r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软件系统的主体功能</a:t>
            </a:r>
            <a:endParaRPr lang="zh-CN" altLang="en-US" dirty="0"/>
          </a:p>
          <a:p>
            <a:pPr indent="0">
              <a:buFont typeface="Wingdings" panose="05000000000000000000" charset="0"/>
              <a:buNone/>
            </a:pPr>
            <a:r>
              <a:rPr lang="en-US" altLang="zh-CN" dirty="0">
                <a:sym typeface="+mn-ea"/>
              </a:rPr>
              <a:t> 自由点单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论坛讨论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偏好选择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转盘选择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支付</a:t>
            </a:r>
            <a:endParaRPr lang="en-US" altLang="zh-CN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en-US" altLang="zh-CN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软件需求的创意体现在何处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与普通外卖系统不同的是该系统在实现普通外卖系统基础功能上，增加了偏好选择和不犹豫转盘，节省选择时间提高效率；在首页的筛选食物上的分类标签也比较新颖，符合当前年轻人的需求；选择食物的同时增添了用户之间的交互，可以靠论坛分享食物</a:t>
            </a:r>
            <a:r>
              <a:rPr lang="zh-CN" altLang="en-US" dirty="0">
                <a:sym typeface="+mn-ea"/>
              </a:rPr>
              <a:t>。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08785" y="1682750"/>
            <a:ext cx="6096000" cy="937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软件需求模型</a:t>
            </a:r>
            <a:endParaRPr lang="zh-CN" altLang="en-US" sz="3200" b="1" dirty="0"/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endParaRPr lang="zh-CN" altLang="en-US" sz="2300" dirty="0">
              <a:sym typeface="+mn-ea"/>
            </a:endParaRPr>
          </a:p>
        </p:txBody>
      </p:sp>
      <p:pic>
        <p:nvPicPr>
          <p:cNvPr id="22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3040" y="2478405"/>
            <a:ext cx="5730240" cy="30892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38955" y="5668645"/>
            <a:ext cx="3871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节时不节食系统用例模型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pic>
        <p:nvPicPr>
          <p:cNvPr id="11" name="图片 11" descr="9f09b1158940f32b5a3179e1c981a09"/>
          <p:cNvPicPr>
            <a:picLocks noChangeAspect="1"/>
          </p:cNvPicPr>
          <p:nvPr/>
        </p:nvPicPr>
        <p:blipFill>
          <a:blip r:embed="rId1"/>
          <a:srcRect t="5828" r="10007" b="3723"/>
          <a:stretch>
            <a:fillRect/>
          </a:stretch>
        </p:blipFill>
        <p:spPr>
          <a:xfrm>
            <a:off x="2466975" y="1130300"/>
            <a:ext cx="7426325" cy="54267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69105" y="6436995"/>
            <a:ext cx="3871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节时不节食系统自由</a:t>
            </a:r>
            <a:r>
              <a:rPr lang="zh-CN" altLang="en-US"/>
              <a:t>点单用例顺序图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pic>
        <p:nvPicPr>
          <p:cNvPr id="4" name="图片 1" descr="f9450016b8d727b8d07de02188f458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640" y="1149985"/>
            <a:ext cx="7110730" cy="50552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31710" y="1337945"/>
            <a:ext cx="475996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该分析类图中包含6个控制类分别是:主页面管理，论坛管理，购物车管理，转盘管理，偏好管理，支付管理。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主页面管理：</a:t>
            </a:r>
            <a:r>
              <a:rPr lang="zh-CN" altLang="en-US" sz="1400"/>
              <a:t>主要控制自由点单该用例的实现。主要方法为跳转页面，以及进行搜索和分类功能。主页面可跳转至食物详情，购物车，论坛，个人中心，转盘快速选择，偏好选择。核心属性为食物信息、用户信息。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论坛管理：</a:t>
            </a:r>
            <a:r>
              <a:rPr lang="zh-CN" altLang="en-US" sz="1400"/>
              <a:t>主要控制论坛该用例的实现。主要方法为论坛帖子发布，帖子删除，搜索帖子，发布评论，删除评论，点赞等操作。核心属性为用户信息，帖子内容、评论内容。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购物车管理</a:t>
            </a:r>
            <a:r>
              <a:rPr lang="zh-CN" altLang="en-US" sz="1400"/>
              <a:t>：主要服务与自由点单用例。主要方法为加入购物车、控制购物车信息的增删改操作。核心属性为所选食物信息，总价。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转盘管理：</a:t>
            </a:r>
            <a:r>
              <a:rPr lang="zh-CN" altLang="en-US" sz="1400"/>
              <a:t>主要控制转盘快速选择用例的实现。主要方法为调取用户信息进行随机选择操作，以及最终的跳转。核心属性为用户购物车信息。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偏好管理：</a:t>
            </a:r>
            <a:r>
              <a:rPr lang="zh-CN" altLang="en-US" sz="1400"/>
              <a:t>主要控制偏好管理选择用例的实现。主要方法为获取偏好选择，读取食物信息，跳转界面，实现通过标签选择、选择操作，以及最终的跳转。核心属性为主要选择、口味选择。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支付管理：</a:t>
            </a:r>
            <a:r>
              <a:rPr lang="zh-CN" altLang="en-US" sz="1400"/>
              <a:t>实现用户最终的支付操作。主要方法为获取支付密码，读取订单列表。核心属性为用户信息、订单列表。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08785" y="1682750"/>
            <a:ext cx="7792085" cy="3769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软件的非功能需求</a:t>
            </a:r>
            <a:endParaRPr lang="zh-CN" altLang="en-US" sz="3200" b="1" dirty="0">
              <a:sym typeface="+mn-ea"/>
            </a:endParaRPr>
          </a:p>
          <a:p>
            <a:pPr lvl="1"/>
            <a:endParaRPr lang="zh-CN" altLang="en-US" sz="2300" dirty="0"/>
          </a:p>
          <a:p>
            <a:pPr lvl="1"/>
            <a:r>
              <a:rPr lang="zh-CN" altLang="en-US" sz="2300" dirty="0"/>
              <a:t>1) 功能响应时间要求：网络连接建立后，云端服务器一定能响应用户的操作请求，转盘选择功能不超过500ms，支付功能结果反馈不超过500ms，其余功能不超过1s，</a:t>
            </a:r>
            <a:endParaRPr lang="zh-CN" altLang="en-US" sz="2300" dirty="0"/>
          </a:p>
          <a:p>
            <a:pPr lvl="1"/>
            <a:r>
              <a:rPr lang="zh-CN" altLang="en-US" sz="2300" dirty="0"/>
              <a:t>2) 图片清晰度要求：论坛上传的照片支持2000×2000及以上像素，信号传输流畅；</a:t>
            </a:r>
            <a:endParaRPr lang="zh-CN" altLang="en-US" sz="2300" dirty="0"/>
          </a:p>
          <a:p>
            <a:pPr lvl="1"/>
            <a:r>
              <a:rPr lang="zh-CN" altLang="en-US" sz="2300" dirty="0"/>
              <a:t>3) 可靠性要求：使用该系统时，用户的手机客户端要支持运行微信小程序，同时无其他小程序处于运行状态。</a:t>
            </a:r>
            <a:endParaRPr lang="zh-CN" altLang="en-US" dirty="0"/>
          </a:p>
          <a:p>
            <a:pPr marL="457200" indent="-457200">
              <a:buFont typeface="Wingdings" panose="05000000000000000000" charset="0"/>
              <a:buChar char="Ø"/>
            </a:pPr>
            <a:endParaRPr lang="zh-CN" altLang="en-US" sz="2300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59255" y="1290320"/>
            <a:ext cx="6096000" cy="937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软件需求文档</a:t>
            </a:r>
            <a:endParaRPr lang="zh-CN" altLang="en-US" sz="3200" b="1" dirty="0"/>
          </a:p>
          <a:p>
            <a:pPr lvl="1"/>
            <a:endParaRPr lang="zh-CN" altLang="en-US" sz="2300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5760" y="1888490"/>
            <a:ext cx="8201025" cy="4692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en-US" altLang="zh-CN" sz="2300" dirty="0">
                <a:sym typeface="+mn-ea"/>
              </a:rPr>
              <a:t>     </a:t>
            </a:r>
            <a:r>
              <a:rPr lang="zh-CN" altLang="en-US" sz="2300" dirty="0">
                <a:sym typeface="+mn-ea"/>
              </a:rPr>
              <a:t>软件需求文档，包括两</a:t>
            </a:r>
            <a:r>
              <a:rPr lang="zh-CN" altLang="en-US" sz="2300" dirty="0">
                <a:sym typeface="+mn-ea"/>
              </a:rPr>
              <a:t>个文档</a:t>
            </a:r>
            <a:endParaRPr lang="zh-CN" altLang="en-US" sz="2300" dirty="0">
              <a:sym typeface="+mn-ea"/>
            </a:endParaRPr>
          </a:p>
          <a:p>
            <a:pPr lvl="1"/>
            <a:r>
              <a:rPr lang="zh-CN" altLang="en-US" sz="2300" dirty="0">
                <a:sym typeface="+mn-ea"/>
              </a:rPr>
              <a:t>软件需求构思及描述：该文档分为六个部分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1.</a:t>
            </a:r>
            <a:r>
              <a:rPr lang="zh-CN" altLang="en-US" sz="2300" dirty="0">
                <a:sym typeface="+mn-ea"/>
              </a:rPr>
              <a:t>背景介绍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2.</a:t>
            </a:r>
            <a:r>
              <a:rPr lang="zh-CN" altLang="en-US" sz="2300" dirty="0">
                <a:sym typeface="+mn-ea"/>
              </a:rPr>
              <a:t>欲解决的问题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3.</a:t>
            </a:r>
            <a:r>
              <a:rPr lang="zh-CN" altLang="en-US" sz="2300" dirty="0">
                <a:sym typeface="+mn-ea"/>
              </a:rPr>
              <a:t>软件创意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4.</a:t>
            </a:r>
            <a:r>
              <a:rPr lang="zh-CN" altLang="en-US" sz="2300" dirty="0">
                <a:sym typeface="+mn-ea"/>
              </a:rPr>
              <a:t>系统的组织和部署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5.</a:t>
            </a:r>
            <a:r>
              <a:rPr lang="zh-CN" altLang="en-US" sz="2300" dirty="0">
                <a:sym typeface="+mn-ea"/>
              </a:rPr>
              <a:t>软件系统的功能描述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6.</a:t>
            </a:r>
            <a:r>
              <a:rPr lang="zh-CN" altLang="en-US" sz="2300" dirty="0">
                <a:sym typeface="+mn-ea"/>
              </a:rPr>
              <a:t>可行性及潜在风险</a:t>
            </a:r>
            <a:endParaRPr lang="zh-CN" altLang="en-US" sz="2300" dirty="0">
              <a:sym typeface="+mn-ea"/>
            </a:endParaRPr>
          </a:p>
          <a:p>
            <a:pPr lvl="1"/>
            <a:r>
              <a:rPr lang="zh-CN" altLang="en-US" sz="2300" dirty="0">
                <a:sym typeface="+mn-ea"/>
              </a:rPr>
              <a:t>软件需求规格说明书：该文档分为四个部分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1.</a:t>
            </a:r>
            <a:r>
              <a:rPr lang="zh-CN" altLang="en-US" sz="2300" dirty="0">
                <a:sym typeface="+mn-ea"/>
              </a:rPr>
              <a:t>引言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2.软件项目需求描述</a:t>
            </a:r>
            <a:endParaRPr lang="en-US" altLang="zh-CN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3.</a:t>
            </a:r>
            <a:r>
              <a:rPr lang="zh-CN" altLang="en-US" sz="2300" dirty="0">
                <a:sym typeface="+mn-ea"/>
              </a:rPr>
              <a:t>其他需求描述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4.</a:t>
            </a:r>
            <a:r>
              <a:rPr lang="zh-CN" altLang="en-US" sz="2300" dirty="0">
                <a:sym typeface="+mn-ea"/>
              </a:rPr>
              <a:t>软件原型</a:t>
            </a:r>
            <a:endParaRPr lang="zh-CN" altLang="en-US" sz="2300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79736" y="753049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开发技术与工具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3529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44065" y="1753870"/>
            <a:ext cx="8580120" cy="4015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软件开发技术</a:t>
            </a:r>
            <a:endParaRPr lang="en-US" altLang="zh-CN" sz="3200" b="1"/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 sz="2300">
                <a:sym typeface="+mn-ea"/>
              </a:rPr>
              <a:t>如系统分析和设计技术、</a:t>
            </a:r>
            <a:r>
              <a:rPr lang="en-US" altLang="zh-CN" sz="2300">
                <a:sym typeface="+mn-ea"/>
              </a:rPr>
              <a:t>UML</a:t>
            </a:r>
            <a:r>
              <a:rPr lang="zh-CN" altLang="en-US" sz="2300">
                <a:sym typeface="+mn-ea"/>
              </a:rPr>
              <a:t>技术、微信小程序开发技术等</a:t>
            </a:r>
            <a:endParaRPr lang="zh-CN" altLang="en-US" sz="2300">
              <a:sym typeface="+mn-ea"/>
            </a:endParaRPr>
          </a:p>
          <a:p>
            <a:pPr lvl="1"/>
            <a:endParaRPr lang="en-US" altLang="zh-CN"/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编程语言</a:t>
            </a:r>
            <a:endParaRPr lang="zh-CN" altLang="en-US" sz="3200" b="1"/>
          </a:p>
          <a:p>
            <a:pPr lvl="1"/>
            <a:endParaRPr lang="zh-CN" altLang="en-US"/>
          </a:p>
          <a:p>
            <a:pPr lvl="1"/>
            <a:r>
              <a:rPr lang="zh-CN" altLang="en-US" sz="2300"/>
              <a:t>使用语言：JS+CSS+HTML5</a:t>
            </a:r>
            <a:endParaRPr lang="zh-CN" altLang="en-US" sz="2000"/>
          </a:p>
          <a:p>
            <a:pPr lvl="1"/>
            <a:endParaRPr lang="zh-CN" altLang="en-US"/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软件工具</a:t>
            </a:r>
            <a:endParaRPr lang="zh-CN" altLang="en-US" sz="3200" b="1"/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 sz="2300">
                <a:sym typeface="+mn-ea"/>
              </a:rPr>
              <a:t>开发软件：微信开发小程序</a:t>
            </a:r>
            <a:endParaRPr lang="zh-CN" altLang="en-US" sz="23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353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体系结构设计及其模型</a:t>
            </a:r>
            <a:endParaRPr lang="en-US" altLang="zh-CN" sz="3200" b="1"/>
          </a:p>
          <a:p>
            <a:pPr lvl="1"/>
            <a:endParaRPr lang="en-US" altLang="zh-CN"/>
          </a:p>
          <a:p>
            <a:pPr indent="0" algn="l">
              <a:buClrTx/>
              <a:buSzTx/>
              <a:buFont typeface="Wingdings" panose="05000000000000000000" charset="0"/>
              <a:buNone/>
            </a:pPr>
            <a:endParaRPr lang="zh-CN" altLang="en-US" sz="3200" b="1">
              <a:sym typeface="+mn-ea"/>
            </a:endParaRPr>
          </a:p>
        </p:txBody>
      </p:sp>
      <p:pic>
        <p:nvPicPr>
          <p:cNvPr id="56" name="图片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540" y="1560195"/>
            <a:ext cx="3488055" cy="4956175"/>
          </a:xfrm>
          <a:prstGeom prst="rect">
            <a:avLst/>
          </a:prstGeom>
        </p:spPr>
      </p:pic>
      <p:pic>
        <p:nvPicPr>
          <p:cNvPr id="6" name="图片 5" descr="e70ba061fa23b72d094c3e72e42f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630" y="1690370"/>
            <a:ext cx="6410325" cy="4572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64410" y="6456680"/>
            <a:ext cx="2304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逻辑视图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67930" y="6463665"/>
            <a:ext cx="2304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部署</a:t>
            </a:r>
            <a:r>
              <a:rPr lang="zh-CN" altLang="en-US"/>
              <a:t>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用户界面设计及其模型</a:t>
            </a:r>
            <a:endParaRPr lang="zh-CN" altLang="en-US" sz="3200" b="1"/>
          </a:p>
          <a:p>
            <a:pPr indent="0" algn="l">
              <a:buClrTx/>
              <a:buSzTx/>
              <a:buFont typeface="Wingdings" panose="05000000000000000000" charset="0"/>
              <a:buNone/>
            </a:pPr>
            <a:endParaRPr lang="zh-CN" altLang="en-US" sz="3200" b="1">
              <a:sym typeface="+mn-ea"/>
            </a:endParaRPr>
          </a:p>
        </p:txBody>
      </p:sp>
      <p:pic>
        <p:nvPicPr>
          <p:cNvPr id="57" name="图片 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928" y="1947863"/>
            <a:ext cx="2202815" cy="3919855"/>
          </a:xfrm>
          <a:prstGeom prst="rect">
            <a:avLst/>
          </a:prstGeom>
        </p:spPr>
      </p:pic>
      <p:pic>
        <p:nvPicPr>
          <p:cNvPr id="67" name="图片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820" y="2777490"/>
            <a:ext cx="3739515" cy="1980565"/>
          </a:xfrm>
          <a:prstGeom prst="rect">
            <a:avLst/>
          </a:prstGeom>
        </p:spPr>
      </p:pic>
      <p:pic>
        <p:nvPicPr>
          <p:cNvPr id="58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648" y="1920558"/>
            <a:ext cx="2253615" cy="3996055"/>
          </a:xfrm>
          <a:prstGeom prst="rect">
            <a:avLst/>
          </a:prstGeom>
        </p:spPr>
      </p:pic>
      <p:pic>
        <p:nvPicPr>
          <p:cNvPr id="16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260" y="2672715"/>
            <a:ext cx="3597275" cy="1997710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 flipV="1">
            <a:off x="9966325" y="3637915"/>
            <a:ext cx="499110" cy="30480"/>
          </a:xfrm>
          <a:prstGeom prst="straightConnector1">
            <a:avLst/>
          </a:prstGeom>
          <a:ln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用户界面设计及其模型</a:t>
            </a:r>
            <a:endParaRPr lang="zh-CN" altLang="en-US" sz="3200" b="1"/>
          </a:p>
          <a:p>
            <a:pPr indent="0" algn="l">
              <a:buClrTx/>
              <a:buSzTx/>
              <a:buFont typeface="Wingdings" panose="05000000000000000000" charset="0"/>
              <a:buNone/>
            </a:pPr>
            <a:endParaRPr lang="zh-CN" altLang="en-US" sz="3200" b="1">
              <a:sym typeface="+mn-ea"/>
            </a:endParaRPr>
          </a:p>
        </p:txBody>
      </p:sp>
      <p:pic>
        <p:nvPicPr>
          <p:cNvPr id="28" name="图片 28" descr="8521cbea3478e5e74a4819ae9d3b5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" y="1804670"/>
            <a:ext cx="2000885" cy="4030345"/>
          </a:xfrm>
          <a:prstGeom prst="rect">
            <a:avLst/>
          </a:prstGeom>
        </p:spPr>
      </p:pic>
      <p:pic>
        <p:nvPicPr>
          <p:cNvPr id="21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630" y="3020695"/>
            <a:ext cx="3611245" cy="1394460"/>
          </a:xfrm>
          <a:prstGeom prst="rect">
            <a:avLst/>
          </a:prstGeom>
        </p:spPr>
      </p:pic>
      <p:pic>
        <p:nvPicPr>
          <p:cNvPr id="62" name="图片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725" y="1759585"/>
            <a:ext cx="2078990" cy="4197350"/>
          </a:xfrm>
          <a:prstGeom prst="rect">
            <a:avLst/>
          </a:prstGeom>
        </p:spPr>
      </p:pic>
      <p:pic>
        <p:nvPicPr>
          <p:cNvPr id="38" name="图片 38" descr="c791f746b7ee2c4d3c0852cb55aa424"/>
          <p:cNvPicPr>
            <a:picLocks noChangeAspect="1"/>
          </p:cNvPicPr>
          <p:nvPr/>
        </p:nvPicPr>
        <p:blipFill>
          <a:blip r:embed="rId4"/>
          <a:srcRect l="6784" t="16035"/>
          <a:stretch>
            <a:fillRect/>
          </a:stretch>
        </p:blipFill>
        <p:spPr>
          <a:xfrm>
            <a:off x="8116570" y="2783840"/>
            <a:ext cx="4389120" cy="1985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用例设计及其模型</a:t>
            </a:r>
            <a:endParaRPr lang="zh-CN" altLang="en-US" sz="3200" b="1"/>
          </a:p>
          <a:p>
            <a:pPr lvl="1"/>
            <a:endParaRPr lang="zh-CN" altLang="en-US" sz="3200" b="1">
              <a:sym typeface="+mn-ea"/>
            </a:endParaRPr>
          </a:p>
        </p:txBody>
      </p:sp>
      <p:pic>
        <p:nvPicPr>
          <p:cNvPr id="4" name="图片 4" descr="831cbe5a30c8eb41208e9d085ecf3e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9285" y="1550670"/>
            <a:ext cx="5542280" cy="50634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09390" y="6476365"/>
            <a:ext cx="4359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节时不节食系统自由点单详细</a:t>
            </a:r>
            <a:r>
              <a:rPr lang="zh-CN" altLang="en-US"/>
              <a:t>用例顺序图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488"/>
          <a:stretch>
            <a:fillRect/>
          </a:stretch>
        </p:blipFill>
        <p:spPr>
          <a:xfrm>
            <a:off x="1412240" y="858520"/>
            <a:ext cx="9509760" cy="58477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6050" y="814070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类设计及其模型</a:t>
            </a:r>
            <a:endParaRPr lang="zh-CN" altLang="en-US" sz="3200" b="1"/>
          </a:p>
          <a:p>
            <a:pPr lvl="1"/>
            <a:endParaRPr lang="zh-CN" altLang="en-US" sz="3200" b="1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数据设计及其模型</a:t>
            </a:r>
            <a:endParaRPr lang="zh-CN" altLang="en-US" sz="3200" b="1"/>
          </a:p>
          <a:p>
            <a:pPr lvl="1"/>
            <a:endParaRPr lang="zh-CN" altLang="en-US" sz="3200" b="1">
              <a:sym typeface="+mn-ea"/>
            </a:endParaRPr>
          </a:p>
        </p:txBody>
      </p:sp>
      <p:pic>
        <p:nvPicPr>
          <p:cNvPr id="3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5205" y="1569720"/>
            <a:ext cx="4602480" cy="5215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2565" y="667343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6695" y="141035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代码编写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04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17830" y="1097280"/>
            <a:ext cx="6096000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代码组织结构</a:t>
            </a:r>
            <a:endParaRPr lang="en-US" altLang="zh-CN" sz="3200" b="1"/>
          </a:p>
          <a:p>
            <a:pPr lvl="1"/>
            <a:endParaRPr lang="en-US" altLang="zh-CN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charset="0"/>
              <a:buChar char="Ø"/>
            </a:pPr>
            <a:endParaRPr lang="en-US" altLang="zh-CN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8415" y="3030220"/>
            <a:ext cx="1912620" cy="30327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305" y="1253490"/>
            <a:ext cx="1889760" cy="48691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32370" y="2545080"/>
            <a:ext cx="44196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云函数</a:t>
            </a:r>
            <a:endParaRPr lang="zh-CN" altLang="en-US"/>
          </a:p>
          <a:p>
            <a:r>
              <a:rPr lang="zh-CN" altLang="en-US"/>
              <a:t>图片</a:t>
            </a:r>
            <a:endParaRPr lang="zh-CN" altLang="en-US"/>
          </a:p>
          <a:p>
            <a:r>
              <a:rPr lang="zh-CN" altLang="en-US"/>
              <a:t>界面</a:t>
            </a:r>
            <a:endParaRPr lang="zh-CN" altLang="en-US"/>
          </a:p>
          <a:p>
            <a:r>
              <a:rPr lang="zh-CN" altLang="en-US"/>
              <a:t>封装文件</a:t>
            </a:r>
            <a:endParaRPr lang="zh-CN" altLang="en-US"/>
          </a:p>
          <a:p>
            <a:r>
              <a:rPr lang="zh-CN" altLang="en-US"/>
              <a:t>小程序全局配置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2565" y="667343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6695" y="141035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代码编写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04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17830" y="944880"/>
            <a:ext cx="11054080" cy="3907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endParaRPr lang="en-US" altLang="zh-CN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程序代码量</a:t>
            </a:r>
            <a:endParaRPr lang="zh-CN" altLang="en-US" sz="3200" b="1"/>
          </a:p>
          <a:p>
            <a:pPr lvl="1"/>
            <a:endParaRPr lang="zh-CN" altLang="en-US">
              <a:solidFill>
                <a:srgbClr val="FF0000"/>
              </a:solidFill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indent="0">
              <a:buFont typeface="Wingdings" panose="05000000000000000000" charset="0"/>
              <a:buNone/>
            </a:pPr>
            <a:endParaRPr lang="zh-CN" altLang="en-US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390" y="2417445"/>
            <a:ext cx="4238625" cy="2261235"/>
          </a:xfrm>
          <a:prstGeom prst="rect">
            <a:avLst/>
          </a:prstGeom>
        </p:spPr>
      </p:pic>
      <p:graphicFrame>
        <p:nvGraphicFramePr>
          <p:cNvPr id="9" name="图表 8"/>
          <p:cNvGraphicFramePr/>
          <p:nvPr/>
        </p:nvGraphicFramePr>
        <p:xfrm>
          <a:off x="6831965" y="1644650"/>
          <a:ext cx="3656330" cy="334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454785" y="55289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独立编写代码：</a:t>
            </a:r>
            <a:r>
              <a:rPr lang="en-US" altLang="zh-CN"/>
              <a:t>6475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454785" y="51606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总共代码量</a:t>
            </a:r>
            <a:r>
              <a:rPr lang="en-US" altLang="zh-CN"/>
              <a:t>20743</a:t>
            </a:r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2565" y="667343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6695" y="141035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代码编写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05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16635" y="1285240"/>
            <a:ext cx="926846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/>
            <a:endParaRPr lang="en-US" altLang="zh-CN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开源代码利用情况</a:t>
            </a:r>
            <a:endParaRPr lang="zh-CN" altLang="en-US" sz="3200" b="1"/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通过论坛开源代码参考论坛前端</a:t>
            </a:r>
            <a:r>
              <a:rPr lang="zh-CN" altLang="en-US">
                <a:sym typeface="+mn-ea"/>
              </a:rPr>
              <a:t>界面，对其源代码进行修改并自己编写发布界面，改写详情界面内容及操作，连接云数据库。</a:t>
            </a:r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通过转盘开源代码实现</a:t>
            </a:r>
            <a:r>
              <a:rPr lang="zh-CN" altLang="en-US">
                <a:sym typeface="+mn-ea"/>
              </a:rPr>
              <a:t>箭头旋转</a:t>
            </a:r>
            <a:r>
              <a:rPr lang="zh-CN" altLang="en-US">
                <a:sym typeface="+mn-ea"/>
              </a:rPr>
              <a:t>功能，对其源代码进行修改连接数据库并实现跳转。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55146" y="86934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软件测试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15155" y="87153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05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93545" y="1296035"/>
            <a:ext cx="6096000" cy="4276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开展了哪些测试</a:t>
            </a:r>
            <a:endParaRPr lang="en-US" altLang="zh-CN" sz="3200" b="1" dirty="0"/>
          </a:p>
          <a:p>
            <a:pPr lvl="1"/>
            <a:r>
              <a:rPr dirty="0">
                <a:sym typeface="+mn-ea"/>
              </a:rPr>
              <a:t>1.对收货地址模块，购物车模块，论坛模块开展了单元测试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2.对整个系统开展了确认测试</a:t>
            </a:r>
            <a:endParaRPr dirty="0">
              <a:sym typeface="+mn-ea"/>
            </a:endParaRPr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测试用例和测试结果</a:t>
            </a:r>
            <a:endParaRPr lang="zh-CN" altLang="en-US" sz="3200" b="1" dirty="0"/>
          </a:p>
          <a:p>
            <a:pPr lvl="1"/>
            <a:r>
              <a:rPr lang="zh-CN" altLang="en-US" dirty="0">
                <a:sym typeface="+mn-ea"/>
              </a:rPr>
              <a:t>1.对于收货地址的测试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2.对于购物车的增删查改测试</a:t>
            </a:r>
            <a:endParaRPr lang="zh-CN" altLang="en-US" dirty="0">
              <a:sym typeface="+mn-ea"/>
            </a:endParaRPr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软件测试过程</a:t>
            </a:r>
            <a:endParaRPr lang="zh-CN" altLang="en-US" sz="3200" b="1" dirty="0"/>
          </a:p>
          <a:p>
            <a:pPr lvl="1"/>
            <a:r>
              <a:rPr lang="zh-CN" altLang="en-US" dirty="0">
                <a:sym typeface="+mn-ea"/>
              </a:rPr>
              <a:t>使用手动测试，对于输入数据或编辑数据进行手动输入，对于添加删除等操作点击按钮进行测试。</a:t>
            </a:r>
            <a:endParaRPr lang="zh-CN" altLang="en-US" dirty="0">
              <a:sym typeface="+mn-ea"/>
            </a:endParaRPr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测试演示</a:t>
            </a:r>
            <a:endParaRPr lang="zh-CN" altLang="en-US" sz="3200" b="1" dirty="0"/>
          </a:p>
          <a:p>
            <a:pPr lvl="1"/>
            <a:r>
              <a:rPr lang="zh-CN" altLang="en-US" dirty="0">
                <a:sym typeface="+mn-ea"/>
              </a:rPr>
              <a:t>将进行现场演示测试</a:t>
            </a:r>
            <a:endParaRPr lang="zh-CN" altLang="en-US" dirty="0">
              <a:sym typeface="+mn-ea"/>
            </a:endParaRPr>
          </a:p>
        </p:txBody>
      </p:sp>
      <p:pic>
        <p:nvPicPr>
          <p:cNvPr id="5" name="图片 4" descr="bf8ecb72a1ee1aafd3a8db18e47b6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1970" y="3653155"/>
            <a:ext cx="3718560" cy="2606040"/>
          </a:xfrm>
          <a:prstGeom prst="rect">
            <a:avLst/>
          </a:prstGeom>
        </p:spPr>
      </p:pic>
      <p:pic>
        <p:nvPicPr>
          <p:cNvPr id="6" name="图片 5" descr="c0cc94045b7e1295a5897e2f7b492b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335" y="924560"/>
            <a:ext cx="3741420" cy="2499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/>
          <p:cNvGraphicFramePr/>
          <p:nvPr/>
        </p:nvGraphicFramePr>
        <p:xfrm>
          <a:off x="922059" y="427555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软件质量与保证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06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782570" y="1097280"/>
            <a:ext cx="695071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组织</a:t>
            </a:r>
            <a:r>
              <a:rPr lang="zh-CN" altLang="en-US" sz="3200" b="1">
                <a:sym typeface="+mn-ea"/>
              </a:rPr>
              <a:t>采取了哪些质量保证手段</a:t>
            </a:r>
            <a:endParaRPr lang="zh-CN" altLang="en-US" sz="3200" b="1"/>
          </a:p>
          <a:p>
            <a:pPr indent="0">
              <a:buFont typeface="Wingdings" panose="05000000000000000000" charset="0"/>
              <a:buNone/>
            </a:pPr>
            <a:r>
              <a:rPr lang="en-US" altLang="zh-CN" sz="3200" b="1"/>
              <a:t>  </a:t>
            </a:r>
            <a:r>
              <a:rPr lang="zh-CN" altLang="en-US" sz="1800" dirty="0"/>
              <a:t>通过调试、</a:t>
            </a:r>
            <a:r>
              <a:rPr lang="zh-CN" altLang="en-US" sz="1800" dirty="0"/>
              <a:t>测试、质量分析保证系统</a:t>
            </a:r>
            <a:r>
              <a:rPr lang="zh-CN" altLang="en-US" sz="1800" dirty="0"/>
              <a:t>质量</a:t>
            </a:r>
            <a:endParaRPr lang="zh-CN" altLang="en-US" sz="1800" dirty="0"/>
          </a:p>
          <a:p>
            <a:pPr marL="0" lvl="1" indent="0">
              <a:buFont typeface="Wingdings" panose="05000000000000000000" charset="0"/>
              <a:buNone/>
            </a:pPr>
            <a:r>
              <a:rPr lang="en-US" altLang="zh-CN" dirty="0">
                <a:sym typeface="+mn-ea"/>
              </a:rPr>
              <a:t>  </a:t>
            </a:r>
            <a:endParaRPr lang="en-US" altLang="zh-CN" dirty="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程序代码风格</a:t>
            </a:r>
            <a:endParaRPr lang="zh-CN" altLang="en-US" sz="3200" dirty="0"/>
          </a:p>
          <a:p>
            <a:pPr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dirty="0">
                <a:sym typeface="+mn-ea"/>
              </a:rPr>
              <a:t>    </a:t>
            </a:r>
            <a:r>
              <a:rPr lang="zh-CN" altLang="en-US" dirty="0">
                <a:sym typeface="+mn-ea"/>
              </a:rPr>
              <a:t>代码风格各个界面进行统一，wxml,wxss主要以整齐简洁为主，js后缀的代码文件中对于变量的定义要有明确的意思，，对于全局变量等放置开头位置，明确指出。对于断点调试的代码最后将其注释，减少代码运行杂乱现象。</a:t>
            </a:r>
            <a:endParaRPr lang="zh-CN" altLang="en-US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>
              <a:sym typeface="+mn-ea"/>
            </a:endParaRPr>
          </a:p>
        </p:txBody>
      </p:sp>
      <p:pic>
        <p:nvPicPr>
          <p:cNvPr id="5" name="图片 4" descr="48706bdcb6f62e0a026e3f4e044bff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020" y="4441190"/>
            <a:ext cx="2583180" cy="1935480"/>
          </a:xfrm>
          <a:prstGeom prst="rect">
            <a:avLst/>
          </a:prstGeom>
        </p:spPr>
      </p:pic>
      <p:pic>
        <p:nvPicPr>
          <p:cNvPr id="6" name="图片 5" descr="2ef7de0b0f488417379f3c3ec2ea9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695" y="4421505"/>
            <a:ext cx="3675380" cy="1941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/>
          <p:cNvGraphicFramePr/>
          <p:nvPr/>
        </p:nvGraphicFramePr>
        <p:xfrm>
          <a:off x="922059" y="427555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软件质量与保证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06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782570" y="1097280"/>
            <a:ext cx="6950710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程序代码质量</a:t>
            </a:r>
            <a:endParaRPr lang="zh-CN" altLang="en-US" sz="3200" b="1"/>
          </a:p>
          <a:p>
            <a:pPr lvl="1"/>
            <a:r>
              <a:rPr lang="zh-CN" altLang="en-US" dirty="0">
                <a:sym typeface="+mn-ea"/>
              </a:rPr>
              <a:t>用</a:t>
            </a:r>
            <a:r>
              <a:rPr lang="en-US" altLang="zh-CN" dirty="0">
                <a:sym typeface="+mn-ea"/>
              </a:rPr>
              <a:t>SonarQube</a:t>
            </a:r>
            <a:r>
              <a:rPr lang="zh-CN" altLang="en-US" dirty="0">
                <a:sym typeface="+mn-ea"/>
              </a:rPr>
              <a:t>分析代码质量并展示其分析结果</a:t>
            </a:r>
            <a:endParaRPr lang="zh-CN" altLang="en-US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785" y="1870075"/>
            <a:ext cx="9097645" cy="13563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685" y="2969260"/>
            <a:ext cx="4358005" cy="3204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系统部署与运行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07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3680" y="887095"/>
            <a:ext cx="6096000" cy="1968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运行和部署环境</a:t>
            </a:r>
            <a:endParaRPr lang="en-US" altLang="zh-CN" sz="3200" b="1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0"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</p:txBody>
      </p:sp>
      <p:pic>
        <p:nvPicPr>
          <p:cNvPr id="2" name="图片 1" descr="e70ba061fa23b72d094c3e72e42f9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4025" y="1408430"/>
            <a:ext cx="7488555" cy="5342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系统部署与运行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07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05835" y="1465580"/>
            <a:ext cx="5207635" cy="2738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>
              <a:buFont typeface="Wingdings" panose="05000000000000000000" charset="0"/>
              <a:buNone/>
            </a:pPr>
            <a:endParaRPr lang="en-US" altLang="zh-CN" sz="3200" b="1" dirty="0"/>
          </a:p>
          <a:p>
            <a:pPr lvl="1" algn="ctr"/>
            <a:endParaRPr lang="zh-CN" altLang="en-US" dirty="0"/>
          </a:p>
          <a:p>
            <a:pPr lvl="1" algn="ctr"/>
            <a:endParaRPr lang="zh-CN" altLang="en-US" dirty="0"/>
          </a:p>
          <a:p>
            <a:pPr lvl="1" algn="ctr"/>
            <a:endParaRPr lang="zh-CN" altLang="en-US" dirty="0"/>
          </a:p>
          <a:p>
            <a:pPr lvl="1" algn="ctr"/>
            <a:endParaRPr lang="zh-CN" altLang="en-US" dirty="0"/>
          </a:p>
          <a:p>
            <a:pPr marL="457200" lvl="0" indent="-457200" algn="ctr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演示软件系统的运行情况</a:t>
            </a:r>
            <a:endParaRPr lang="zh-CN" altLang="en-US" sz="3200" b="1" dirty="0">
              <a:sym typeface="+mn-ea"/>
            </a:endParaRPr>
          </a:p>
          <a:p>
            <a:pPr lvl="0" indent="0" algn="ctr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lvl="0" indent="0" algn="ctr">
              <a:buFont typeface="Wingdings" panose="05000000000000000000" charset="0"/>
              <a:buNone/>
            </a:pPr>
            <a:r>
              <a:rPr lang="zh-CN" altLang="en-US" dirty="0">
                <a:sym typeface="+mn-ea"/>
              </a:rPr>
              <a:t>播放演示</a:t>
            </a:r>
            <a:r>
              <a:rPr lang="zh-CN" altLang="en-US" dirty="0">
                <a:sym typeface="+mn-ea"/>
              </a:rPr>
              <a:t>视频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43111" y="902909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开源社区的使用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5450" y="13477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08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76655" y="3239770"/>
            <a:ext cx="478790" cy="25844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21435" y="2063115"/>
            <a:ext cx="902843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ym typeface="+mn-ea"/>
              </a:rPr>
              <a:t>在开发过程中使用到了GitHub、CSDN、OSChina3种软件开发知识分享社区和开源社区。</a:t>
            </a:r>
            <a:endParaRPr lang="zh-CN" altLang="en-US" sz="2800">
              <a:sym typeface="+mn-ea"/>
            </a:endParaRPr>
          </a:p>
          <a:p>
            <a:endParaRPr lang="zh-CN" altLang="en-US" sz="2800"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2800">
                <a:sym typeface="+mn-ea"/>
              </a:rPr>
              <a:t>在开发过程中通过浏览学习GitHub和OSChina中的开源代码来确定代码框架和学习算法，通过搜索CSDN来学习并解决开发中遇到的相应问题，如小程序的不同报错、各种语言语法的编写使用等。</a:t>
            </a:r>
            <a:endParaRPr lang="zh-CN" altLang="en-US" sz="28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75896" y="134559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实践收获与感受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5450" y="13477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09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3590" y="1207770"/>
            <a:ext cx="10600055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实践的收获</a:t>
            </a:r>
            <a:endParaRPr lang="zh-CN" altLang="en-US" sz="3200" b="1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1800" dirty="0"/>
              <a:t>通过制作该系统，对于微信小程序更加的了解，对于云函数云数据库的调用能够熟练掌握，以及对于外卖系统这一类型的电商系统有了一定的熟悉，包括其功能，数据表的建立等的都能够清楚并熟练掌握。对于基础的调用数据库的进行增删查改等基础功能，通过该实践，能够熟练掌握并且灵活运用。</a:t>
            </a:r>
            <a:endParaRPr lang="zh-CN" altLang="en-US" sz="1800" dirty="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心得和体会</a:t>
            </a:r>
            <a:endParaRPr lang="zh-CN" altLang="en-US" sz="3200" b="1" dirty="0">
              <a:sym typeface="+mn-ea"/>
            </a:endParaRPr>
          </a:p>
          <a:p>
            <a:pPr algn="l">
              <a:buClrTx/>
              <a:buSzTx/>
              <a:buFont typeface="Wingdings" panose="05000000000000000000" charset="0"/>
              <a:buNone/>
            </a:pPr>
            <a:r>
              <a:rPr lang="zh-CN" altLang="en-US" sz="1800" dirty="0"/>
              <a:t>通过这次的实践，每一周都需要进行汇报和听取老师的建议。虽然每周都有点辛苦，有点害怕面临该课堂，但是我们也做到了每节课都能够认真准备完成老师所说的任务。从刚开始的不知所措到最后能够从容的区分好功能点，从容地编写代码来实现功能，是我的成长。在这中间，有很多困难，但是我们都一步一步克服了。小程序从无到有，从零零散散慢慢的整合好，心中还是有一定的成就感的。</a:t>
            </a:r>
            <a:endParaRPr lang="zh-CN" altLang="en-US" sz="1800" dirty="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困难和问题</a:t>
            </a:r>
            <a:endParaRPr lang="en-US" altLang="zh-CN" sz="3200" b="1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①　我们组碰到最主要的困难就是编程问题，小组的每位成员的编程能力都比较有限。对于微信小程序的了解也比较少，微信小程序的用法虽然和web的大差不差，但是也是有差别，同时也需要学习。</a:t>
            </a:r>
            <a:endParaRPr lang="zh-CN" altLang="en-US" sz="1800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②　我们的程序调用的不是本地数据库是云数据库，需要用到云函数，云函数是从来没有涉及过的。</a:t>
            </a:r>
            <a:endParaRPr lang="zh-CN" altLang="en-US" sz="1800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③　微信小程序开发工具是报错无行数报错比较不好找。</a:t>
            </a:r>
            <a:endParaRPr lang="zh-CN" altLang="en-US" sz="1800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④　找的模板一直不能够很好的调用，也不能很好的修改，所有的代码从0开始编写。</a:t>
            </a:r>
            <a:endParaRPr lang="zh-CN" altLang="en-US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3679" y="2756776"/>
            <a:ext cx="5724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4A5A69"/>
                </a:solidFill>
                <a:cs typeface="+mn-ea"/>
                <a:sym typeface="+mn-lt"/>
              </a:rPr>
              <a:t>感谢您的耐心观看</a:t>
            </a:r>
            <a:endParaRPr lang="zh-CN" altLang="en-US" sz="5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760345" y="3850640"/>
            <a:ext cx="5440045" cy="3810"/>
          </a:xfrm>
          <a:prstGeom prst="line">
            <a:avLst/>
          </a:prstGeom>
          <a:ln>
            <a:solidFill>
              <a:srgbClr val="92A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198744" y="3854616"/>
            <a:ext cx="1232694" cy="0"/>
          </a:xfrm>
          <a:prstGeom prst="line">
            <a:avLst/>
          </a:prstGeom>
          <a:ln>
            <a:solidFill>
              <a:srgbClr val="92A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PP_MARK_KEY" val="7a68a240-4e78-4e56-bf11-cb0baa3d6ea2"/>
  <p:tag name="COMMONDATA" val="eyJoZGlkIjoiN2Y1MzU3ODA2MmVlYmE0MmMzMTQxNTRiM2JjOTA4OT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3054</Words>
  <Application>WPS 演示</Application>
  <PresentationFormat>自定义</PresentationFormat>
  <Paragraphs>317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15</vt:i4>
      </vt:variant>
      <vt:variant>
        <vt:lpstr>幻灯片标题</vt:lpstr>
      </vt:variant>
      <vt:variant>
        <vt:i4>26</vt:i4>
      </vt:variant>
    </vt:vector>
  </HeadingPairs>
  <TitlesOfParts>
    <vt:vector size="50" baseType="lpstr">
      <vt:lpstr>Arial</vt:lpstr>
      <vt:lpstr>宋体</vt:lpstr>
      <vt:lpstr>Wingdings</vt:lpstr>
      <vt:lpstr>包图简圆体</vt:lpstr>
      <vt:lpstr>微软雅黑</vt:lpstr>
      <vt:lpstr>Wingdings</vt:lpstr>
      <vt:lpstr>Arial Unicode MS</vt:lpstr>
      <vt:lpstr>Calibri</vt:lpstr>
      <vt:lpstr>Malgun Gothic</vt:lpstr>
      <vt:lpstr>第一PPT，www.1ppt.com</vt:lpstr>
      <vt:lpstr>自定义设计方案</vt:lpstr>
      <vt:lpstr>1_第一PPT，www.1ppt.com</vt:lpstr>
      <vt:lpstr>2_第一PPT，www.1ppt.com</vt:lpstr>
      <vt:lpstr>3_第一PPT，www.1ppt.com</vt:lpstr>
      <vt:lpstr>4_第一PPT，www.1ppt.com</vt:lpstr>
      <vt:lpstr>5_第一PPT，www.1ppt.com</vt:lpstr>
      <vt:lpstr>6_第一PPT，www.1ppt.com</vt:lpstr>
      <vt:lpstr>7_第一PPT，www.1ppt.com</vt:lpstr>
      <vt:lpstr>8_第一PPT，www.1ppt.com</vt:lpstr>
      <vt:lpstr>9_第一PPT，www.1ppt.com</vt:lpstr>
      <vt:lpstr>10_第一PPT，www.1ppt.com</vt:lpstr>
      <vt:lpstr>12_第一PPT，www.1ppt.com</vt:lpstr>
      <vt:lpstr>11_第一PPT，www.1ppt.com</vt:lpstr>
      <vt:lpstr>14_第一PPT，www.1ppt.com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莫兰迪</dc:title>
  <dc:creator>第一PPT</dc:creator>
  <cp:keywords>www.1ppt.com</cp:keywords>
  <dc:description>www.1ppt.com</dc:description>
  <cp:lastModifiedBy>Blingbiu</cp:lastModifiedBy>
  <cp:revision>48</cp:revision>
  <dcterms:created xsi:type="dcterms:W3CDTF">2020-01-03T06:53:00Z</dcterms:created>
  <dcterms:modified xsi:type="dcterms:W3CDTF">2022-11-25T05:32:59Z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59F83D4E44C44C4C9182DAF11C37A2CF</vt:lpwstr>
  </property>
  <property fmtid="{D5CDD505-2E9C-101B-9397-08002B2CF9AE}" pid="3" name="KSOProductBuildVer">
    <vt:lpwstr>2052-11.1.0.12763</vt:lpwstr>
  </property>
</Properties>
</file>