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5"/>
  </p:notesMasterIdLst>
  <p:handoutMasterIdLst>
    <p:handoutMasterId r:id="rId37"/>
  </p:handoutMasterIdLst>
  <p:sldIdLst>
    <p:sldId id="256" r:id="rId3"/>
    <p:sldId id="321" r:id="rId4"/>
    <p:sldId id="322" r:id="rId6"/>
    <p:sldId id="340" r:id="rId7"/>
    <p:sldId id="350" r:id="rId8"/>
    <p:sldId id="351" r:id="rId9"/>
    <p:sldId id="390" r:id="rId10"/>
    <p:sldId id="352" r:id="rId11"/>
    <p:sldId id="366" r:id="rId12"/>
    <p:sldId id="349" r:id="rId13"/>
    <p:sldId id="331" r:id="rId14"/>
    <p:sldId id="330" r:id="rId15"/>
    <p:sldId id="362" r:id="rId16"/>
    <p:sldId id="363" r:id="rId17"/>
    <p:sldId id="367" r:id="rId18"/>
    <p:sldId id="368" r:id="rId19"/>
    <p:sldId id="369" r:id="rId20"/>
    <p:sldId id="370" r:id="rId21"/>
    <p:sldId id="364" r:id="rId22"/>
    <p:sldId id="365" r:id="rId23"/>
    <p:sldId id="325" r:id="rId24"/>
    <p:sldId id="386" r:id="rId25"/>
    <p:sldId id="324" r:id="rId26"/>
    <p:sldId id="332" r:id="rId27"/>
    <p:sldId id="391" r:id="rId28"/>
    <p:sldId id="388" r:id="rId29"/>
    <p:sldId id="392" r:id="rId30"/>
    <p:sldId id="326" r:id="rId31"/>
    <p:sldId id="389" r:id="rId32"/>
    <p:sldId id="329" r:id="rId33"/>
    <p:sldId id="371" r:id="rId34"/>
    <p:sldId id="372" r:id="rId35"/>
    <p:sldId id="328" r:id="rId36"/>
  </p:sldIdLst>
  <p:sldSz cx="9144000" cy="6858000" type="screen4x3"/>
  <p:notesSz cx="7099300" cy="10234295"/>
  <p:custDataLst>
    <p:tags r:id="rId4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008080"/>
    <a:srgbClr val="008000"/>
    <a:srgbClr val="339933"/>
    <a:srgbClr val="006666"/>
    <a:srgbClr val="3399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494" autoAdjust="0"/>
  </p:normalViewPr>
  <p:slideViewPr>
    <p:cSldViewPr>
      <p:cViewPr varScale="1">
        <p:scale>
          <a:sx n="59" d="100"/>
          <a:sy n="59" d="100"/>
        </p:scale>
        <p:origin x="1422" y="39"/>
      </p:cViewPr>
      <p:guideLst>
        <p:guide orient="horz" pos="2172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5" d="100"/>
          <a:sy n="65" d="100"/>
        </p:scale>
        <p:origin x="-2874" y="-102"/>
      </p:cViewPr>
      <p:guideLst>
        <p:guide orient="horz" pos="3240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1" Type="http://schemas.openxmlformats.org/officeDocument/2006/relationships/tags" Target="tags/tag2.xml"/><Relationship Id="rId40" Type="http://schemas.openxmlformats.org/officeDocument/2006/relationships/tableStyles" Target="tableStyles.xml"/><Relationship Id="rId4" Type="http://schemas.openxmlformats.org/officeDocument/2006/relationships/slide" Target="slides/slide2.xml"/><Relationship Id="rId39" Type="http://schemas.openxmlformats.org/officeDocument/2006/relationships/viewProps" Target="viewProps.xml"/><Relationship Id="rId38" Type="http://schemas.openxmlformats.org/officeDocument/2006/relationships/presProps" Target="presProps.xml"/><Relationship Id="rId37" Type="http://schemas.openxmlformats.org/officeDocument/2006/relationships/handoutMaster" Target="handoutMasters/handoutMaster1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80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80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fld id="{6C94CD3F-BC40-49E1-B6B8-E1A76E047675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fld id="{17148E70-F631-4132-BD22-94B9F5668B9A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6387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638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6A4B0BBF-4581-45CB-A938-7FDA5E90D48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035B5F43-020E-40C0-A461-88C87EAAFF79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eaLnBrk="1" latinLnBrk="0" hangingPunct="1"/>
            <a:r>
              <a:rPr lang="zh-CN" altLang="en-US" dirty="0"/>
              <a:t>第二级</a:t>
            </a:r>
            <a:endParaRPr lang="zh-CN" altLang="en-US" dirty="0"/>
          </a:p>
          <a:p>
            <a:pPr lvl="2" eaLnBrk="1" latinLnBrk="0" hangingPunct="1"/>
            <a:r>
              <a:rPr lang="zh-CN" altLang="en-US" dirty="0"/>
              <a:t>第三级</a:t>
            </a:r>
            <a:endParaRPr lang="zh-CN" altLang="en-US" dirty="0"/>
          </a:p>
          <a:p>
            <a:pPr lvl="3" eaLnBrk="1" latinLnBrk="0" hangingPunct="1"/>
            <a:r>
              <a:rPr lang="zh-CN" altLang="en-US" dirty="0"/>
              <a:t>第四级</a:t>
            </a:r>
            <a:endParaRPr lang="zh-CN" altLang="en-US" dirty="0"/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444208" y="6407944"/>
            <a:ext cx="1920240" cy="365760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67944" y="6407944"/>
            <a:ext cx="2350681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388424" y="6407944"/>
            <a:ext cx="624608" cy="3651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28B54E-638A-43B5-A513-198B0E677B9C}" type="slidenum">
              <a:rPr lang="zh-CN" altLang="en-US" smtClean="0"/>
            </a:fld>
            <a:endParaRPr lang="en-US" altLang="zh-CN"/>
          </a:p>
        </p:txBody>
      </p:sp>
      <p:sp>
        <p:nvSpPr>
          <p:cNvPr id="7" name="燕尾形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燕尾形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A47A10-A01A-4A14-B7DD-5E6C1A8D811F}" type="slidenum">
              <a:rPr lang="zh-CN" altLang="en-US" smtClean="0"/>
            </a:fld>
            <a:endParaRPr lang="en-US" altLang="zh-CN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5513BD-4EBF-4D21-8E12-87C82F04830C}" type="slidenum">
              <a:rPr lang="zh-CN" altLang="en-US" smtClean="0"/>
            </a:fld>
            <a:endParaRPr lang="en-US" altLang="zh-C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B70980-5545-4AFA-8E96-1F6CCA885F37}" type="slidenum">
              <a:rPr lang="zh-CN" altLang="en-US" smtClean="0"/>
            </a:fld>
            <a:endParaRPr lang="en-US" altLang="zh-CN"/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FB854B-7C2E-4EF4-AE6C-AF460FD40CAC}" type="slidenum">
              <a:rPr lang="zh-CN" altLang="en-US" smtClean="0"/>
            </a:fld>
            <a:endParaRPr lang="en-US" altLang="zh-C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415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CN" altLang="en-US"/>
              <a:t>单击图标添加图片</a:t>
            </a:r>
            <a:endParaRPr kumimoji="0"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C70BB9A-EF78-4561-9906-351FC1ADE333}" type="slidenum">
              <a:rPr lang="zh-CN" altLang="en-US" smtClean="0"/>
            </a:fld>
            <a:endParaRPr lang="en-US" altLang="zh-CN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8" name="任意多边形 7"/>
          <p:cNvSpPr/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任意多边形 8"/>
          <p:cNvSpPr/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直角三角形 9"/>
          <p:cNvSpPr/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直接连接符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燕尾形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燕尾形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04C1B9-72EB-4D4B-9EFF-953D3E22A819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1342D-27E1-4DB2-A7A6-17CABCE8E066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 12"/>
          <p:cNvSpPr/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任意多边形 11"/>
          <p:cNvSpPr/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角三角形 13"/>
          <p:cNvSpPr/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标题占位符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0" name="文本占位符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  <a:p>
            <a:pPr lvl="1" eaLnBrk="1" latinLnBrk="0" hangingPunct="1"/>
            <a:r>
              <a:rPr kumimoji="0" lang="zh-CN" altLang="en-US"/>
              <a:t>第二级</a:t>
            </a:r>
            <a:endParaRPr kumimoji="0" lang="zh-CN" altLang="en-US"/>
          </a:p>
          <a:p>
            <a:pPr lvl="2" eaLnBrk="1" latinLnBrk="0" hangingPunct="1"/>
            <a:r>
              <a:rPr kumimoji="0" lang="zh-CN" altLang="en-US"/>
              <a:t>第三级</a:t>
            </a:r>
            <a:endParaRPr kumimoji="0" lang="zh-CN" altLang="en-US"/>
          </a:p>
          <a:p>
            <a:pPr lvl="3" eaLnBrk="1" latinLnBrk="0" hangingPunct="1"/>
            <a:r>
              <a:rPr kumimoji="0" lang="zh-CN" altLang="en-US"/>
              <a:t>第四级</a:t>
            </a:r>
            <a:endParaRPr kumimoji="0" lang="zh-CN" altLang="en-US"/>
          </a:p>
          <a:p>
            <a:pPr lvl="4" eaLnBrk="1" latinLnBrk="0" hangingPunct="1"/>
            <a:r>
              <a:rPr kumimoji="0" lang="zh-CN" altLang="en-US"/>
              <a:t>第五级</a:t>
            </a:r>
            <a:endParaRPr kumimoji="0" lang="en-US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22" name="页脚占位符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65F0B0DD-52FB-4A53-B2C2-7CDC1F2E492C}" type="slidenum">
              <a:rPr lang="zh-CN" altLang="en-US" smtClean="0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55905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 panose="05040102010807070707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665" indent="-228600" algn="l" rtl="0" eaLnBrk="1" latinLnBrk="0" hangingPunct="1">
        <a:spcBef>
          <a:spcPts val="325"/>
        </a:spcBef>
        <a:buClr>
          <a:schemeClr val="accent1"/>
        </a:buClr>
        <a:buFont typeface="Verdana" panose="020B0604030504040204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790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 panose="05020102010507070707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 panose="05020102010507070707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 panose="05020102010507070707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560" y="1340768"/>
            <a:ext cx="7772400" cy="1728192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3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软件工程课程设计汇报</a:t>
            </a:r>
            <a:br>
              <a:rPr lang="en-US" altLang="zh-CN" sz="3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4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“垃圾分类智能管理”</a:t>
            </a:r>
            <a:endParaRPr lang="zh-CN" altLang="en-US" sz="40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84325" y="3429000"/>
            <a:ext cx="6121400" cy="2601595"/>
          </a:xfrm>
          <a:noFill/>
        </p:spPr>
        <p:txBody>
          <a:bodyPr>
            <a:normAutofit lnSpcReduction="20000"/>
          </a:bodyPr>
          <a:lstStyle/>
          <a:p>
            <a:pPr algn="ctr" eaLnBrk="1" hangingPunct="1"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汇报人： 陈冠文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ctr" eaLnBrk="1" hangingPunct="1"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项目团队成员：学号 姓名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ctr" eaLnBrk="1" hangingPunct="1">
              <a:lnSpc>
                <a:spcPct val="120000"/>
              </a:lnSpc>
            </a:pP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                       200340020 牟一鸣 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ctr" eaLnBrk="1" hangingPunct="1">
              <a:lnSpc>
                <a:spcPct val="120000"/>
              </a:lnSpc>
            </a:pP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                    200340022 彭通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ctr" eaLnBrk="1" hangingPunct="1">
              <a:lnSpc>
                <a:spcPct val="120000"/>
              </a:lnSpc>
            </a:pP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                       200340010 贾熙宇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ctr" eaLnBrk="1" hangingPunct="1">
              <a:lnSpc>
                <a:spcPct val="120000"/>
              </a:lnSpc>
            </a:pP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                      200340026 宋秉晓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ctr" eaLnBrk="1" hangingPunct="1">
              <a:lnSpc>
                <a:spcPct val="120000"/>
              </a:lnSpc>
            </a:pP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软件创意及需求</a:t>
            </a:r>
            <a:endParaRPr lang="en-US" altLang="zh-CN" dirty="0"/>
          </a:p>
          <a:p>
            <a:r>
              <a:rPr lang="zh-CN" altLang="en-US" dirty="0">
                <a:sym typeface="+mn-ea"/>
              </a:rPr>
              <a:t>开发技术与工具</a:t>
            </a:r>
            <a:endParaRPr lang="zh-CN" altLang="en-US" dirty="0"/>
          </a:p>
          <a:p>
            <a:r>
              <a:rPr lang="zh-CN" altLang="en-US" dirty="0"/>
              <a:t>软件设计与建模</a:t>
            </a:r>
            <a:endParaRPr lang="en-US" altLang="zh-CN" dirty="0"/>
          </a:p>
          <a:p>
            <a:r>
              <a:rPr lang="zh-CN" altLang="en-US" dirty="0"/>
              <a:t>代码编写与测试</a:t>
            </a:r>
            <a:endParaRPr lang="zh-CN" altLang="en-US" dirty="0"/>
          </a:p>
          <a:p>
            <a:r>
              <a:rPr lang="zh-CN" altLang="en-US" dirty="0"/>
              <a:t>软件质量与保证</a:t>
            </a:r>
            <a:endParaRPr lang="en-US" altLang="zh-CN" dirty="0"/>
          </a:p>
          <a:p>
            <a:r>
              <a:rPr lang="zh-CN" altLang="en-US" dirty="0"/>
              <a:t>系统部署与运行</a:t>
            </a:r>
            <a:endParaRPr lang="en-US" altLang="zh-CN" dirty="0"/>
          </a:p>
          <a:p>
            <a:r>
              <a:rPr lang="zh-CN" altLang="en-US" dirty="0"/>
              <a:t>开源社区的使用</a:t>
            </a:r>
            <a:endParaRPr lang="en-US" altLang="zh-CN" dirty="0"/>
          </a:p>
          <a:p>
            <a:r>
              <a:rPr lang="zh-CN" altLang="en-US" dirty="0"/>
              <a:t>实践收获与感受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汇报内容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0000" lnSpcReduction="10000"/>
          </a:bodyPr>
          <a:lstStyle/>
          <a:p>
            <a:r>
              <a:rPr lang="zh-CN" altLang="en-US" dirty="0"/>
              <a:t>现实问题</a:t>
            </a:r>
            <a:endParaRPr lang="zh-CN" altLang="en-US" dirty="0"/>
          </a:p>
          <a:p>
            <a:pPr lvl="1"/>
            <a:r>
              <a:rPr lang="zh-CN" altLang="en-US" dirty="0"/>
              <a:t>随着人民生活水平的提高，生活垃圾的产生量也急剧增加，如何人工智能技术实现垃圾分类智能管理，回收更多可再利用的垃圾资源，创造经济效益，具有非常重要的研究价值。</a:t>
            </a:r>
            <a:endParaRPr lang="zh-CN" altLang="en-US" dirty="0"/>
          </a:p>
          <a:p>
            <a:r>
              <a:rPr lang="zh-CN" altLang="en-US" dirty="0"/>
              <a:t>核心功能</a:t>
            </a:r>
            <a:endParaRPr lang="zh-CN" altLang="en-US" dirty="0"/>
          </a:p>
          <a:p>
            <a:pPr lvl="1"/>
            <a:r>
              <a:rPr lang="zh-CN" altLang="en-US" dirty="0"/>
              <a:t>答题功能、反馈功能、文字识别、拍照分类</a:t>
            </a:r>
            <a:endParaRPr lang="zh-CN" altLang="en-US" dirty="0"/>
          </a:p>
          <a:p>
            <a:r>
              <a:rPr lang="zh-CN" altLang="en-US" dirty="0"/>
              <a:t>需求创意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采用人工智能技术实现图片识别，可供用户多种选择，可选择文字和图像识别垃圾。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>
                <a:sym typeface="+mn-ea"/>
              </a:rPr>
              <a:t>软件面向大众群体，方便用户使用，实现对垃圾的分类，促进经济效益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>
                <a:sym typeface="+mn-ea"/>
              </a:rPr>
              <a:t>通过答题功能，帮助用户了解不同垃圾类型，帮助人们养成垃圾分类的好习惯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软件需求与创意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lvl="1"/>
            <a:r>
              <a:rPr lang="zh-CN" altLang="en-US" dirty="0"/>
              <a:t>用例模型、顺序图、分析类图</a:t>
            </a:r>
            <a:endParaRPr lang="zh-CN" altLang="en-US" dirty="0"/>
          </a:p>
          <a:p>
            <a:pPr lvl="1"/>
            <a:endParaRPr lang="zh-CN" altLang="en-US" dirty="0"/>
          </a:p>
          <a:p>
            <a:pPr lvl="1"/>
            <a:endParaRPr lang="zh-CN" altLang="en-US" dirty="0"/>
          </a:p>
          <a:p>
            <a:pPr lvl="1"/>
            <a:endParaRPr lang="zh-CN" altLang="en-US" dirty="0"/>
          </a:p>
          <a:p>
            <a:pPr lvl="1"/>
            <a:endParaRPr lang="zh-CN" altLang="en-US" dirty="0"/>
          </a:p>
          <a:p>
            <a:pPr lvl="1"/>
            <a:endParaRPr lang="zh-CN" altLang="en-US" dirty="0"/>
          </a:p>
          <a:p>
            <a:pPr lvl="1"/>
            <a:endParaRPr lang="zh-CN" altLang="en-US" dirty="0"/>
          </a:p>
          <a:p>
            <a:pPr lvl="1"/>
            <a:endParaRPr lang="zh-CN" altLang="en-US" dirty="0"/>
          </a:p>
          <a:p>
            <a:pPr lvl="1"/>
            <a:endParaRPr lang="zh-CN" altLang="en-US" dirty="0"/>
          </a:p>
          <a:p>
            <a:endParaRPr lang="zh-CN" altLang="en-US" dirty="0">
              <a:sym typeface="+mn-ea"/>
            </a:endParaRPr>
          </a:p>
          <a:p>
            <a:endParaRPr lang="zh-CN" altLang="en-US" dirty="0">
              <a:sym typeface="+mn-ea"/>
            </a:endParaRPr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pic>
        <p:nvPicPr>
          <p:cNvPr id="13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695" y="2852420"/>
            <a:ext cx="6118225" cy="3000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96055" y="404495"/>
            <a:ext cx="4312920" cy="302514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" y="3860800"/>
            <a:ext cx="4011295" cy="258572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323850" y="692150"/>
            <a:ext cx="3350260" cy="22656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/>
              <a:t>文字识别顺序图</a:t>
            </a:r>
            <a:r>
              <a:rPr lang="zh-CN" altLang="en-US"/>
              <a:t>：</a:t>
            </a:r>
            <a:endParaRPr lang="zh-CN" altLang="en-US"/>
          </a:p>
          <a:p>
            <a:r>
              <a:rPr lang="zh-CN" altLang="en-US"/>
              <a:t>用户登录成功后，选择文字识别，用户输入垃圾信息，点击确定，系统将用户输入的信息上传到服务器，服务器处理信息，将处理结果反馈给用户。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4500245" y="3547745"/>
            <a:ext cx="3808730" cy="27432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/>
              <a:t>拍照识别顺序图</a:t>
            </a:r>
            <a:r>
              <a:rPr lang="zh-CN" altLang="en-US"/>
              <a:t>：</a:t>
            </a:r>
            <a:endParaRPr lang="zh-CN" altLang="en-US"/>
          </a:p>
          <a:p>
            <a:r>
              <a:rPr lang="zh-CN" altLang="en-US"/>
              <a:t>用户登录成功后，选择拍照识别，用户拍摄垃圾图片，点击确定，系统将用户拍照的图片信息上传到服务器，服务器处理信息，将处理结果反馈给用户。</a:t>
            </a:r>
            <a:endParaRPr lang="zh-CN" altLang="en-US"/>
          </a:p>
          <a:p>
            <a:endParaRPr lang="zh-CN" altLang="en-US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3940" y="2708910"/>
            <a:ext cx="6473190" cy="345186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827405" y="620395"/>
            <a:ext cx="6659245" cy="21844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/>
              <a:t>反馈顺序图：</a:t>
            </a:r>
            <a:endParaRPr lang="zh-CN" altLang="en-US" b="1"/>
          </a:p>
          <a:p>
            <a:r>
              <a:rPr lang="zh-CN" altLang="en-US"/>
              <a:t>用户登录成功后，选择反馈功能，用户输入反馈信息，点击确定，系统将用户的反馈信息上传到服务器，服务器处理信息，将信息保存到数据库，等待管理员查看。</a:t>
            </a:r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03985" y="2636520"/>
            <a:ext cx="5779135" cy="356616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79705" y="692150"/>
            <a:ext cx="8158480" cy="15125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/>
              <a:t>答题顺序图：</a:t>
            </a:r>
            <a:endParaRPr lang="zh-CN" altLang="en-US" b="1"/>
          </a:p>
          <a:p>
            <a:r>
              <a:rPr lang="zh-CN" altLang="en-US"/>
              <a:t>用户登录成功后，选择答题，点击开始答题，用户填写答案，答完后点击确定，系统将用户答题信息上传到服务器，服务器处理信息，对比数据库，将答题得分反馈给用户。</a:t>
            </a:r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03985" y="2708910"/>
            <a:ext cx="5612765" cy="373951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11505" y="332105"/>
            <a:ext cx="8082280" cy="22606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/>
              <a:t>数据管理顺序图：</a:t>
            </a:r>
            <a:endParaRPr lang="zh-CN" altLang="en-US" b="1"/>
          </a:p>
          <a:p>
            <a:r>
              <a:rPr lang="zh-CN" altLang="en-US"/>
              <a:t>管理员登录成功后，点击后台管理， 输入账号密码登录成功，点击管理用户，对用户信息做修改，上传到服务器，数据库保存修改记录；点击反馈信息，查看信息；点击添加题库，输入添加垃圾名称，选择垃圾种类。点击确定，上传结果到服务器，保存数据到数据库。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57200" y="356870"/>
            <a:ext cx="8229600" cy="5650865"/>
          </a:xfrm>
        </p:spPr>
        <p:txBody>
          <a:bodyPr/>
          <a:p>
            <a:r>
              <a:rPr lang="zh-CN" altLang="en-US"/>
              <a:t>分析</a:t>
            </a:r>
            <a:r>
              <a:rPr lang="zh-CN" altLang="en-US"/>
              <a:t>类图</a:t>
            </a:r>
            <a:endParaRPr lang="zh-CN" altLang="en-US"/>
          </a:p>
          <a:p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" y="1052195"/>
            <a:ext cx="7651750" cy="554228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57200" y="288925"/>
            <a:ext cx="8229600" cy="5718810"/>
          </a:xfrm>
        </p:spPr>
        <p:txBody>
          <a:bodyPr>
            <a:normAutofit lnSpcReduction="20000"/>
          </a:bodyPr>
          <a:p>
            <a:pPr marL="109855" indent="0">
              <a:buNone/>
            </a:pPr>
            <a:r>
              <a:rPr lang="en-US" altLang="zh-CN"/>
              <a:t> </a:t>
            </a:r>
            <a:r>
              <a:rPr lang="zh-CN" altLang="en-US" sz="2700" dirty="0">
                <a:sym typeface="+mn-ea"/>
              </a:rPr>
              <a:t>软件的非功能需求</a:t>
            </a:r>
            <a:endParaRPr lang="zh-CN" altLang="en-US" sz="2700" dirty="0">
              <a:sym typeface="+mn-ea"/>
            </a:endParaRPr>
          </a:p>
          <a:p>
            <a:pPr lvl="1"/>
            <a:r>
              <a:rPr lang="zh-CN" altLang="en-US" sz="2700" dirty="0"/>
              <a:t>功能响应时间要求:网络连接建立后，云端服务器一定可以响应用户发送的请求;非常重要的功能不超过100ms,其余功能不超过460ms；</a:t>
            </a:r>
            <a:endParaRPr lang="zh-CN" altLang="en-US" sz="2700" dirty="0"/>
          </a:p>
          <a:p>
            <a:pPr lvl="1"/>
            <a:r>
              <a:rPr lang="zh-CN" altLang="en-US" sz="2700" dirty="0"/>
              <a:t>可靠性要求:用户使用该系统时,云端服务器和手机客户端能够访问。系统支持7*24长期稳定运行,并且系统维护不能影响小程序的使用。</a:t>
            </a:r>
            <a:endParaRPr lang="zh-CN" altLang="en-US" sz="2700" dirty="0"/>
          </a:p>
          <a:p>
            <a:pPr marL="109855" indent="0">
              <a:buNone/>
            </a:pPr>
            <a:endParaRPr lang="zh-CN" altLang="en-US" sz="2700" dirty="0"/>
          </a:p>
          <a:p>
            <a:pPr marL="109855" indent="0">
              <a:buNone/>
            </a:pPr>
            <a:endParaRPr lang="en-US" altLang="zh-CN"/>
          </a:p>
          <a:p>
            <a:pPr marL="109855" indent="0">
              <a:buNone/>
            </a:pPr>
            <a:r>
              <a:rPr lang="zh-CN" altLang="en-US" sz="2700" dirty="0">
                <a:sym typeface="+mn-ea"/>
              </a:rPr>
              <a:t>软件需求文档</a:t>
            </a:r>
            <a:endParaRPr lang="zh-CN" altLang="en-US" sz="2700" dirty="0"/>
          </a:p>
          <a:p>
            <a:pPr lvl="1"/>
            <a:r>
              <a:rPr lang="zh-CN" altLang="en-US" sz="2700" dirty="0"/>
              <a:t>软件需求的用例模型</a:t>
            </a:r>
            <a:r>
              <a:rPr lang="zh-CN" altLang="en-US" sz="2700" dirty="0">
                <a:sym typeface="+mn-ea"/>
              </a:rPr>
              <a:t>、软件需求的分析模型</a:t>
            </a:r>
            <a:endParaRPr lang="zh-CN" altLang="en-US" sz="2700" dirty="0">
              <a:sym typeface="+mn-ea"/>
            </a:endParaRPr>
          </a:p>
          <a:p>
            <a:pPr lvl="1"/>
            <a:r>
              <a:rPr lang="zh-CN" altLang="en-US" sz="2700" dirty="0">
                <a:sym typeface="+mn-ea"/>
              </a:rPr>
              <a:t>答题功能、反馈功能、文字识别、拍照分类、分析类图</a:t>
            </a:r>
            <a:endParaRPr lang="zh-CN" altLang="en-US" sz="2700" dirty="0">
              <a:sym typeface="+mn-ea"/>
            </a:endParaRPr>
          </a:p>
          <a:p>
            <a:pPr marL="109855" indent="0">
              <a:buNone/>
            </a:pPr>
            <a:endParaRPr lang="en-US" altLang="zh-CN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软件开发技术</a:t>
            </a:r>
            <a:endParaRPr lang="en-US" altLang="zh-CN"/>
          </a:p>
          <a:p>
            <a:pPr lvl="1"/>
            <a:r>
              <a:rPr lang="zh-CN" altLang="en-US"/>
              <a:t>图像识别技术、</a:t>
            </a:r>
            <a:r>
              <a:rPr lang="en-US" altLang="zh-CN"/>
              <a:t>WeChat </a:t>
            </a:r>
            <a:r>
              <a:rPr lang="zh-CN" altLang="en-US"/>
              <a:t>小程序</a:t>
            </a:r>
            <a:r>
              <a:rPr lang="zh-CN" altLang="en-US">
                <a:sym typeface="+mn-ea"/>
              </a:rPr>
              <a:t>开发技术</a:t>
            </a:r>
            <a:endParaRPr lang="en-US" altLang="zh-CN"/>
          </a:p>
          <a:p>
            <a:r>
              <a:rPr lang="zh-CN" altLang="en-US"/>
              <a:t>编程语言</a:t>
            </a:r>
            <a:endParaRPr lang="en-US" altLang="zh-CN"/>
          </a:p>
          <a:p>
            <a:pPr lvl="1"/>
            <a:r>
              <a:rPr lang="en-US" altLang="zh-CN"/>
              <a:t>JavaScript</a:t>
            </a:r>
            <a:r>
              <a:rPr lang="zh-CN" altLang="en-US"/>
              <a:t>、</a:t>
            </a:r>
            <a:r>
              <a:rPr lang="en-US" altLang="zh-CN"/>
              <a:t>Wxss</a:t>
            </a:r>
            <a:r>
              <a:rPr lang="zh-CN" altLang="en-US"/>
              <a:t>、</a:t>
            </a:r>
            <a:r>
              <a:rPr lang="en-US" altLang="zh-CN"/>
              <a:t>Wxml</a:t>
            </a:r>
            <a:r>
              <a:rPr lang="zh-CN" altLang="en-US"/>
              <a:t>、</a:t>
            </a:r>
            <a:r>
              <a:rPr lang="en-US" altLang="zh-CN"/>
              <a:t>Node</a:t>
            </a:r>
            <a:endParaRPr lang="en-US" altLang="zh-CN"/>
          </a:p>
          <a:p>
            <a:r>
              <a:rPr lang="zh-CN" altLang="en-US"/>
              <a:t>软件工具</a:t>
            </a:r>
            <a:endParaRPr lang="en-US" altLang="zh-CN"/>
          </a:p>
          <a:p>
            <a:pPr lvl="1"/>
            <a:r>
              <a:rPr lang="zh-CN" altLang="en-US"/>
              <a:t>微信开发者工具</a:t>
            </a:r>
            <a:endParaRPr lang="en-US" altLang="zh-CN"/>
          </a:p>
          <a:p>
            <a:endParaRPr lang="en-US" altLang="zh-CN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CN" altLang="en-US"/>
              <a:t>©Copyright Xinjun Mao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/>
              <a:t>*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开发技术与工具</a:t>
            </a:r>
            <a:endParaRPr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体系结构设计及其模型</a:t>
            </a:r>
            <a:endParaRPr lang="en-US" altLang="zh-CN"/>
          </a:p>
          <a:p>
            <a:pPr lvl="1"/>
            <a:endParaRPr lang="en-US" altLang="zh-CN"/>
          </a:p>
          <a:p>
            <a:endParaRPr lang="zh-CN" altLang="en-US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  <a:endParaRPr lang="zh-CN" altLang="en-US"/>
          </a:p>
        </p:txBody>
      </p:sp>
      <p:pic>
        <p:nvPicPr>
          <p:cNvPr id="2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695" y="1988503"/>
            <a:ext cx="5273040" cy="45586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 sz="2700">
                <a:sym typeface="+mn-ea"/>
              </a:rPr>
              <a:t>用户界面设计及其模型</a:t>
            </a:r>
            <a:endParaRPr lang="en-US" altLang="zh-CN" sz="2700"/>
          </a:p>
          <a:p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软件设计与</a:t>
            </a:r>
            <a:r>
              <a:rPr lang="zh-CN" altLang="en-US"/>
              <a:t>建模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6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5480" y="2132330"/>
            <a:ext cx="6255385" cy="416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 sz="2700">
                <a:sym typeface="+mn-ea"/>
              </a:rPr>
              <a:t>用例设计及其模型</a:t>
            </a:r>
            <a:endParaRPr lang="zh-CN" altLang="en-US" sz="2700"/>
          </a:p>
          <a:p>
            <a:pPr lvl="1"/>
            <a:r>
              <a:rPr lang="zh-CN" altLang="en-US" sz="2700">
                <a:sym typeface="+mn-ea"/>
              </a:rPr>
              <a:t>用户</a:t>
            </a:r>
            <a:r>
              <a:rPr lang="zh-CN" altLang="en-US" sz="2700">
                <a:sym typeface="+mn-ea"/>
              </a:rPr>
              <a:t>登录用例设计的顺序图</a:t>
            </a:r>
            <a:endParaRPr lang="zh-CN" altLang="en-US" sz="2700"/>
          </a:p>
          <a:p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软件设计与建模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23" name="图片 3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79295" y="2492058"/>
            <a:ext cx="5269230" cy="37890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文字识别用例</a:t>
            </a:r>
            <a:r>
              <a:rPr lang="zh-CN" altLang="en-US"/>
              <a:t>设计顺序图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软件设计与</a:t>
            </a:r>
            <a:r>
              <a:rPr lang="zh-CN" altLang="en-US"/>
              <a:t>建模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25" name="图片 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75740" y="2060575"/>
            <a:ext cx="6528435" cy="43078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拍照用例设计</a:t>
            </a:r>
            <a:r>
              <a:rPr lang="zh-CN" altLang="en-US"/>
              <a:t>顺序图</a:t>
            </a:r>
            <a:endParaRPr lang="zh-CN" altLang="en-US"/>
          </a:p>
          <a:p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软件设计与</a:t>
            </a:r>
            <a:r>
              <a:rPr lang="zh-CN" altLang="en-US"/>
              <a:t>建模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28" name="图片 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59205" y="2060575"/>
            <a:ext cx="7018655" cy="4091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答题用例设计</a:t>
            </a:r>
            <a:r>
              <a:rPr lang="zh-CN" altLang="en-US"/>
              <a:t>顺序图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软件设计与</a:t>
            </a:r>
            <a:r>
              <a:rPr lang="zh-CN" altLang="en-US"/>
              <a:t>建模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29" name="图片 3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20800" y="2060575"/>
            <a:ext cx="6922770" cy="40690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反馈界面用例设计</a:t>
            </a:r>
            <a:r>
              <a:rPr lang="zh-CN" altLang="en-US"/>
              <a:t>顺序图</a:t>
            </a:r>
            <a:endParaRPr lang="zh-CN" altLang="en-US"/>
          </a:p>
          <a:p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软件设计与</a:t>
            </a:r>
            <a:r>
              <a:rPr lang="zh-CN" altLang="en-US"/>
              <a:t>建模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30" name="图片 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75740" y="1988820"/>
            <a:ext cx="6501130" cy="41770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设计</a:t>
            </a:r>
            <a:r>
              <a:rPr lang="zh-CN" altLang="en-US"/>
              <a:t>类图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zh-CN" altLang="en-US">
                <a:sym typeface="+mn-ea"/>
              </a:rPr>
              <a:t>软件设计与建模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8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98775" y="1417955"/>
            <a:ext cx="5788025" cy="5137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395605" y="1484503"/>
            <a:ext cx="8229600" cy="4525963"/>
          </a:xfrm>
        </p:spPr>
        <p:txBody>
          <a:bodyPr/>
          <a:p>
            <a:r>
              <a:rPr lang="zh-CN" altLang="en-US"/>
              <a:t>数据设计</a:t>
            </a:r>
            <a:r>
              <a:rPr lang="zh-CN" altLang="en-US"/>
              <a:t>类图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zh-CN" altLang="en-US">
                <a:sym typeface="+mn-ea"/>
              </a:rPr>
              <a:t>软件设计与建模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14" name="图片 14" descr="bf4cf190f21baacd06d64c4177cbef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0340" y="2132330"/>
            <a:ext cx="6243320" cy="380492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代码组织结构</a:t>
            </a:r>
            <a:endParaRPr lang="en-US" altLang="zh-CN"/>
          </a:p>
          <a:p>
            <a:pPr lvl="1"/>
            <a:r>
              <a:rPr lang="zh-CN" altLang="en-US"/>
              <a:t>用一张图展示代码组织结构</a:t>
            </a:r>
            <a:endParaRPr lang="en-US" altLang="zh-CN"/>
          </a:p>
        </p:txBody>
      </p:sp>
      <p:sp>
        <p:nvSpPr>
          <p:cNvPr id="153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代码编写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3305" y="2564765"/>
            <a:ext cx="6036310" cy="404622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 lnSpcReduction="20000"/>
          </a:bodyPr>
          <a:p>
            <a:r>
              <a:rPr lang="zh-CN" altLang="en-US" sz="2700">
                <a:sym typeface="+mn-ea"/>
              </a:rPr>
              <a:t>程序代码量</a:t>
            </a:r>
            <a:endParaRPr lang="en-US" altLang="zh-CN" sz="2700"/>
          </a:p>
          <a:p>
            <a:pPr lvl="1"/>
            <a:r>
              <a:rPr lang="zh-CN" altLang="en-US" sz="2700">
                <a:sym typeface="+mn-ea"/>
              </a:rPr>
              <a:t>重用开源代码量：</a:t>
            </a:r>
            <a:r>
              <a:rPr lang="en-US" altLang="zh-CN" sz="2700">
                <a:sym typeface="+mn-ea"/>
              </a:rPr>
              <a:t>6000</a:t>
            </a:r>
            <a:r>
              <a:rPr lang="zh-CN" altLang="en-US" sz="2700">
                <a:sym typeface="+mn-ea"/>
              </a:rPr>
              <a:t>行左右</a:t>
            </a:r>
            <a:endParaRPr lang="zh-CN" altLang="en-US" sz="2700">
              <a:sym typeface="+mn-ea"/>
            </a:endParaRPr>
          </a:p>
          <a:p>
            <a:pPr lvl="1"/>
            <a:r>
              <a:rPr lang="zh-CN" altLang="en-US" sz="2700">
                <a:sym typeface="+mn-ea"/>
              </a:rPr>
              <a:t>独立编写代码量：</a:t>
            </a:r>
            <a:r>
              <a:rPr lang="en-US" altLang="zh-CN" sz="2700">
                <a:sym typeface="+mn-ea"/>
              </a:rPr>
              <a:t>4000</a:t>
            </a:r>
            <a:r>
              <a:rPr lang="zh-CN" altLang="en-US" sz="2700">
                <a:sym typeface="+mn-ea"/>
              </a:rPr>
              <a:t>行左右</a:t>
            </a:r>
            <a:endParaRPr lang="zh-CN" altLang="en-US" sz="2700">
              <a:sym typeface="+mn-ea"/>
            </a:endParaRPr>
          </a:p>
          <a:p>
            <a:pPr marL="393065" lvl="1" indent="0">
              <a:buNone/>
            </a:pPr>
            <a:endParaRPr lang="en-US" altLang="zh-CN" sz="2700"/>
          </a:p>
          <a:p>
            <a:r>
              <a:rPr lang="zh-CN" altLang="en-US" sz="2700">
                <a:sym typeface="+mn-ea"/>
              </a:rPr>
              <a:t>开源代码利用情况</a:t>
            </a:r>
            <a:endParaRPr lang="en-US" altLang="zh-CN" sz="2700"/>
          </a:p>
          <a:p>
            <a:pPr lvl="1"/>
            <a:r>
              <a:rPr lang="zh-CN" altLang="en-US" sz="2700">
                <a:sym typeface="+mn-ea"/>
              </a:rPr>
              <a:t>利用了</a:t>
            </a:r>
            <a:r>
              <a:rPr lang="en-US" altLang="zh-CN" sz="2700">
                <a:sym typeface="+mn-ea"/>
              </a:rPr>
              <a:t>”</a:t>
            </a:r>
            <a:r>
              <a:rPr lang="zh-CN" altLang="en-US" sz="2700">
                <a:sym typeface="+mn-ea"/>
              </a:rPr>
              <a:t>天行数据</a:t>
            </a:r>
            <a:r>
              <a:rPr lang="en-US" altLang="zh-CN" sz="2700">
                <a:sym typeface="+mn-ea"/>
              </a:rPr>
              <a:t>API“</a:t>
            </a:r>
            <a:r>
              <a:rPr lang="zh-CN" altLang="en-US" sz="2700">
                <a:sym typeface="+mn-ea"/>
              </a:rPr>
              <a:t>开源软件</a:t>
            </a:r>
            <a:r>
              <a:rPr lang="zh-CN" altLang="en-US" sz="2700">
                <a:sym typeface="+mn-ea"/>
              </a:rPr>
              <a:t>调用其</a:t>
            </a:r>
            <a:r>
              <a:rPr lang="en-US" altLang="zh-CN" sz="2700">
                <a:sym typeface="+mn-ea"/>
              </a:rPr>
              <a:t>API</a:t>
            </a:r>
            <a:r>
              <a:rPr lang="zh-CN" altLang="en-US" sz="2700">
                <a:sym typeface="+mn-ea"/>
              </a:rPr>
              <a:t>实现了拍照识别、文字识别。</a:t>
            </a:r>
            <a:endParaRPr lang="zh-CN" altLang="en-US" sz="2700">
              <a:sym typeface="+mn-ea"/>
            </a:endParaRPr>
          </a:p>
          <a:p>
            <a:pPr lvl="1"/>
            <a:r>
              <a:rPr lang="zh-CN" altLang="en-US" sz="2700">
                <a:sym typeface="+mn-ea"/>
              </a:rPr>
              <a:t>利用</a:t>
            </a:r>
            <a:r>
              <a:rPr lang="zh-CN" altLang="en-US" sz="2700">
                <a:sym typeface="+mn-ea"/>
              </a:rPr>
              <a:t>垃圾分类小程序采用了其整个框架改写了</a:t>
            </a:r>
            <a:r>
              <a:rPr lang="zh-CN" altLang="en-US" sz="2700">
                <a:sym typeface="+mn-ea"/>
              </a:rPr>
              <a:t>相关的界面。</a:t>
            </a:r>
            <a:r>
              <a:rPr lang="zh-CN" altLang="en-US" sz="2700">
                <a:sym typeface="+mn-ea"/>
              </a:rPr>
              <a:t>对其源码进行了修改。</a:t>
            </a:r>
            <a:endParaRPr lang="en-US" altLang="zh-CN" sz="2700"/>
          </a:p>
          <a:p>
            <a:pPr lvl="1"/>
            <a:endParaRPr lang="en-US" altLang="zh-CN" sz="2700"/>
          </a:p>
          <a:p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代码编写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开展了哪些测试</a:t>
            </a:r>
            <a:endParaRPr lang="en-US" altLang="zh-CN" dirty="0"/>
          </a:p>
          <a:p>
            <a:pPr lvl="1"/>
            <a:r>
              <a:rPr lang="zh-CN" altLang="en-US" dirty="0"/>
              <a:t>对文字识别、拍照识别模块开展了单元测试</a:t>
            </a:r>
            <a:endParaRPr lang="en-US" altLang="zh-CN" dirty="0"/>
          </a:p>
          <a:p>
            <a:pPr lvl="1"/>
            <a:r>
              <a:rPr lang="zh-CN" altLang="en-US" dirty="0"/>
              <a:t>对垃圾分类系统开展了确认测试</a:t>
            </a:r>
            <a:endParaRPr lang="zh-CN" altLang="en-US" dirty="0"/>
          </a:p>
          <a:p>
            <a:r>
              <a:rPr lang="zh-CN" altLang="en-US" dirty="0"/>
              <a:t>测试用例和测试结果</a:t>
            </a:r>
            <a:endParaRPr lang="en-US" altLang="zh-CN" dirty="0"/>
          </a:p>
          <a:p>
            <a:pPr lvl="1"/>
            <a:r>
              <a:rPr lang="zh-CN" altLang="en-US" dirty="0"/>
              <a:t>文字识别设计了</a:t>
            </a:r>
            <a:r>
              <a:rPr lang="en-US" altLang="zh-CN" dirty="0"/>
              <a:t> </a:t>
            </a:r>
            <a:r>
              <a:rPr lang="zh-CN" altLang="en-US" dirty="0"/>
              <a:t>苹果、杯子、手机</a:t>
            </a:r>
            <a:endParaRPr lang="zh-CN" altLang="en-US" dirty="0"/>
          </a:p>
          <a:p>
            <a:pPr lvl="1"/>
            <a:r>
              <a:rPr lang="zh-CN" altLang="en-US" dirty="0"/>
              <a:t>拍照识别设计了杯子、卫生纸、手机</a:t>
            </a:r>
            <a:endParaRPr lang="zh-CN" altLang="en-US" dirty="0"/>
          </a:p>
          <a:p>
            <a:r>
              <a:rPr lang="zh-CN" altLang="en-US" dirty="0"/>
              <a:t>软件测试过程</a:t>
            </a:r>
            <a:endParaRPr lang="en-US" altLang="zh-CN" dirty="0"/>
          </a:p>
          <a:p>
            <a:pPr lvl="1"/>
            <a:r>
              <a:rPr lang="zh-CN" altLang="en-US" dirty="0"/>
              <a:t>在微信开发者工具上进行本地调试</a:t>
            </a:r>
            <a:endParaRPr lang="en-US" altLang="zh-CN" dirty="0"/>
          </a:p>
          <a:p>
            <a:pPr lvl="1"/>
            <a:r>
              <a:rPr lang="zh-CN" altLang="en-US" dirty="0"/>
              <a:t>展示测试代码</a:t>
            </a:r>
            <a:endParaRPr lang="en-US" altLang="zh-CN" dirty="0"/>
          </a:p>
          <a:p>
            <a:r>
              <a:rPr lang="zh-CN" altLang="en-US" dirty="0"/>
              <a:t>测试演示</a:t>
            </a:r>
            <a:endParaRPr lang="en-US" altLang="zh-CN" dirty="0"/>
          </a:p>
          <a:p>
            <a:pPr lvl="1"/>
            <a:r>
              <a:rPr lang="zh-CN" altLang="en-US" dirty="0"/>
              <a:t>演示如何进行测试及其结果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133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软件测试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采取了哪些质量保证手段</a:t>
            </a:r>
            <a:endParaRPr lang="en-US" altLang="zh-CN" dirty="0"/>
          </a:p>
          <a:p>
            <a:pPr lvl="1"/>
            <a:r>
              <a:rPr lang="zh-CN" altLang="en-US" dirty="0"/>
              <a:t>测试、自动工具分析、审查等</a:t>
            </a:r>
            <a:endParaRPr lang="en-US" altLang="zh-CN" dirty="0"/>
          </a:p>
          <a:p>
            <a:r>
              <a:rPr lang="zh-CN" altLang="en-US" dirty="0"/>
              <a:t>程序代码风格</a:t>
            </a:r>
            <a:endParaRPr lang="en-US" altLang="zh-CN" dirty="0"/>
          </a:p>
          <a:p>
            <a:pPr lvl="1"/>
            <a:r>
              <a:rPr lang="zh-CN" altLang="en-US" dirty="0"/>
              <a:t>张贴一部分代码以展示其风格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  <a:endParaRPr lang="zh-CN" alt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6" name="文本框 5"/>
          <p:cNvSpPr txBox="1"/>
          <p:nvPr/>
        </p:nvSpPr>
        <p:spPr>
          <a:xfrm>
            <a:off x="5076190" y="692150"/>
            <a:ext cx="3632200" cy="52895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200">
                <a:sym typeface="+mn-ea"/>
              </a:rPr>
              <a:t>wx.hideLoading();</a:t>
            </a:r>
            <a:endParaRPr lang="zh-CN" altLang="en-US" sz="1200"/>
          </a:p>
          <a:p>
            <a:r>
              <a:rPr lang="zh-CN" altLang="en-US" sz="1200">
                <a:sym typeface="+mn-ea"/>
              </a:rPr>
              <a:t>          if (result.msg== "success") {</a:t>
            </a:r>
            <a:endParaRPr lang="zh-CN" altLang="en-US" sz="1200"/>
          </a:p>
          <a:p>
            <a:r>
              <a:rPr lang="zh-CN" altLang="en-US" sz="1200">
                <a:sym typeface="+mn-ea"/>
              </a:rPr>
              <a:t>            this.setData({</a:t>
            </a:r>
            <a:endParaRPr lang="zh-CN" altLang="en-US" sz="1200"/>
          </a:p>
          <a:p>
            <a:r>
              <a:rPr lang="zh-CN" altLang="en-US" sz="1200">
                <a:sym typeface="+mn-ea"/>
              </a:rPr>
              <a:t>              dialogShow: true</a:t>
            </a:r>
            <a:endParaRPr lang="zh-CN" altLang="en-US" sz="1200"/>
          </a:p>
          <a:p>
            <a:r>
              <a:rPr lang="zh-CN" altLang="en-US" sz="1200">
                <a:sym typeface="+mn-ea"/>
              </a:rPr>
              <a:t>            })</a:t>
            </a:r>
            <a:endParaRPr lang="zh-CN" altLang="en-US" sz="1200"/>
          </a:p>
          <a:p>
            <a:r>
              <a:rPr lang="zh-CN" altLang="en-US" sz="1200">
                <a:sym typeface="+mn-ea"/>
              </a:rPr>
              <a:t>            let info = result.result.list[0]</a:t>
            </a:r>
            <a:endParaRPr lang="zh-CN" altLang="en-US" sz="1200"/>
          </a:p>
          <a:p>
            <a:r>
              <a:rPr lang="zh-CN" altLang="en-US" sz="1200">
                <a:sym typeface="+mn-ea"/>
              </a:rPr>
              <a:t>            this.setData({</a:t>
            </a:r>
            <a:endParaRPr lang="zh-CN" altLang="en-US" sz="1200"/>
          </a:p>
          <a:p>
            <a:r>
              <a:rPr lang="zh-CN" altLang="en-US" sz="1200">
                <a:sym typeface="+mn-ea"/>
              </a:rPr>
              <a:t>              garbage: info</a:t>
            </a:r>
            <a:endParaRPr lang="zh-CN" altLang="en-US" sz="1200"/>
          </a:p>
          <a:p>
            <a:r>
              <a:rPr lang="zh-CN" altLang="en-US" sz="1200">
                <a:sym typeface="+mn-ea"/>
              </a:rPr>
              <a:t>            })</a:t>
            </a:r>
            <a:endParaRPr lang="zh-CN" altLang="en-US" sz="1200"/>
          </a:p>
          <a:p>
            <a:r>
              <a:rPr lang="zh-CN" altLang="en-US" sz="1200">
                <a:sym typeface="+mn-ea"/>
              </a:rPr>
              <a:t>          } else {</a:t>
            </a:r>
            <a:endParaRPr lang="zh-CN" altLang="en-US" sz="1200"/>
          </a:p>
          <a:p>
            <a:r>
              <a:rPr lang="zh-CN" altLang="en-US" sz="1200">
                <a:sym typeface="+mn-ea"/>
              </a:rPr>
              <a:t>            wx.showToast({</a:t>
            </a:r>
            <a:endParaRPr lang="zh-CN" altLang="en-US" sz="1200"/>
          </a:p>
          <a:p>
            <a:r>
              <a:rPr lang="zh-CN" altLang="en-US" sz="1200">
                <a:sym typeface="+mn-ea"/>
              </a:rPr>
              <a:t>              title: "未知垃圾!",</a:t>
            </a:r>
            <a:endParaRPr lang="zh-CN" altLang="en-US" sz="1200"/>
          </a:p>
          <a:p>
            <a:r>
              <a:rPr lang="zh-CN" altLang="en-US" sz="1200">
                <a:sym typeface="+mn-ea"/>
              </a:rPr>
              <a:t>              icon: 'none',</a:t>
            </a:r>
            <a:endParaRPr lang="zh-CN" altLang="en-US" sz="1200"/>
          </a:p>
          <a:p>
            <a:r>
              <a:rPr lang="zh-CN" altLang="en-US" sz="1200">
                <a:sym typeface="+mn-ea"/>
              </a:rPr>
              <a:t>              duration: 1500</a:t>
            </a:r>
            <a:endParaRPr lang="zh-CN" altLang="en-US" sz="1200"/>
          </a:p>
          <a:p>
            <a:r>
              <a:rPr lang="zh-CN" altLang="en-US" sz="1200">
                <a:sym typeface="+mn-ea"/>
              </a:rPr>
              <a:t>            })</a:t>
            </a:r>
            <a:endParaRPr lang="zh-CN" altLang="en-US" sz="1200"/>
          </a:p>
          <a:p>
            <a:r>
              <a:rPr lang="zh-CN" altLang="en-US" sz="1200">
                <a:sym typeface="+mn-ea"/>
              </a:rPr>
              <a:t>          }</a:t>
            </a:r>
            <a:endParaRPr lang="zh-CN" altLang="en-US" sz="1200"/>
          </a:p>
          <a:p>
            <a:r>
              <a:rPr lang="zh-CN" altLang="en-US" sz="1200">
                <a:sym typeface="+mn-ea"/>
              </a:rPr>
              <a:t>        })</a:t>
            </a:r>
            <a:endParaRPr lang="zh-CN" altLang="en-US" sz="1200"/>
          </a:p>
          <a:p>
            <a:r>
              <a:rPr lang="zh-CN" altLang="en-US" sz="1200">
                <a:sym typeface="+mn-ea"/>
              </a:rPr>
              <a:t>      },</a:t>
            </a:r>
            <a:endParaRPr lang="zh-CN" altLang="en-US" sz="1200"/>
          </a:p>
          <a:p>
            <a:r>
              <a:rPr lang="zh-CN" altLang="en-US" sz="1200">
                <a:sym typeface="+mn-ea"/>
              </a:rPr>
              <a:t>      fail: e =&gt; {</a:t>
            </a:r>
            <a:endParaRPr lang="zh-CN" altLang="en-US" sz="1200"/>
          </a:p>
          <a:p>
            <a:r>
              <a:rPr lang="zh-CN" altLang="en-US" sz="1200">
                <a:sym typeface="+mn-ea"/>
              </a:rPr>
              <a:t>        wx.hideLoading({})</a:t>
            </a:r>
            <a:endParaRPr lang="zh-CN" altLang="en-US" sz="1200"/>
          </a:p>
          <a:p>
            <a:r>
              <a:rPr lang="zh-CN" altLang="en-US" sz="1200">
                <a:sym typeface="+mn-ea"/>
              </a:rPr>
              <a:t>        wx.showToast({</a:t>
            </a:r>
            <a:endParaRPr lang="zh-CN" altLang="en-US" sz="1200"/>
          </a:p>
          <a:p>
            <a:r>
              <a:rPr lang="zh-CN" altLang="en-US" sz="1200">
                <a:sym typeface="+mn-ea"/>
              </a:rPr>
              <a:t>          icon: 'none',</a:t>
            </a:r>
            <a:endParaRPr lang="zh-CN" altLang="en-US" sz="1200"/>
          </a:p>
          <a:p>
            <a:r>
              <a:rPr lang="zh-CN" altLang="en-US" sz="1200">
                <a:sym typeface="+mn-ea"/>
              </a:rPr>
              <a:t>          title: '上传失败',</a:t>
            </a:r>
            <a:endParaRPr lang="zh-CN" altLang="en-US" sz="1200"/>
          </a:p>
          <a:p>
            <a:r>
              <a:rPr lang="zh-CN" altLang="en-US" sz="1200">
                <a:sym typeface="+mn-ea"/>
              </a:rPr>
              <a:t>        })</a:t>
            </a:r>
            <a:endParaRPr lang="zh-CN" altLang="en-US" sz="1200"/>
          </a:p>
          <a:p>
            <a:r>
              <a:rPr lang="zh-CN" altLang="en-US" sz="1200">
                <a:sym typeface="+mn-ea"/>
              </a:rPr>
              <a:t>      }</a:t>
            </a:r>
            <a:endParaRPr lang="zh-CN" altLang="en-US" sz="1200"/>
          </a:p>
          <a:p>
            <a:r>
              <a:rPr lang="zh-CN" altLang="en-US" sz="1200">
                <a:sym typeface="+mn-ea"/>
              </a:rPr>
              <a:t>    })</a:t>
            </a:r>
            <a:endParaRPr lang="zh-CN" altLang="en-US" sz="1200"/>
          </a:p>
          <a:p>
            <a:r>
              <a:rPr lang="zh-CN" altLang="en-US" sz="1200">
                <a:sym typeface="+mn-ea"/>
              </a:rPr>
              <a:t>  },</a:t>
            </a:r>
            <a:endParaRPr lang="zh-CN" altLang="en-US" sz="1200"/>
          </a:p>
          <a:p>
            <a:endParaRPr lang="zh-CN" altLang="en-US" sz="1200"/>
          </a:p>
          <a:p>
            <a:endParaRPr lang="zh-CN" altLang="en-US" sz="1200"/>
          </a:p>
        </p:txBody>
      </p:sp>
      <p:sp>
        <p:nvSpPr>
          <p:cNvPr id="7" name="文本框 6"/>
          <p:cNvSpPr txBox="1"/>
          <p:nvPr/>
        </p:nvSpPr>
        <p:spPr>
          <a:xfrm>
            <a:off x="827405" y="1556385"/>
            <a:ext cx="3672205" cy="46215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400"/>
              <a:t> wx.cloud.uploadFile({</a:t>
            </a:r>
            <a:endParaRPr lang="zh-CN" altLang="en-US" sz="1400"/>
          </a:p>
          <a:p>
            <a:r>
              <a:rPr lang="zh-CN" altLang="en-US" sz="1400"/>
              <a:t>      cloudPath,</a:t>
            </a:r>
            <a:endParaRPr lang="zh-CN" altLang="en-US" sz="1400"/>
          </a:p>
          <a:p>
            <a:r>
              <a:rPr lang="zh-CN" altLang="en-US" sz="1400"/>
              <a:t>      filePath,</a:t>
            </a:r>
            <a:endParaRPr lang="zh-CN" altLang="en-US" sz="1400"/>
          </a:p>
          <a:p>
            <a:r>
              <a:rPr lang="zh-CN" altLang="en-US" sz="1400"/>
              <a:t>      success: res =&gt; {</a:t>
            </a:r>
            <a:endParaRPr lang="zh-CN" altLang="en-US" sz="1400"/>
          </a:p>
          <a:p>
            <a:r>
              <a:rPr lang="zh-CN" altLang="en-US" sz="1400"/>
              <a:t>        wx.cloud.callFunction({</a:t>
            </a:r>
            <a:endParaRPr lang="zh-CN" altLang="en-US" sz="1400"/>
          </a:p>
          <a:p>
            <a:r>
              <a:rPr lang="zh-CN" altLang="en-US" sz="1400"/>
              <a:t>          name: 'api',</a:t>
            </a:r>
            <a:endParaRPr lang="zh-CN" altLang="en-US" sz="1400"/>
          </a:p>
          <a:p>
            <a:r>
              <a:rPr lang="zh-CN" altLang="en-US" sz="1400"/>
              <a:t>          data: {</a:t>
            </a:r>
            <a:endParaRPr lang="zh-CN" altLang="en-US" sz="1400"/>
          </a:p>
          <a:p>
            <a:r>
              <a:rPr lang="zh-CN" altLang="en-US" sz="1400"/>
              <a:t>            $url: "garbageImageSearch",</a:t>
            </a:r>
            <a:endParaRPr lang="zh-CN" altLang="en-US" sz="1400"/>
          </a:p>
          <a:p>
            <a:r>
              <a:rPr lang="zh-CN" altLang="en-US" sz="1400"/>
              <a:t>            imgBase64: res.fileID,</a:t>
            </a:r>
            <a:endParaRPr lang="zh-CN" altLang="en-US" sz="1400"/>
          </a:p>
          <a:p>
            <a:r>
              <a:rPr lang="zh-CN" altLang="en-US" sz="1400"/>
              <a:t>          }</a:t>
            </a:r>
            <a:endParaRPr lang="zh-CN" altLang="en-US" sz="1400"/>
          </a:p>
          <a:p>
            <a:r>
              <a:rPr lang="zh-CN" altLang="en-US" sz="1400"/>
              <a:t>        }).then(fn_res =&gt; {</a:t>
            </a:r>
            <a:endParaRPr lang="zh-CN" altLang="en-US" sz="1400"/>
          </a:p>
          <a:p>
            <a:r>
              <a:rPr lang="zh-CN" altLang="en-US" sz="1400"/>
              <a:t>          //返回的结果保存到result</a:t>
            </a:r>
            <a:endParaRPr lang="zh-CN" altLang="en-US" sz="1400"/>
          </a:p>
          <a:p>
            <a:r>
              <a:rPr lang="zh-CN" altLang="en-US" sz="1400"/>
              <a:t>          let result = fn_res.result</a:t>
            </a:r>
            <a:endParaRPr lang="zh-CN" altLang="en-US" sz="1400"/>
          </a:p>
          <a:p>
            <a:endParaRPr lang="zh-CN" altLang="en-US" sz="1400"/>
          </a:p>
          <a:p>
            <a:r>
              <a:rPr lang="zh-CN" altLang="en-US" sz="1400"/>
              <a:t>        </a:t>
            </a:r>
            <a:endParaRPr lang="zh-CN" altLang="en-US" sz="1400"/>
          </a:p>
        </p:txBody>
      </p:sp>
      <p:sp>
        <p:nvSpPr>
          <p:cNvPr id="9" name="文本框 8"/>
          <p:cNvSpPr txBox="1"/>
          <p:nvPr/>
        </p:nvSpPr>
        <p:spPr>
          <a:xfrm>
            <a:off x="683895" y="692150"/>
            <a:ext cx="3048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拍照识别调用云函数</a:t>
            </a:r>
            <a:endParaRPr lang="zh-CN" alt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程序代码质量</a:t>
            </a:r>
            <a:endParaRPr lang="zh-CN" altLang="en-US"/>
          </a:p>
          <a:p>
            <a:r>
              <a:rPr lang="zh-CN" altLang="en-US" b="0"/>
              <a:t>用微信开发者工具的代码检测分析代码质量并展示其分析结果</a:t>
            </a:r>
            <a:endParaRPr lang="zh-CN" altLang="en-US" b="0"/>
          </a:p>
          <a:p>
            <a:pPr marL="109855" indent="0">
              <a:buNone/>
            </a:pPr>
            <a:endParaRPr lang="zh-CN" altLang="en-US" b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zh-CN" altLang="en-US" dirty="0">
                <a:sym typeface="+mn-ea"/>
              </a:rPr>
              <a:t>软件质量与保证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3895" y="2852420"/>
            <a:ext cx="7726680" cy="381762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4850" y="990600"/>
            <a:ext cx="7734300" cy="48768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dirty="0"/>
              <a:t>运行和部署环境</a:t>
            </a:r>
            <a:endParaRPr lang="zh-CN" altLang="en-US" dirty="0"/>
          </a:p>
          <a:p>
            <a:pPr marL="109855" indent="0">
              <a:buNone/>
            </a:pPr>
            <a:endParaRPr lang="en-US" altLang="zh-CN" dirty="0"/>
          </a:p>
          <a:p>
            <a:pPr marL="109855" indent="0">
              <a:buNone/>
            </a:pPr>
            <a:endParaRPr lang="en-US" altLang="zh-CN" dirty="0"/>
          </a:p>
          <a:p>
            <a:pPr marL="109855" indent="0">
              <a:buNone/>
            </a:pPr>
            <a:endParaRPr lang="en-US" altLang="zh-CN" dirty="0"/>
          </a:p>
          <a:p>
            <a:pPr marL="109855" indent="0">
              <a:buNone/>
            </a:pPr>
            <a:endParaRPr lang="en-US" altLang="zh-CN" dirty="0"/>
          </a:p>
          <a:p>
            <a:pPr marL="109855" indent="0">
              <a:buNone/>
            </a:pPr>
            <a:endParaRPr lang="en-US" altLang="zh-CN" dirty="0"/>
          </a:p>
          <a:p>
            <a:pPr marL="109855" indent="0">
              <a:buNone/>
            </a:pPr>
            <a:endParaRPr lang="en-US" altLang="zh-CN" dirty="0"/>
          </a:p>
          <a:p>
            <a:pPr marL="109855" indent="0">
              <a:buNone/>
            </a:pPr>
            <a:endParaRPr lang="en-US" altLang="zh-CN" dirty="0"/>
          </a:p>
          <a:p>
            <a:pPr marL="109855" lvl="0" indent="0">
              <a:buNone/>
            </a:pPr>
            <a:endParaRPr lang="zh-CN" altLang="en-US" dirty="0"/>
          </a:p>
        </p:txBody>
      </p:sp>
      <p:sp>
        <p:nvSpPr>
          <p:cNvPr id="174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系统部署与运行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" y="2277110"/>
            <a:ext cx="7825105" cy="383984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zh-CN" altLang="en-US" sz="2700" dirty="0">
                <a:sym typeface="+mn-ea"/>
              </a:rPr>
              <a:t>演示软件系统的运行情况</a:t>
            </a:r>
            <a:endParaRPr lang="zh-CN" altLang="en-US" sz="2700" dirty="0"/>
          </a:p>
          <a:p>
            <a:pPr lvl="1"/>
            <a:r>
              <a:rPr lang="zh-CN" altLang="en-US" sz="2700" dirty="0">
                <a:sym typeface="+mn-ea"/>
              </a:rPr>
              <a:t>运行目标软件系统，操作和演示软件系统。</a:t>
            </a:r>
            <a:endParaRPr lang="zh-CN" altLang="en-US" sz="2700" dirty="0"/>
          </a:p>
          <a:p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>
                <a:sym typeface="+mn-ea"/>
              </a:rPr>
              <a:t>系统部署与运行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介绍在开发过程中加入到哪些开源社区，如软件开发知识分享社区、软件项目托管社区等</a:t>
            </a:r>
            <a:endParaRPr lang="zh-CN" altLang="en-US"/>
          </a:p>
          <a:p>
            <a:pPr lvl="1"/>
            <a:r>
              <a:rPr lang="zh-CN" altLang="en-US"/>
              <a:t>如</a:t>
            </a:r>
            <a:r>
              <a:rPr lang="en-US" altLang="zh-CN"/>
              <a:t>CSDN</a:t>
            </a:r>
            <a:r>
              <a:rPr lang="zh-CN" altLang="en-US"/>
              <a:t>、</a:t>
            </a:r>
            <a:r>
              <a:rPr lang="en-US" altLang="zh-CN"/>
              <a:t>OSChina</a:t>
            </a:r>
            <a:r>
              <a:rPr lang="zh-CN" altLang="en-US"/>
              <a:t>、黑马程序员，</a:t>
            </a:r>
            <a:r>
              <a:rPr lang="en-US" altLang="zh-CN"/>
              <a:t>GitHub</a:t>
            </a:r>
            <a:r>
              <a:rPr lang="zh-CN" altLang="en-US"/>
              <a:t>、</a:t>
            </a:r>
            <a:r>
              <a:rPr lang="en-US" altLang="zh-CN"/>
              <a:t>gitee</a:t>
            </a:r>
            <a:endParaRPr lang="zh-CN" altLang="en-US"/>
          </a:p>
          <a:p>
            <a:r>
              <a:rPr lang="zh-CN" altLang="en-US"/>
              <a:t>介绍如何基于开源社区来促进软件项目开发，解决软件开发问题等</a:t>
            </a:r>
            <a:endParaRPr lang="zh-CN" altLang="en-US"/>
          </a:p>
          <a:p>
            <a:pPr lvl="1" algn="l">
              <a:buSzTx/>
            </a:pPr>
            <a:r>
              <a:rPr lang="zh-CN" altLang="en-US"/>
              <a:t>从开源社区上寻找解决问题的办法，从黑马程序员、菜鸟编程上学习程序的编写方法，学习数据库的调用等问题，从</a:t>
            </a:r>
            <a:r>
              <a:rPr lang="en-US" altLang="zh-CN"/>
              <a:t>GitHub</a:t>
            </a:r>
            <a:r>
              <a:rPr lang="zh-CN" altLang="en-US"/>
              <a:t>上获取相关源码，进行修改，并发表问题请求帮助。同时在调用</a:t>
            </a:r>
            <a:r>
              <a:rPr lang="en-US" altLang="zh-CN"/>
              <a:t>API</a:t>
            </a:r>
            <a:r>
              <a:rPr lang="zh-CN" altLang="en-US"/>
              <a:t>时询问客服人员如何调用，进行编写相应的调用要求。</a:t>
            </a:r>
            <a:endParaRPr lang="zh-CN" altLang="en-US"/>
          </a:p>
          <a:p>
            <a:pPr marL="109855" indent="0">
              <a:buNone/>
            </a:pPr>
            <a:endParaRPr lang="zh-CN" altLang="en-US"/>
          </a:p>
          <a:p>
            <a:pPr lvl="1"/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CN" altLang="en-US"/>
              <a:t>©Copyright Xinjun Mao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/>
              <a:t>*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开源社区的使用</a:t>
            </a:r>
            <a:endParaRPr lang="zh-CN" alt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实践的</a:t>
            </a:r>
            <a:r>
              <a:rPr lang="zh-CN" altLang="en-US"/>
              <a:t>收获</a:t>
            </a:r>
            <a:endParaRPr lang="zh-CN" altLang="en-US"/>
          </a:p>
          <a:p>
            <a:r>
              <a:rPr lang="zh-CN" altLang="en-US" sz="2300" b="0"/>
              <a:t>在本节课程中，对于一个软件从需求到设计到代码实现这样一个完整的过程，对于软件的开发一步一步的进行，体会到了软件工程这个课程的作用，为以后的软件开发打下了</a:t>
            </a:r>
            <a:r>
              <a:rPr lang="zh-CN" altLang="en-US" sz="2300" b="0"/>
              <a:t>基础。对于文档的编写的规范是对之后的大作业，课程设计打好了一个基础。</a:t>
            </a:r>
            <a:endParaRPr lang="zh-CN" altLang="en-US" sz="2300" b="0"/>
          </a:p>
          <a:p>
            <a:r>
              <a:rPr lang="zh-CN" altLang="en-US" sz="2300" b="0"/>
              <a:t>本次软件开发用的语言是</a:t>
            </a:r>
            <a:r>
              <a:rPr lang="en-US" altLang="zh-CN" sz="2300" b="0"/>
              <a:t>js</a:t>
            </a:r>
            <a:r>
              <a:rPr lang="zh-CN" altLang="en-US" sz="2300" b="0"/>
              <a:t>，学习了</a:t>
            </a:r>
            <a:r>
              <a:rPr lang="en-US" altLang="zh-CN" sz="2300" b="0"/>
              <a:t>js</a:t>
            </a:r>
            <a:r>
              <a:rPr lang="zh-CN" altLang="en-US" sz="2300" b="0"/>
              <a:t>语言，软件开发是用微信小程序，在微信小程序开发，微信小程序的云开发，云函数。对于整个代码的编写也是一次编程能力的提升。</a:t>
            </a:r>
            <a:r>
              <a:rPr lang="en-US" altLang="zh-CN" sz="2300" b="0"/>
              <a:t> </a:t>
            </a:r>
            <a:r>
              <a:rPr lang="zh-CN" altLang="en-US" sz="2300" b="0"/>
              <a:t>也了解到了软件工程这个课在软件开发中起到的作用。小组合作也让我们对于软件开发有更好的</a:t>
            </a:r>
            <a:r>
              <a:rPr lang="zh-CN" altLang="en-US" sz="2300" b="0"/>
              <a:t>促进。</a:t>
            </a:r>
            <a:endParaRPr lang="zh-CN" altLang="en-US" sz="2300" b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实践收获和</a:t>
            </a:r>
            <a:r>
              <a:rPr lang="zh-CN" altLang="en-US"/>
              <a:t>感受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 fontScale="70000"/>
          </a:bodyPr>
          <a:p>
            <a:r>
              <a:rPr lang="zh-CN" altLang="en-US" sz="3430"/>
              <a:t>心得体会</a:t>
            </a:r>
            <a:endParaRPr lang="zh-CN" altLang="en-US" sz="3430"/>
          </a:p>
          <a:p>
            <a:r>
              <a:rPr lang="zh-CN" altLang="en-US" sz="2855" b="0"/>
              <a:t>经过一学期的软件工程开发学习不仅完成了课程设计，我们还从理论上进一步完善了软件工程的学习，让理论与实践结合。软件工程是门综合性强，实践性强，交叉性强的学科，它所提供的不仅是一种方法论，更是一种世界观。我们选择的的，是微信垃圾分类小程序的开发。这个题目对于现代化生活来说，符合当代互联网社会大众需求，满足现代网络万物互联的思想。经过整整一学期的需求分析，功能实现，慢慢实现基本功能。通过这次课程设计，让我们更加扎实的掌握了知识，同时也暴露出前期知识欠缺和经验不足。所谓，过而能改，莫大善焉。通过亲手使用js制作微信小程序，我们所掌握的知识不再是纸上谈兵。课程设计诚然是专业课，带给我们专业知识与专业技能的提升。同时也是思辨课，给了我们更多的思考与发展空间。不仅培养了独立思考能力，动手操作能力，在计算机思维方面也得到了提高。</a:t>
            </a:r>
            <a:endParaRPr lang="zh-CN" altLang="en-US" sz="2855" b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实践收获和</a:t>
            </a:r>
            <a:r>
              <a:rPr lang="zh-CN" altLang="en-US"/>
              <a:t>感受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困难和问题</a:t>
            </a:r>
            <a:endParaRPr lang="en-US" altLang="zh-CN" dirty="0"/>
          </a:p>
          <a:p>
            <a:r>
              <a:rPr lang="zh-CN" altLang="en-US" sz="2300" b="0" dirty="0"/>
              <a:t>一开始编程的语言是</a:t>
            </a:r>
            <a:r>
              <a:rPr lang="en-US" altLang="zh-CN" sz="2300" b="0" dirty="0"/>
              <a:t>js</a:t>
            </a:r>
            <a:r>
              <a:rPr lang="zh-CN" altLang="en-US" sz="2300" b="0" dirty="0"/>
              <a:t>，语言没学过，编程能力有所不足，重新开始学习的</a:t>
            </a:r>
            <a:r>
              <a:rPr lang="en-US" altLang="zh-CN" sz="2300" b="0" dirty="0"/>
              <a:t>js</a:t>
            </a:r>
            <a:r>
              <a:rPr lang="zh-CN" altLang="en-US" sz="2300" b="0" dirty="0"/>
              <a:t>语言。第一次使用微信小程序开发软件，微信小程序的使用也有不少的问题，例如小程序如何调用云函数，云数据库，例如小程序的域名组件都有特殊的要求。在调用接口的过程中，一开始调用接口但是连接不上。对</a:t>
            </a:r>
            <a:r>
              <a:rPr lang="en-US" altLang="zh-CN" sz="2300" b="0" dirty="0"/>
              <a:t>ajax</a:t>
            </a:r>
            <a:r>
              <a:rPr lang="zh-CN" altLang="en-US" sz="2300" b="0" dirty="0"/>
              <a:t>框架的了解一开始也是零基础。通过学习才了解</a:t>
            </a:r>
            <a:r>
              <a:rPr lang="en-US" altLang="zh-CN" sz="2300" b="0" dirty="0"/>
              <a:t>ajax</a:t>
            </a:r>
            <a:r>
              <a:rPr lang="zh-CN" altLang="en-US" sz="2300" b="0" dirty="0"/>
              <a:t>框架。前端和后端的交互在接口上出现了问题，不知道如何调用别人的</a:t>
            </a:r>
            <a:r>
              <a:rPr lang="en-US" altLang="zh-CN" sz="2300" b="0" dirty="0"/>
              <a:t>API</a:t>
            </a:r>
            <a:r>
              <a:rPr lang="zh-CN" altLang="en-US" sz="2300" b="0" dirty="0"/>
              <a:t>，到后来通过询问，搜索才解决。</a:t>
            </a:r>
            <a:endParaRPr lang="zh-CN" altLang="en-US" sz="2300" b="0" dirty="0"/>
          </a:p>
        </p:txBody>
      </p:sp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实践收获与感受</a:t>
            </a:r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2736850" y="1702435"/>
            <a:ext cx="3048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masterClrMapping/>
  </p:clrMapOvr>
  <p:transition spd="slow"/>
</p:sld>
</file>

<file path=ppt/tags/tag1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2.xml><?xml version="1.0" encoding="utf-8"?>
<p:tagLst xmlns:p="http://schemas.openxmlformats.org/presentationml/2006/main">
  <p:tag name="KSO_WPP_MARK_KEY" val="5c9d9d0a-eaf7-48f5-9aa8-3292ea07bc3e"/>
  <p:tag name="COMMONDATA" val="eyJoZGlkIjoiOGM5MTJhZDczMWMxYjMzM2E4ZjBkMTYzNWM4ZjVhZTkifQ==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聚合">
  <a:themeElements>
    <a:clrScheme name="聚合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聚合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聚合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0</TotalTime>
  <Words>4221</Words>
  <Application>WPS 演示</Application>
  <PresentationFormat>全屏显示(4:3)</PresentationFormat>
  <Paragraphs>377</Paragraphs>
  <Slides>33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45" baseType="lpstr">
      <vt:lpstr>Arial</vt:lpstr>
      <vt:lpstr>宋体</vt:lpstr>
      <vt:lpstr>Wingdings</vt:lpstr>
      <vt:lpstr>Times New Roman</vt:lpstr>
      <vt:lpstr>Wingdings 3</vt:lpstr>
      <vt:lpstr>Verdana</vt:lpstr>
      <vt:lpstr>Wingdings 2</vt:lpstr>
      <vt:lpstr>微软雅黑</vt:lpstr>
      <vt:lpstr>Lucida Sans Unicode</vt:lpstr>
      <vt:lpstr>Arial Unicode MS</vt:lpstr>
      <vt:lpstr>黑体</vt:lpstr>
      <vt:lpstr>聚合</vt:lpstr>
      <vt:lpstr>软件工程课程设计汇报 “垃圾分类智能管理”</vt:lpstr>
      <vt:lpstr>汇报内容</vt:lpstr>
      <vt:lpstr>软件需求与创意</vt:lpstr>
      <vt:lpstr>需求模型与文档</vt:lpstr>
      <vt:lpstr>PowerPoint 演示文稿</vt:lpstr>
      <vt:lpstr>PowerPoint 演示文稿</vt:lpstr>
      <vt:lpstr>PowerPoint 演示文稿</vt:lpstr>
      <vt:lpstr>PowerPoint 演示文稿</vt:lpstr>
      <vt:lpstr> </vt:lpstr>
      <vt:lpstr>PowerPoint 演示文稿</vt:lpstr>
      <vt:lpstr>开发技术与工具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代码编写</vt:lpstr>
      <vt:lpstr>PowerPoint 演示文稿</vt:lpstr>
      <vt:lpstr>软件测试</vt:lpstr>
      <vt:lpstr>软件质量与保证</vt:lpstr>
      <vt:lpstr>PowerPoint 演示文稿</vt:lpstr>
      <vt:lpstr>PowerPoint 演示文稿</vt:lpstr>
      <vt:lpstr>PowerPoint 演示文稿</vt:lpstr>
      <vt:lpstr>系统部署与运行</vt:lpstr>
      <vt:lpstr>PowerPoint 演示文稿</vt:lpstr>
      <vt:lpstr>开源社区的使用</vt:lpstr>
      <vt:lpstr>实践收获和感受</vt:lpstr>
      <vt:lpstr>实践收获和感受</vt:lpstr>
      <vt:lpstr>实践收获与感受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tommy</dc:creator>
  <cp:lastModifiedBy>微笑@希望</cp:lastModifiedBy>
  <cp:revision>323</cp:revision>
  <dcterms:created xsi:type="dcterms:W3CDTF">2113-01-01T00:00:00Z</dcterms:created>
  <dcterms:modified xsi:type="dcterms:W3CDTF">2022-11-24T13:41:04Z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2</vt:lpwstr>
  </property>
  <property fmtid="{D5CDD505-2E9C-101B-9397-08002B2CF9AE}" pid="3" name="KSOProductBuildVer">
    <vt:lpwstr>2052-11.1.0.12763</vt:lpwstr>
  </property>
  <property fmtid="{D5CDD505-2E9C-101B-9397-08002B2CF9AE}" pid="4" name="ICV">
    <vt:lpwstr>417B61815FE74F9199EC7C6284E79635</vt:lpwstr>
  </property>
</Properties>
</file>