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46"/>
  </p:handoutMasterIdLst>
  <p:sldIdLst>
    <p:sldId id="390" r:id="rId3"/>
    <p:sldId id="257" r:id="rId4"/>
    <p:sldId id="258" r:id="rId5"/>
    <p:sldId id="322" r:id="rId6"/>
    <p:sldId id="391" r:id="rId8"/>
    <p:sldId id="340" r:id="rId9"/>
    <p:sldId id="341" r:id="rId10"/>
    <p:sldId id="401" r:id="rId11"/>
    <p:sldId id="402" r:id="rId12"/>
    <p:sldId id="425" r:id="rId13"/>
    <p:sldId id="426" r:id="rId14"/>
    <p:sldId id="427" r:id="rId15"/>
    <p:sldId id="342" r:id="rId16"/>
    <p:sldId id="392" r:id="rId17"/>
    <p:sldId id="330" r:id="rId18"/>
    <p:sldId id="343" r:id="rId19"/>
    <p:sldId id="429" r:id="rId20"/>
    <p:sldId id="430" r:id="rId21"/>
    <p:sldId id="469" r:id="rId22"/>
    <p:sldId id="344" r:id="rId23"/>
    <p:sldId id="400" r:id="rId24"/>
    <p:sldId id="403" r:id="rId25"/>
    <p:sldId id="431" r:id="rId26"/>
    <p:sldId id="432" r:id="rId27"/>
    <p:sldId id="433" r:id="rId28"/>
    <p:sldId id="345" r:id="rId29"/>
    <p:sldId id="346" r:id="rId30"/>
    <p:sldId id="347" r:id="rId31"/>
    <p:sldId id="394" r:id="rId32"/>
    <p:sldId id="325" r:id="rId33"/>
    <p:sldId id="457" r:id="rId34"/>
    <p:sldId id="324" r:id="rId35"/>
    <p:sldId id="395" r:id="rId36"/>
    <p:sldId id="332" r:id="rId37"/>
    <p:sldId id="468" r:id="rId38"/>
    <p:sldId id="393" r:id="rId39"/>
    <p:sldId id="331" r:id="rId40"/>
    <p:sldId id="396" r:id="rId41"/>
    <p:sldId id="329" r:id="rId42"/>
    <p:sldId id="397" r:id="rId43"/>
    <p:sldId id="328" r:id="rId44"/>
    <p:sldId id="263" r:id="rId4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5" userDrawn="1">
          <p15:clr>
            <a:srgbClr val="A4A3A4"/>
          </p15:clr>
        </p15:guide>
        <p15:guide id="2" pos="7129" userDrawn="1">
          <p15:clr>
            <a:srgbClr val="A4A3A4"/>
          </p15:clr>
        </p15:guide>
        <p15:guide id="3" orient="horz" pos="1162" userDrawn="1">
          <p15:clr>
            <a:srgbClr val="A4A3A4"/>
          </p15:clr>
        </p15:guide>
        <p15:guide id="5" orient="horz" pos="39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1057CE"/>
    <a:srgbClr val="051C41"/>
    <a:srgbClr val="115BD8"/>
    <a:srgbClr val="FBBD06"/>
    <a:srgbClr val="438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98" autoAdjust="0"/>
    <p:restoredTop sz="78954" autoAdjust="0"/>
  </p:normalViewPr>
  <p:slideViewPr>
    <p:cSldViewPr snapToGrid="0" showGuides="1">
      <p:cViewPr varScale="1">
        <p:scale>
          <a:sx n="85" d="100"/>
          <a:sy n="85" d="100"/>
        </p:scale>
        <p:origin x="780" y="78"/>
      </p:cViewPr>
      <p:guideLst>
        <p:guide pos="415"/>
        <p:guide pos="7129"/>
        <p:guide orient="horz" pos="1162"/>
        <p:guide orient="horz" pos="3929"/>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131" y="8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C3195A-ED01-4EDB-AA7A-A28706909EE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66CF6E-6D36-4AEF-82CC-2BC78FA5E45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D67AE-BB6E-4E73-B371-3C214823FA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51ED4-6AA8-42CC-B2A4-B42EC1B64CF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7BFF5B01-60C9-4A9E-A885-2AFCFEB64AF0}" type="slidenum">
              <a:rPr lang="zh-CN" altLang="en-US" sz="1300" smtClean="0"/>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EE41D845-797D-4F02-A7E1-754EFEBBCF67}" type="slidenum">
              <a:rPr lang="zh-CN" altLang="en-US" sz="1300" smtClean="0"/>
            </a:fld>
            <a:endParaRPr lang="en-US" altLang="zh-CN"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6A4B0BBF-4581-45CB-A938-7FDA5E90D480}" type="slidenum">
              <a:rPr lang="zh-CN" altLang="en-US" sz="1300" smtClean="0"/>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5B44460-4F98-4F03-84E3-0982995B170D}" type="slidenum">
              <a:rPr lang="zh-CN" altLang="en-US" sz="1300" smtClean="0"/>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dirty="0"/>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itchFamily="2" charset="-122"/>
              </a:defRPr>
            </a:lvl1pPr>
            <a:lvl2pPr marL="803275" indent="-307975">
              <a:defRPr kumimoji="1" sz="2400" b="1">
                <a:solidFill>
                  <a:schemeClr val="tx1"/>
                </a:solidFill>
                <a:latin typeface="Times New Roman" panose="02020603050405020304" pitchFamily="18" charset="0"/>
                <a:ea typeface="宋体" pitchFamily="2" charset="-122"/>
              </a:defRPr>
            </a:lvl2pPr>
            <a:lvl3pPr marL="1236980" indent="-246380">
              <a:defRPr kumimoji="1" sz="2400" b="1">
                <a:solidFill>
                  <a:schemeClr val="tx1"/>
                </a:solidFill>
                <a:latin typeface="Times New Roman" panose="02020603050405020304" pitchFamily="18" charset="0"/>
                <a:ea typeface="宋体" pitchFamily="2" charset="-122"/>
              </a:defRPr>
            </a:lvl3pPr>
            <a:lvl4pPr marL="1732280" indent="-246380">
              <a:defRPr kumimoji="1" sz="2400" b="1">
                <a:solidFill>
                  <a:schemeClr val="tx1"/>
                </a:solidFill>
                <a:latin typeface="Times New Roman" panose="02020603050405020304" pitchFamily="18" charset="0"/>
                <a:ea typeface="宋体" pitchFamily="2" charset="-122"/>
              </a:defRPr>
            </a:lvl4pPr>
            <a:lvl5pPr marL="2227580" indent="-246380">
              <a:defRPr kumimoji="1" sz="2400" b="1">
                <a:solidFill>
                  <a:schemeClr val="tx1"/>
                </a:solidFill>
                <a:latin typeface="Times New Roman" panose="02020603050405020304" pitchFamily="18" charset="0"/>
                <a:ea typeface="宋体"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itchFamily="2" charset="-122"/>
              </a:defRPr>
            </a:lvl9pPr>
          </a:lstStyle>
          <a:p>
            <a:fld id="{BB14538B-FAC6-4739-8E91-A2627A8E04AA}" type="slidenum">
              <a:rPr lang="zh-CN" altLang="en-US" sz="1300" smtClean="0"/>
            </a:fld>
            <a:endParaRPr lang="en-US" altLang="zh-CN"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5" name="矩形: 圆角 4"/>
          <p:cNvSpPr/>
          <p:nvPr userDrawn="1"/>
        </p:nvSpPr>
        <p:spPr>
          <a:xfrm>
            <a:off x="0" y="0"/>
            <a:ext cx="12192000" cy="6858000"/>
          </a:xfrm>
          <a:prstGeom prst="roundRect">
            <a:avLst>
              <a:gd name="adj" fmla="val 0"/>
            </a:avLst>
          </a:prstGeom>
          <a:gradFill flip="none" rotWithShape="1">
            <a:gsLst>
              <a:gs pos="100000">
                <a:schemeClr val="accent1"/>
              </a:gs>
              <a:gs pos="0">
                <a:schemeClr val="accent1">
                  <a:lumMod val="75000"/>
                </a:schemeClr>
              </a:gs>
            </a:gsLst>
            <a:lin ang="0" scaled="1"/>
            <a:tileRect/>
          </a:gra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2362200"/>
            <a:ext cx="12192000" cy="3017520"/>
          </a:xfrm>
          <a:custGeom>
            <a:avLst/>
            <a:gdLst>
              <a:gd name="connsiteX0" fmla="*/ 6096001 w 12192000"/>
              <a:gd name="connsiteY0" fmla="*/ 0 h 3017520"/>
              <a:gd name="connsiteX1" fmla="*/ 11912335 w 12192000"/>
              <a:gd name="connsiteY1" fmla="*/ 665198 h 3017520"/>
              <a:gd name="connsiteX2" fmla="*/ 12192000 w 12192000"/>
              <a:gd name="connsiteY2" fmla="*/ 764218 h 3017520"/>
              <a:gd name="connsiteX3" fmla="*/ 12192000 w 12192000"/>
              <a:gd name="connsiteY3" fmla="*/ 2253303 h 3017520"/>
              <a:gd name="connsiteX4" fmla="*/ 11912335 w 12192000"/>
              <a:gd name="connsiteY4" fmla="*/ 2352322 h 3017520"/>
              <a:gd name="connsiteX5" fmla="*/ 6096001 w 12192000"/>
              <a:gd name="connsiteY5" fmla="*/ 3017520 h 3017520"/>
              <a:gd name="connsiteX6" fmla="*/ 279667 w 12192000"/>
              <a:gd name="connsiteY6" fmla="*/ 2352322 h 3017520"/>
              <a:gd name="connsiteX7" fmla="*/ 0 w 12192000"/>
              <a:gd name="connsiteY7" fmla="*/ 2253302 h 3017520"/>
              <a:gd name="connsiteX8" fmla="*/ 0 w 12192000"/>
              <a:gd name="connsiteY8" fmla="*/ 764218 h 3017520"/>
              <a:gd name="connsiteX9" fmla="*/ 279667 w 12192000"/>
              <a:gd name="connsiteY9" fmla="*/ 665198 h 3017520"/>
              <a:gd name="connsiteX10" fmla="*/ 6096001 w 12192000"/>
              <a:gd name="connsiteY10" fmla="*/ 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017520">
                <a:moveTo>
                  <a:pt x="6096001" y="0"/>
                </a:moveTo>
                <a:cubicBezTo>
                  <a:pt x="8517168" y="0"/>
                  <a:pt x="10651822" y="263865"/>
                  <a:pt x="11912335" y="665198"/>
                </a:cubicBezTo>
                <a:lnTo>
                  <a:pt x="12192000" y="764218"/>
                </a:lnTo>
                <a:lnTo>
                  <a:pt x="12192000" y="2253303"/>
                </a:lnTo>
                <a:lnTo>
                  <a:pt x="11912335" y="2352322"/>
                </a:lnTo>
                <a:cubicBezTo>
                  <a:pt x="10651822" y="2753655"/>
                  <a:pt x="8517168" y="3017520"/>
                  <a:pt x="6096001" y="3017520"/>
                </a:cubicBezTo>
                <a:cubicBezTo>
                  <a:pt x="3674834" y="3017520"/>
                  <a:pt x="1540181" y="2753655"/>
                  <a:pt x="279667" y="2352322"/>
                </a:cubicBezTo>
                <a:lnTo>
                  <a:pt x="0" y="2253302"/>
                </a:lnTo>
                <a:lnTo>
                  <a:pt x="0" y="764218"/>
                </a:lnTo>
                <a:lnTo>
                  <a:pt x="279667" y="665198"/>
                </a:lnTo>
                <a:cubicBezTo>
                  <a:pt x="1540181" y="263865"/>
                  <a:pt x="3674834" y="0"/>
                  <a:pt x="60960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8"/>
          <p:cNvSpPr/>
          <p:nvPr userDrawn="1"/>
        </p:nvSpPr>
        <p:spPr>
          <a:xfrm>
            <a:off x="0" y="0"/>
            <a:ext cx="12192000" cy="5379720"/>
          </a:xfrm>
          <a:custGeom>
            <a:avLst/>
            <a:gdLst>
              <a:gd name="connsiteX0" fmla="*/ 0 w 12192000"/>
              <a:gd name="connsiteY0" fmla="*/ 0 h 5379720"/>
              <a:gd name="connsiteX1" fmla="*/ 12192000 w 12192000"/>
              <a:gd name="connsiteY1" fmla="*/ 0 h 5379720"/>
              <a:gd name="connsiteX2" fmla="*/ 12192000 w 12192000"/>
              <a:gd name="connsiteY2" fmla="*/ 1760780 h 5379720"/>
              <a:gd name="connsiteX3" fmla="*/ 12192000 w 12192000"/>
              <a:gd name="connsiteY3" fmla="*/ 4152341 h 5379720"/>
              <a:gd name="connsiteX4" fmla="*/ 11912335 w 12192000"/>
              <a:gd name="connsiteY4" fmla="*/ 4311372 h 5379720"/>
              <a:gd name="connsiteX5" fmla="*/ 6096001 w 12192000"/>
              <a:gd name="connsiteY5" fmla="*/ 5379720 h 5379720"/>
              <a:gd name="connsiteX6" fmla="*/ 279667 w 12192000"/>
              <a:gd name="connsiteY6" fmla="*/ 4311372 h 5379720"/>
              <a:gd name="connsiteX7" fmla="*/ 0 w 12192000"/>
              <a:gd name="connsiteY7" fmla="*/ 4152340 h 5379720"/>
              <a:gd name="connsiteX8" fmla="*/ 0 w 12192000"/>
              <a:gd name="connsiteY8" fmla="*/ 1760781 h 537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5379720">
                <a:moveTo>
                  <a:pt x="0" y="0"/>
                </a:moveTo>
                <a:lnTo>
                  <a:pt x="12192000" y="0"/>
                </a:lnTo>
                <a:lnTo>
                  <a:pt x="12192000" y="1760780"/>
                </a:lnTo>
                <a:lnTo>
                  <a:pt x="12192000" y="4152341"/>
                </a:lnTo>
                <a:lnTo>
                  <a:pt x="11912335" y="4311372"/>
                </a:lnTo>
                <a:cubicBezTo>
                  <a:pt x="10651822" y="4955937"/>
                  <a:pt x="8517168" y="5379720"/>
                  <a:pt x="6096001" y="5379720"/>
                </a:cubicBezTo>
                <a:cubicBezTo>
                  <a:pt x="3674834" y="5379720"/>
                  <a:pt x="1540181" y="4955937"/>
                  <a:pt x="279667" y="4311372"/>
                </a:cubicBezTo>
                <a:lnTo>
                  <a:pt x="0" y="4152340"/>
                </a:lnTo>
                <a:lnTo>
                  <a:pt x="0" y="1760781"/>
                </a:lnTo>
                <a:close/>
              </a:path>
            </a:pathLst>
          </a:custGeom>
          <a:blipFill>
            <a:blip r:embed="rId2">
              <a:lum bright="70000" contrast="-70000"/>
            </a:blip>
            <a:srcRect/>
            <a:stretch>
              <a:fillRect l="-1282" r="-1282" b="-54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7" name="图片 6" descr="建筑的设计&#10;&#10;低可信度描述已自动生成"/>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5" y="-2672683"/>
            <a:ext cx="6858001" cy="12212208"/>
          </a:xfrm>
          <a:prstGeom prst="rect">
            <a:avLst/>
          </a:prstGeom>
        </p:spPr>
      </p:pic>
      <p:grpSp>
        <p:nvGrpSpPr>
          <p:cNvPr id="8" name="组合 7"/>
          <p:cNvGrpSpPr/>
          <p:nvPr userDrawn="1"/>
        </p:nvGrpSpPr>
        <p:grpSpPr>
          <a:xfrm>
            <a:off x="-1147290" y="-1078618"/>
            <a:ext cx="6926281" cy="8574702"/>
            <a:chOff x="-1147290" y="-1078618"/>
            <a:chExt cx="6926281" cy="8574702"/>
          </a:xfrm>
        </p:grpSpPr>
        <p:sp>
          <p:nvSpPr>
            <p:cNvPr id="9" name="任意多边形: 形状 8"/>
            <p:cNvSpPr/>
            <p:nvPr/>
          </p:nvSpPr>
          <p:spPr>
            <a:xfrm rot="1486949">
              <a:off x="-1130992" y="-1078618"/>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文本框 10"/>
          <p:cNvSpPr txBox="1"/>
          <p:nvPr userDrawn="1"/>
        </p:nvSpPr>
        <p:spPr>
          <a:xfrm>
            <a:off x="7511970" y="-219919"/>
            <a:ext cx="184731" cy="369332"/>
          </a:xfrm>
          <a:prstGeom prst="rect">
            <a:avLst/>
          </a:prstGeom>
          <a:noFill/>
        </p:spPr>
        <p:txBody>
          <a:bodyPr wrap="none" rtlCol="0">
            <a:spAutoFit/>
          </a:body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1" y="-297"/>
            <a:ext cx="12193057" cy="6858594"/>
          </a:xfrm>
          <a:prstGeom prst="rect">
            <a:avLst/>
          </a:prstGeom>
        </p:spPr>
      </p:pic>
      <p:sp>
        <p:nvSpPr>
          <p:cNvPr id="8" name="矩形 7"/>
          <p:cNvSpPr/>
          <p:nvPr userDrawn="1"/>
        </p:nvSpPr>
        <p:spPr>
          <a:xfrm>
            <a:off x="666750" y="2625969"/>
            <a:ext cx="10858500" cy="3206433"/>
          </a:xfrm>
          <a:prstGeom prst="rect">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356243" y="1399036"/>
            <a:ext cx="2642842" cy="2642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1" name="矩形 10"/>
          <p:cNvSpPr/>
          <p:nvPr userDrawn="1"/>
        </p:nvSpPr>
        <p:spPr>
          <a:xfrm flipV="1">
            <a:off x="8267675" y="1304548"/>
            <a:ext cx="2642842" cy="2642842"/>
          </a:xfrm>
          <a:prstGeom prst="rect">
            <a:avLst/>
          </a:prstGeom>
          <a:blipFill>
            <a:blip r:embed="rId4"/>
            <a:srcRect/>
            <a:stretch>
              <a:fillRect l="-39021" r="-390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userDrawn="1"/>
        </p:nvSpPr>
        <p:spPr>
          <a:xfrm>
            <a:off x="408710" y="737173"/>
            <a:ext cx="7601376" cy="3154710"/>
          </a:xfrm>
          <a:prstGeom prst="rect">
            <a:avLst/>
          </a:prstGeom>
          <a:noFill/>
        </p:spPr>
        <p:txBody>
          <a:bodyPr wrap="none" rtlCol="0">
            <a:spAutoFit/>
          </a:bodyPr>
          <a:lstStyle/>
          <a:p>
            <a:r>
              <a:rPr lang="en-US" altLang="zh-CN"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rPr>
              <a:t>PART</a:t>
            </a:r>
            <a:endParaRPr lang="zh-CN" altLang="en-US" sz="19900" dirty="0">
              <a:gradFill flip="none" rotWithShape="1">
                <a:gsLst>
                  <a:gs pos="64000">
                    <a:schemeClr val="accent1">
                      <a:alpha val="0"/>
                    </a:schemeClr>
                  </a:gs>
                  <a:gs pos="0">
                    <a:schemeClr val="accent1">
                      <a:alpha val="17000"/>
                    </a:schemeClr>
                  </a:gs>
                  <a:gs pos="60000">
                    <a:schemeClr val="accent1">
                      <a:lumMod val="75000"/>
                      <a:alpha val="3000"/>
                    </a:schemeClr>
                  </a:gs>
                </a:gsLst>
                <a:lin ang="5400000" scaled="1"/>
                <a:tileRect/>
              </a:gra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8" name="图片 7"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组合 8"/>
          <p:cNvGrpSpPr/>
          <p:nvPr userDrawn="1"/>
        </p:nvGrpSpPr>
        <p:grpSpPr>
          <a:xfrm>
            <a:off x="987275" y="576421"/>
            <a:ext cx="1435049" cy="904558"/>
            <a:chOff x="660400" y="459740"/>
            <a:chExt cx="1435049" cy="904558"/>
          </a:xfrm>
        </p:grpSpPr>
        <p:sp>
          <p:nvSpPr>
            <p:cNvPr id="11" name="任意多边形: 形状 10"/>
            <p:cNvSpPr/>
            <p:nvPr/>
          </p:nvSpPr>
          <p:spPr>
            <a:xfrm>
              <a:off x="660400" y="459740"/>
              <a:ext cx="1007745" cy="904558"/>
            </a:xfrm>
            <a:custGeom>
              <a:avLst/>
              <a:gdLst>
                <a:gd name="connsiteX0" fmla="*/ 0 w 1007745"/>
                <a:gd name="connsiteY0" fmla="*/ 0 h 904558"/>
                <a:gd name="connsiteX1" fmla="*/ 1007745 w 1007745"/>
                <a:gd name="connsiteY1" fmla="*/ 0 h 904558"/>
                <a:gd name="connsiteX2" fmla="*/ 1007745 w 1007745"/>
                <a:gd name="connsiteY2" fmla="*/ 130810 h 904558"/>
                <a:gd name="connsiteX3" fmla="*/ 995135 w 1007745"/>
                <a:gd name="connsiteY3" fmla="*/ 130810 h 904558"/>
                <a:gd name="connsiteX4" fmla="*/ 995135 w 1007745"/>
                <a:gd name="connsiteY4" fmla="*/ 12610 h 904558"/>
                <a:gd name="connsiteX5" fmla="*/ 12610 w 1007745"/>
                <a:gd name="connsiteY5" fmla="*/ 12610 h 904558"/>
                <a:gd name="connsiteX6" fmla="*/ 12610 w 1007745"/>
                <a:gd name="connsiteY6" fmla="*/ 891948 h 904558"/>
                <a:gd name="connsiteX7" fmla="*/ 995135 w 1007745"/>
                <a:gd name="connsiteY7" fmla="*/ 891948 h 904558"/>
                <a:gd name="connsiteX8" fmla="*/ 995135 w 1007745"/>
                <a:gd name="connsiteY8" fmla="*/ 810895 h 904558"/>
                <a:gd name="connsiteX9" fmla="*/ 1007745 w 1007745"/>
                <a:gd name="connsiteY9" fmla="*/ 810895 h 904558"/>
                <a:gd name="connsiteX10" fmla="*/ 1007745 w 1007745"/>
                <a:gd name="connsiteY10" fmla="*/ 904558 h 904558"/>
                <a:gd name="connsiteX11" fmla="*/ 0 w 1007745"/>
                <a:gd name="connsiteY11" fmla="*/ 904558 h 90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7745" h="904558">
                  <a:moveTo>
                    <a:pt x="0" y="0"/>
                  </a:moveTo>
                  <a:lnTo>
                    <a:pt x="1007745" y="0"/>
                  </a:lnTo>
                  <a:lnTo>
                    <a:pt x="1007745" y="130810"/>
                  </a:lnTo>
                  <a:lnTo>
                    <a:pt x="995135" y="130810"/>
                  </a:lnTo>
                  <a:lnTo>
                    <a:pt x="995135" y="12610"/>
                  </a:lnTo>
                  <a:lnTo>
                    <a:pt x="12610" y="12610"/>
                  </a:lnTo>
                  <a:lnTo>
                    <a:pt x="12610" y="891948"/>
                  </a:lnTo>
                  <a:lnTo>
                    <a:pt x="995135" y="891948"/>
                  </a:lnTo>
                  <a:lnTo>
                    <a:pt x="995135" y="810895"/>
                  </a:lnTo>
                  <a:lnTo>
                    <a:pt x="1007745" y="810895"/>
                  </a:lnTo>
                  <a:lnTo>
                    <a:pt x="1007745" y="904558"/>
                  </a:lnTo>
                  <a:lnTo>
                    <a:pt x="0" y="904558"/>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文本框 11"/>
            <p:cNvSpPr txBox="1"/>
            <p:nvPr/>
          </p:nvSpPr>
          <p:spPr>
            <a:xfrm>
              <a:off x="737064" y="542115"/>
              <a:ext cx="1358385" cy="307777"/>
            </a:xfrm>
            <a:prstGeom prst="rect">
              <a:avLst/>
            </a:prstGeom>
            <a:noFill/>
          </p:spPr>
          <p:txBody>
            <a:bodyPr wrap="none" rtlCol="0">
              <a:spAutoFit/>
            </a:bodyPr>
            <a:lstStyle/>
            <a:p>
              <a:r>
                <a:rPr lang="en-US" altLang="zh-CN" sz="1400" dirty="0">
                  <a:latin typeface="+mj-lt"/>
                </a:rPr>
                <a:t>Work report</a:t>
              </a:r>
              <a:endParaRPr lang="zh-CN" altLang="en-US" sz="1400" dirty="0">
                <a:latin typeface="+mj-lt"/>
              </a:endParaRPr>
            </a:p>
          </p:txBody>
        </p:sp>
      </p:grpSp>
      <p:grpSp>
        <p:nvGrpSpPr>
          <p:cNvPr id="13" name="组合 12"/>
          <p:cNvGrpSpPr/>
          <p:nvPr userDrawn="1"/>
        </p:nvGrpSpPr>
        <p:grpSpPr>
          <a:xfrm>
            <a:off x="10922722" y="989433"/>
            <a:ext cx="428861" cy="428861"/>
            <a:chOff x="10913630" y="820437"/>
            <a:chExt cx="428861" cy="428861"/>
          </a:xfrm>
        </p:grpSpPr>
        <p:sp>
          <p:nvSpPr>
            <p:cNvPr id="14" name="椭圆 13"/>
            <p:cNvSpPr/>
            <p:nvPr/>
          </p:nvSpPr>
          <p:spPr>
            <a:xfrm>
              <a:off x="10913630" y="820437"/>
              <a:ext cx="428861" cy="42886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rot="13500000">
              <a:off x="11070018" y="967670"/>
              <a:ext cx="120267" cy="106821"/>
            </a:xfrm>
            <a:custGeom>
              <a:avLst/>
              <a:gdLst>
                <a:gd name="connsiteX0" fmla="*/ 120267 w 120267"/>
                <a:gd name="connsiteY0" fmla="*/ 23593 h 106821"/>
                <a:gd name="connsiteX1" fmla="*/ 120265 w 120267"/>
                <a:gd name="connsiteY1" fmla="*/ 23593 h 106821"/>
                <a:gd name="connsiteX2" fmla="*/ 115056 w 120267"/>
                <a:gd name="connsiteY2" fmla="*/ 18384 h 106821"/>
                <a:gd name="connsiteX3" fmla="*/ 106821 w 120267"/>
                <a:gd name="connsiteY3" fmla="*/ 10149 h 106821"/>
                <a:gd name="connsiteX4" fmla="*/ 10147 w 120267"/>
                <a:gd name="connsiteY4" fmla="*/ 10149 h 106821"/>
                <a:gd name="connsiteX5" fmla="*/ 10147 w 120267"/>
                <a:gd name="connsiteY5" fmla="*/ 106821 h 106821"/>
                <a:gd name="connsiteX6" fmla="*/ 8235 w 120267"/>
                <a:gd name="connsiteY6" fmla="*/ 104909 h 106821"/>
                <a:gd name="connsiteX7" fmla="*/ 0 w 120267"/>
                <a:gd name="connsiteY7" fmla="*/ 96674 h 106821"/>
                <a:gd name="connsiteX8" fmla="*/ 0 w 120267"/>
                <a:gd name="connsiteY8" fmla="*/ 0 h 106821"/>
                <a:gd name="connsiteX9" fmla="*/ 96674 w 120267"/>
                <a:gd name="connsiteY9" fmla="*/ 0 h 106821"/>
                <a:gd name="connsiteX10" fmla="*/ 104909 w 120267"/>
                <a:gd name="connsiteY10" fmla="*/ 8235 h 106821"/>
                <a:gd name="connsiteX11" fmla="*/ 112032 w 120267"/>
                <a:gd name="connsiteY11" fmla="*/ 15358 h 1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267" h="106821">
                  <a:moveTo>
                    <a:pt x="120267" y="23593"/>
                  </a:moveTo>
                  <a:lnTo>
                    <a:pt x="120265" y="23593"/>
                  </a:lnTo>
                  <a:lnTo>
                    <a:pt x="115056" y="18384"/>
                  </a:lnTo>
                  <a:lnTo>
                    <a:pt x="106821" y="10149"/>
                  </a:lnTo>
                  <a:lnTo>
                    <a:pt x="10147" y="10149"/>
                  </a:lnTo>
                  <a:lnTo>
                    <a:pt x="10147" y="106821"/>
                  </a:lnTo>
                  <a:lnTo>
                    <a:pt x="8235" y="104909"/>
                  </a:lnTo>
                  <a:lnTo>
                    <a:pt x="0" y="96674"/>
                  </a:lnTo>
                  <a:lnTo>
                    <a:pt x="0" y="0"/>
                  </a:lnTo>
                  <a:lnTo>
                    <a:pt x="96674" y="0"/>
                  </a:lnTo>
                  <a:lnTo>
                    <a:pt x="104909" y="8235"/>
                  </a:lnTo>
                  <a:lnTo>
                    <a:pt x="112032" y="1535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 name="组合 1"/>
          <p:cNvGrpSpPr/>
          <p:nvPr userDrawn="1"/>
        </p:nvGrpSpPr>
        <p:grpSpPr>
          <a:xfrm>
            <a:off x="9713992" y="6252681"/>
            <a:ext cx="2020765" cy="342900"/>
            <a:chOff x="10001983" y="259373"/>
            <a:chExt cx="2020765" cy="342900"/>
          </a:xfrm>
        </p:grpSpPr>
        <p:pic>
          <p:nvPicPr>
            <p:cNvPr id="3" name="图片 2" descr="说明: 4"/>
            <p:cNvPicPr/>
            <p:nvPr userDrawn="1"/>
          </p:nvPicPr>
          <p:blipFill>
            <a:blip r:embed="rId3"/>
            <a:srcRect/>
            <a:stretch>
              <a:fillRect/>
            </a:stretch>
          </p:blipFill>
          <p:spPr bwMode="auto">
            <a:xfrm>
              <a:off x="10403498" y="259373"/>
              <a:ext cx="1619250" cy="342900"/>
            </a:xfrm>
            <a:prstGeom prst="rect">
              <a:avLst/>
            </a:prstGeom>
            <a:noFill/>
            <a:ln w="9525">
              <a:noFill/>
              <a:miter lim="800000"/>
              <a:headEnd/>
              <a:tailEnd/>
            </a:ln>
          </p:spPr>
        </p:pic>
        <p:pic>
          <p:nvPicPr>
            <p:cNvPr id="4" name="图片 3"/>
            <p:cNvPicPr/>
            <p:nvPr userDrawn="1"/>
          </p:nvPicPr>
          <p:blipFill>
            <a:blip r:embed="rId4"/>
            <a:srcRect/>
            <a:stretch>
              <a:fillRect/>
            </a:stretch>
          </p:blipFill>
          <p:spPr bwMode="auto">
            <a:xfrm>
              <a:off x="10001983" y="268898"/>
              <a:ext cx="342900" cy="3333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400" y="3611607"/>
            <a:ext cx="10363200" cy="480131"/>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sz="1800"/>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38200" y="6400413"/>
            <a:ext cx="2743200" cy="276999"/>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4038600" y="6400413"/>
            <a:ext cx="4114800" cy="276999"/>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8610600" y="6400413"/>
            <a:ext cx="2743200" cy="276999"/>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1844608"/>
          </a:xfrm>
        </p:spPr>
        <p:txBody>
          <a:bodyPr/>
          <a:lstStyle>
            <a:lvl1pPr>
              <a:defRPr b="1">
                <a:solidFill>
                  <a:schemeClr val="tx1">
                    <a:lumMod val="95000"/>
                    <a:lumOff val="5000"/>
                  </a:schemeClr>
                </a:solidFill>
                <a:latin typeface="微软雅黑" panose="020B0503020204020204" pitchFamily="34" charset="-122"/>
                <a:ea typeface="微软雅黑" panose="020B0503020204020204" pitchFamily="34" charset="-122"/>
              </a:defRPr>
            </a:lvl1pPr>
            <a:lvl2pPr>
              <a:defRPr>
                <a:solidFill>
                  <a:schemeClr val="tx1">
                    <a:lumMod val="95000"/>
                    <a:lumOff val="5000"/>
                  </a:schemeClr>
                </a:solidFill>
                <a:latin typeface="微软雅黑" panose="020B0503020204020204" pitchFamily="34" charset="-122"/>
                <a:ea typeface="微软雅黑" panose="020B0503020204020204" pitchFamily="34" charset="-122"/>
              </a:defRPr>
            </a:lvl2pPr>
            <a:lvl3pPr>
              <a:defRPr>
                <a:solidFill>
                  <a:schemeClr val="tx1">
                    <a:lumMod val="95000"/>
                    <a:lumOff val="5000"/>
                  </a:schemeClr>
                </a:solidFill>
                <a:latin typeface="微软雅黑" panose="020B0503020204020204" pitchFamily="34" charset="-122"/>
                <a:ea typeface="微软雅黑" panose="020B0503020204020204" pitchFamily="34" charset="-122"/>
              </a:defRPr>
            </a:lvl3pPr>
            <a:lvl4pPr>
              <a:defRPr>
                <a:solidFill>
                  <a:schemeClr val="tx1">
                    <a:lumMod val="95000"/>
                    <a:lumOff val="5000"/>
                  </a:schemeClr>
                </a:solidFill>
                <a:latin typeface="微软雅黑" panose="020B0503020204020204" pitchFamily="34" charset="-122"/>
                <a:ea typeface="微软雅黑" panose="020B0503020204020204" pitchFamily="34" charset="-122"/>
              </a:defRPr>
            </a:lvl4pPr>
            <a:lvl5pPr>
              <a:defRPr>
                <a:solidFill>
                  <a:schemeClr val="tx1">
                    <a:lumMod val="95000"/>
                    <a:lumOff val="5000"/>
                  </a:schemeClr>
                </a:solidFill>
                <a:latin typeface="微软雅黑" panose="020B0503020204020204" pitchFamily="34" charset="-122"/>
                <a:ea typeface="微软雅黑" panose="020B0503020204020204" pitchFamily="3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2277" y="6452324"/>
            <a:ext cx="2560320" cy="276999"/>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926" y="6452008"/>
            <a:ext cx="3134241" cy="276999"/>
          </a:xfrm>
        </p:spPr>
        <p:txBody>
          <a:bodyPr/>
          <a:lstStyle/>
          <a:p>
            <a:pPr>
              <a:defRPr/>
            </a:pPr>
            <a:endParaRPr lang="en-US" altLang="zh-CN"/>
          </a:p>
        </p:txBody>
      </p:sp>
      <p:sp>
        <p:nvSpPr>
          <p:cNvPr id="6" name="灯片编号占位符 5"/>
          <p:cNvSpPr>
            <a:spLocks noGrp="1"/>
          </p:cNvSpPr>
          <p:nvPr>
            <p:ph type="sldNum" sz="quarter" idx="12"/>
          </p:nvPr>
        </p:nvSpPr>
        <p:spPr>
          <a:xfrm>
            <a:off x="11184565" y="6452008"/>
            <a:ext cx="832811" cy="276999"/>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838200" y="677041"/>
            <a:ext cx="10515600" cy="701731"/>
          </a:xfrm>
        </p:spPr>
        <p:txBody>
          <a:bodyPr rtlCol="0"/>
          <a:lstStyle>
            <a:lvl1pPr>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kumimoji="0" lang="zh-CN" altLang="en-US" dirty="0"/>
              <a:t>单击此处编辑母版标题样式</a:t>
            </a:r>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sp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sp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spAutoFit/>
          </a:bodyPr>
          <a:lstStyle>
            <a:lvl1pPr algn="l">
              <a:defRPr sz="1200">
                <a:solidFill>
                  <a:schemeClr val="tx1">
                    <a:tint val="75000"/>
                  </a:schemeClr>
                </a:solidFill>
              </a:defRPr>
            </a:lvl1pPr>
          </a:lstStyle>
          <a:p>
            <a:fld id="{658FBD9E-AB09-417E-A78E-EBA5D081661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sp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spAutoFit/>
          </a:bodyPr>
          <a:lstStyle>
            <a:lvl1pPr algn="r">
              <a:defRPr sz="1200">
                <a:solidFill>
                  <a:schemeClr val="tx1">
                    <a:tint val="75000"/>
                  </a:schemeClr>
                </a:solidFill>
              </a:defRPr>
            </a:lvl1pPr>
          </a:lstStyle>
          <a:p>
            <a:fld id="{0A762C5A-1C7E-4BE9-93D6-CA28F92514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jpe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2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xml"/><Relationship Id="rId2" Type="http://schemas.openxmlformats.org/officeDocument/2006/relationships/image" Target="../media/image23.png"/><Relationship Id="rId1"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5.png"/><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7.png"/><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8.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16.png"/><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17.png"/><Relationship Id="rId1" Type="http://schemas.openxmlformats.org/officeDocument/2006/relationships/image" Target="../media/image30.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18.png"/><Relationship Id="rId1"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4.png"/><Relationship Id="rId1" Type="http://schemas.openxmlformats.org/officeDocument/2006/relationships/image" Target="../media/image33.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34.png"/><Relationship Id="rId1"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35.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37.png"/><Relationship Id="rId1"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image" Target="../media/image40.png"/><Relationship Id="rId1"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2.png"/><Relationship Id="rId1"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4.png"/><Relationship Id="rId1" Type="http://schemas.openxmlformats.org/officeDocument/2006/relationships/image" Target="../media/image4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945922" y="735429"/>
            <a:ext cx="8300156" cy="1856509"/>
          </a:xfrm>
        </p:spPr>
        <p:txBody>
          <a:bodyPr>
            <a:normAutofit fontScale="90000"/>
          </a:bodyPr>
          <a:lstStyle/>
          <a:p>
            <a:pPr marL="0" indent="0" algn="ctr">
              <a:lnSpc>
                <a:spcPct val="150000"/>
              </a:lnSpc>
              <a:defRPr/>
            </a:pPr>
            <a:r>
              <a:rPr lang="zh-CN" altLang="en-US" sz="6700" b="1" dirty="0">
                <a:solidFill>
                  <a:srgbClr val="1057CE"/>
                </a:solidFill>
                <a:latin typeface="+mj-ea"/>
              </a:rPr>
              <a:t>软件工程课程设计汇报</a:t>
            </a:r>
            <a:br>
              <a:rPr lang="en-US" altLang="zh-CN" sz="3200" dirty="0">
                <a:solidFill>
                  <a:srgbClr val="C00000"/>
                </a:solidFill>
                <a:latin typeface="微软雅黑" panose="020B0503020204020204" pitchFamily="34" charset="-122"/>
                <a:ea typeface="微软雅黑" panose="020B0503020204020204" pitchFamily="34" charset="-122"/>
              </a:rPr>
            </a:br>
            <a:r>
              <a:rPr lang="zh-CN" altLang="en-US" sz="4400" dirty="0">
                <a:solidFill>
                  <a:srgbClr val="FF0000"/>
                </a:solidFill>
                <a:latin typeface="微软雅黑" panose="020B0503020204020204" pitchFamily="34" charset="-122"/>
                <a:ea typeface="微软雅黑" panose="020B0503020204020204" pitchFamily="34" charset="-122"/>
              </a:rPr>
              <a:t>“</a:t>
            </a:r>
            <a:r>
              <a:rPr lang="zh-CN" altLang="en-US">
                <a:solidFill>
                  <a:srgbClr val="FF0000"/>
                </a:solidFill>
              </a:rPr>
              <a:t>基于生成式</a:t>
            </a:r>
            <a:r>
              <a:rPr lang="en-US" altLang="zh-CN">
                <a:solidFill>
                  <a:srgbClr val="FF0000"/>
                </a:solidFill>
              </a:rPr>
              <a:t>AI</a:t>
            </a:r>
            <a:r>
              <a:rPr lang="zh-CN" altLang="en-US">
                <a:solidFill>
                  <a:srgbClr val="FF0000"/>
                </a:solidFill>
              </a:rPr>
              <a:t>的机票推荐系统</a:t>
            </a:r>
            <a:r>
              <a:rPr lang="zh-CN" altLang="en-US" sz="4400" dirty="0">
                <a:solidFill>
                  <a:srgbClr val="FF0000"/>
                </a:solidFill>
                <a:latin typeface="微软雅黑" panose="020B0503020204020204" pitchFamily="34" charset="-122"/>
                <a:ea typeface="微软雅黑" panose="020B0503020204020204" pitchFamily="34" charset="-122"/>
              </a:rPr>
              <a:t>”</a:t>
            </a:r>
            <a:endParaRPr lang="zh-CN" altLang="en-US" sz="4000" dirty="0">
              <a:solidFill>
                <a:srgbClr val="FF0000"/>
              </a:solidFill>
              <a:latin typeface="微软雅黑" panose="020B0503020204020204" pitchFamily="34" charset="-122"/>
              <a:ea typeface="微软雅黑" panose="020B0503020204020204" pitchFamily="34" charset="-122"/>
            </a:endParaRPr>
          </a:p>
        </p:txBody>
      </p:sp>
      <p:sp>
        <p:nvSpPr>
          <p:cNvPr id="2051" name="Rectangle 3"/>
          <p:cNvSpPr>
            <a:spLocks noGrp="1" noChangeArrowheads="1"/>
          </p:cNvSpPr>
          <p:nvPr>
            <p:ph type="subTitle" idx="4294967295"/>
          </p:nvPr>
        </p:nvSpPr>
        <p:spPr>
          <a:xfrm>
            <a:off x="2496870" y="3601092"/>
            <a:ext cx="7198224" cy="1317344"/>
          </a:xfrm>
          <a:noFill/>
        </p:spPr>
        <p:txBody>
          <a:bodyPr>
            <a:normAutofit fontScale="90000"/>
          </a:bodyPr>
          <a:lstStyle/>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a:t>
            </a: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rPr>
              <a:t>林予昊</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charset="0"/>
              <a:ea typeface="微软雅黑" charset="0"/>
            </a:endParaRPr>
          </a:p>
          <a:p>
            <a:pPr algn="ctr" eaLnBrk="1" hangingPunct="1">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a:t>
            </a:r>
            <a:r>
              <a:rPr lang="zh-CN" altLang="en-US" sz="2400" b="1">
                <a:latin typeface="微软雅黑" charset="0"/>
                <a:ea typeface="微软雅黑" charset="0"/>
                <a:cs typeface="微软雅黑" charset="0"/>
              </a:rPr>
              <a:t>王雁一翔</a:t>
            </a:r>
            <a:r>
              <a:rPr lang="en-US" altLang="zh-CN" sz="2400" b="1">
                <a:latin typeface="微软雅黑" charset="0"/>
                <a:ea typeface="微软雅黑" charset="0"/>
                <a:cs typeface="微软雅黑" charset="0"/>
              </a:rPr>
              <a:t>  </a:t>
            </a:r>
            <a:r>
              <a:rPr lang="zh-CN" altLang="en-US" sz="2400" b="1">
                <a:latin typeface="微软雅黑" charset="0"/>
                <a:ea typeface="微软雅黑" charset="0"/>
                <a:cs typeface="微软雅黑" charset="0"/>
              </a:rPr>
              <a:t>褚倬莉</a:t>
            </a:r>
            <a:r>
              <a:rPr lang="en-US" altLang="zh-CN" sz="2400" b="1">
                <a:latin typeface="微软雅黑" charset="0"/>
                <a:ea typeface="微软雅黑" charset="0"/>
                <a:cs typeface="微软雅黑" charset="0"/>
              </a:rPr>
              <a:t>  </a:t>
            </a:r>
            <a:r>
              <a:rPr lang="zh-CN" altLang="en-US" sz="2400" b="1">
                <a:latin typeface="微软雅黑" charset="0"/>
                <a:ea typeface="微软雅黑" charset="0"/>
                <a:cs typeface="微软雅黑" charset="0"/>
              </a:rPr>
              <a:t>谷东雪</a:t>
            </a:r>
            <a:r>
              <a:rPr lang="en-US" altLang="zh-CN" sz="2400" b="1">
                <a:latin typeface="微软雅黑" charset="0"/>
                <a:ea typeface="微软雅黑" charset="0"/>
                <a:cs typeface="微软雅黑" charset="0"/>
              </a:rPr>
              <a:t>  </a:t>
            </a:r>
            <a:r>
              <a:rPr lang="zh-CN" altLang="en-US" sz="2400" b="1">
                <a:latin typeface="微软雅黑" charset="0"/>
                <a:ea typeface="微软雅黑" charset="0"/>
                <a:cs typeface="微软雅黑" charset="0"/>
              </a:rPr>
              <a:t>李莹莹</a:t>
            </a:r>
            <a:endParaRPr lang="zh-CN" altLang="en-US" sz="2400" b="1" noProof="0" dirty="0">
              <a:ln>
                <a:noFill/>
              </a:ln>
              <a:solidFill>
                <a:sysClr val="window" lastClr="FFFFFF"/>
              </a:solidFill>
              <a:effectLst/>
              <a:uLnTx/>
              <a:uFillTx/>
              <a:latin typeface="微软雅黑" charset="0"/>
              <a:ea typeface="微软雅黑" charset="0"/>
              <a:cs typeface="微软雅黑" charset="0"/>
              <a:sym typeface="+mn-ea"/>
            </a:endParaRPr>
          </a:p>
        </p:txBody>
      </p:sp>
      <p:sp>
        <p:nvSpPr>
          <p:cNvPr id="2" name="文本框 1"/>
          <p:cNvSpPr txBox="1"/>
          <p:nvPr/>
        </p:nvSpPr>
        <p:spPr>
          <a:xfrm>
            <a:off x="4653058" y="5722461"/>
            <a:ext cx="2229439" cy="398780"/>
          </a:xfrm>
          <a:prstGeom prst="rect">
            <a:avLst/>
          </a:prstGeom>
          <a:noFill/>
        </p:spPr>
        <p:txBody>
          <a:bodyPr wrap="square">
            <a:spAutoFit/>
          </a:bodyPr>
          <a:lstStyle/>
          <a:p>
            <a:pPr algn="ctr"/>
            <a:r>
              <a:rPr lang="en-US" altLang="zh-CN" sz="2000" dirty="0">
                <a:solidFill>
                  <a:schemeClr val="bg1"/>
                </a:solidFill>
              </a:rPr>
              <a:t>2024-11-20</a:t>
            </a:r>
            <a:endParaRPr lang="zh-CN" altLang="en-US" sz="2000" dirty="0">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建筑的设计&#10;&#10;低可信度描述已自动生成"/>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0486"/>
          <a:stretch>
            <a:fillRect/>
          </a:stretch>
        </p:blipFill>
        <p:spPr>
          <a:xfrm rot="5400000" flipH="1">
            <a:off x="2677104" y="-2640788"/>
            <a:ext cx="6858001" cy="12212208"/>
          </a:xfrm>
          <a:prstGeom prst="rect">
            <a:avLst/>
          </a:prstGeom>
        </p:spPr>
      </p:pic>
      <p:sp>
        <p:nvSpPr>
          <p:cNvPr id="7" name="任意多边形: 形状 6"/>
          <p:cNvSpPr/>
          <p:nvPr/>
        </p:nvSpPr>
        <p:spPr>
          <a:xfrm rot="1486949">
            <a:off x="-1079365" y="-1074369"/>
            <a:ext cx="6909983" cy="8574702"/>
          </a:xfrm>
          <a:custGeom>
            <a:avLst/>
            <a:gdLst>
              <a:gd name="connsiteX0" fmla="*/ 0 w 6909983"/>
              <a:gd name="connsiteY0" fmla="*/ 2348286 h 8574702"/>
              <a:gd name="connsiteX1" fmla="*/ 5086239 w 6909983"/>
              <a:gd name="connsiteY1" fmla="*/ 0 h 8574702"/>
              <a:gd name="connsiteX2" fmla="*/ 5218286 w 6909983"/>
              <a:gd name="connsiteY2" fmla="*/ 98136 h 8574702"/>
              <a:gd name="connsiteX3" fmla="*/ 6909983 w 6909983"/>
              <a:gd name="connsiteY3" fmla="*/ 3990408 h 8574702"/>
              <a:gd name="connsiteX4" fmla="*/ 5913200 w 6909983"/>
              <a:gd name="connsiteY4" fmla="*/ 7146493 h 8574702"/>
              <a:gd name="connsiteX5" fmla="*/ 5882337 w 6909983"/>
              <a:gd name="connsiteY5" fmla="*/ 7186094 h 8574702"/>
              <a:gd name="connsiteX6" fmla="*/ 2874699 w 6909983"/>
              <a:gd name="connsiteY6" fmla="*/ 8574702 h 85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09983" h="8574702">
                <a:moveTo>
                  <a:pt x="0" y="2348286"/>
                </a:moveTo>
                <a:lnTo>
                  <a:pt x="5086239" y="0"/>
                </a:lnTo>
                <a:lnTo>
                  <a:pt x="5218286" y="98136"/>
                </a:lnTo>
                <a:cubicBezTo>
                  <a:pt x="6238934" y="941668"/>
                  <a:pt x="6909983" y="2370171"/>
                  <a:pt x="6909983" y="3990408"/>
                </a:cubicBezTo>
                <a:cubicBezTo>
                  <a:pt x="6909983" y="5205586"/>
                  <a:pt x="6532519" y="6312914"/>
                  <a:pt x="5913200" y="7146493"/>
                </a:cubicBezTo>
                <a:lnTo>
                  <a:pt x="5882337" y="7186094"/>
                </a:lnTo>
                <a:lnTo>
                  <a:pt x="2874699" y="85747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sp>
        <p:nvSpPr>
          <p:cNvPr id="15" name="文本框 14"/>
          <p:cNvSpPr txBox="1"/>
          <p:nvPr/>
        </p:nvSpPr>
        <p:spPr>
          <a:xfrm>
            <a:off x="7334510" y="523797"/>
            <a:ext cx="3580411" cy="523220"/>
          </a:xfrm>
          <a:prstGeom prst="rect">
            <a:avLst/>
          </a:prstGeom>
          <a:noFill/>
        </p:spPr>
        <p:txBody>
          <a:bodyPr wrap="square">
            <a:spAutoFit/>
          </a:bodyPr>
          <a:lstStyle/>
          <a:p>
            <a:r>
              <a:rPr lang="zh-CN" altLang="en-US" sz="2800" b="1" dirty="0">
                <a:latin typeface="+mj-ea"/>
                <a:ea typeface="+mj-ea"/>
              </a:rPr>
              <a:t>软件创意与需求</a:t>
            </a:r>
            <a:endParaRPr lang="zh-CN" altLang="en-US" sz="2800" b="1" dirty="0">
              <a:latin typeface="+mj-ea"/>
              <a:ea typeface="+mj-ea"/>
            </a:endParaRPr>
          </a:p>
        </p:txBody>
      </p:sp>
      <p:grpSp>
        <p:nvGrpSpPr>
          <p:cNvPr id="30" name="组合 29"/>
          <p:cNvGrpSpPr/>
          <p:nvPr/>
        </p:nvGrpSpPr>
        <p:grpSpPr>
          <a:xfrm>
            <a:off x="6635937" y="573828"/>
            <a:ext cx="672990" cy="672988"/>
            <a:chOff x="7747111" y="1775611"/>
            <a:chExt cx="672990" cy="672988"/>
          </a:xfrm>
        </p:grpSpPr>
        <p:sp>
          <p:nvSpPr>
            <p:cNvPr id="2" name="椭圆 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8" name="椭圆 27"/>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9" name="文本框 28"/>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01</a:t>
              </a:r>
              <a:endParaRPr lang="zh-CN" altLang="en-US" dirty="0">
                <a:solidFill>
                  <a:schemeClr val="bg1"/>
                </a:solidFill>
              </a:endParaRPr>
            </a:p>
          </p:txBody>
        </p:sp>
      </p:grpSp>
      <p:sp>
        <p:nvSpPr>
          <p:cNvPr id="17" name="文本框 16"/>
          <p:cNvSpPr txBox="1"/>
          <p:nvPr/>
        </p:nvSpPr>
        <p:spPr>
          <a:xfrm>
            <a:off x="7334510" y="1265330"/>
            <a:ext cx="3571508"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软件需求分析</a:t>
            </a:r>
            <a:endParaRPr lang="zh-CN" altLang="en-US" sz="2800" dirty="0"/>
          </a:p>
        </p:txBody>
      </p:sp>
      <p:grpSp>
        <p:nvGrpSpPr>
          <p:cNvPr id="31" name="组合 30"/>
          <p:cNvGrpSpPr/>
          <p:nvPr/>
        </p:nvGrpSpPr>
        <p:grpSpPr>
          <a:xfrm>
            <a:off x="6635937" y="1298546"/>
            <a:ext cx="672990" cy="672988"/>
            <a:chOff x="7747111" y="1775611"/>
            <a:chExt cx="672990" cy="672988"/>
          </a:xfrm>
        </p:grpSpPr>
        <p:sp>
          <p:nvSpPr>
            <p:cNvPr id="32" name="椭圆 31"/>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3" name="椭圆 32"/>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4" name="文本框 3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02</a:t>
              </a:r>
              <a:endParaRPr lang="zh-CN" altLang="en-US" dirty="0">
                <a:solidFill>
                  <a:schemeClr val="bg1"/>
                </a:solidFill>
              </a:endParaRPr>
            </a:p>
          </p:txBody>
        </p:sp>
      </p:grpSp>
      <p:sp>
        <p:nvSpPr>
          <p:cNvPr id="19" name="文本框 18"/>
          <p:cNvSpPr txBox="1"/>
          <p:nvPr/>
        </p:nvSpPr>
        <p:spPr>
          <a:xfrm>
            <a:off x="7292600" y="2042098"/>
            <a:ext cx="3819095"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软件设计与建模</a:t>
            </a:r>
            <a:endParaRPr lang="zh-CN" altLang="en-US" sz="2800" dirty="0"/>
          </a:p>
        </p:txBody>
      </p:sp>
      <p:grpSp>
        <p:nvGrpSpPr>
          <p:cNvPr id="35" name="组合 34"/>
          <p:cNvGrpSpPr/>
          <p:nvPr/>
        </p:nvGrpSpPr>
        <p:grpSpPr>
          <a:xfrm>
            <a:off x="6635937" y="2042098"/>
            <a:ext cx="672990" cy="672988"/>
            <a:chOff x="7747111" y="1775611"/>
            <a:chExt cx="672990" cy="672988"/>
          </a:xfrm>
        </p:grpSpPr>
        <p:sp>
          <p:nvSpPr>
            <p:cNvPr id="36" name="椭圆 3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7" name="椭圆 3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38" name="文本框 37"/>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03</a:t>
              </a:r>
              <a:endParaRPr lang="zh-CN" altLang="en-US" dirty="0">
                <a:solidFill>
                  <a:schemeClr val="bg1"/>
                </a:solidFill>
              </a:endParaRPr>
            </a:p>
          </p:txBody>
        </p:sp>
      </p:grpSp>
      <p:sp>
        <p:nvSpPr>
          <p:cNvPr id="20" name="文本框 19"/>
          <p:cNvSpPr txBox="1"/>
          <p:nvPr/>
        </p:nvSpPr>
        <p:spPr>
          <a:xfrm>
            <a:off x="7263580" y="2751983"/>
            <a:ext cx="4747797"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代码编写与测试</a:t>
            </a:r>
            <a:endParaRPr lang="zh-CN" altLang="en-US" sz="2800" dirty="0"/>
          </a:p>
        </p:txBody>
      </p:sp>
      <p:grpSp>
        <p:nvGrpSpPr>
          <p:cNvPr id="39" name="组合 38"/>
          <p:cNvGrpSpPr/>
          <p:nvPr/>
        </p:nvGrpSpPr>
        <p:grpSpPr>
          <a:xfrm>
            <a:off x="6635937" y="2785141"/>
            <a:ext cx="672990" cy="672988"/>
            <a:chOff x="7747111" y="1775611"/>
            <a:chExt cx="672990" cy="672988"/>
          </a:xfrm>
        </p:grpSpPr>
        <p:sp>
          <p:nvSpPr>
            <p:cNvPr id="40" name="椭圆 39"/>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1" name="椭圆 40"/>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2" name="文本框 41"/>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04</a:t>
              </a:r>
              <a:endParaRPr lang="zh-CN" altLang="en-US" dirty="0">
                <a:solidFill>
                  <a:schemeClr val="bg1"/>
                </a:solidFill>
              </a:endParaRPr>
            </a:p>
          </p:txBody>
        </p:sp>
      </p:grpSp>
      <p:sp>
        <p:nvSpPr>
          <p:cNvPr id="9" name="任意多边形: 形状 8"/>
          <p:cNvSpPr/>
          <p:nvPr/>
        </p:nvSpPr>
        <p:spPr>
          <a:xfrm rot="1486949">
            <a:off x="-1147290" y="-1004432"/>
            <a:ext cx="6803194" cy="8473474"/>
          </a:xfrm>
          <a:custGeom>
            <a:avLst/>
            <a:gdLst>
              <a:gd name="connsiteX0" fmla="*/ 0 w 6803194"/>
              <a:gd name="connsiteY0" fmla="*/ 2247057 h 8473474"/>
              <a:gd name="connsiteX1" fmla="*/ 4866985 w 6803194"/>
              <a:gd name="connsiteY1" fmla="*/ 0 h 8473474"/>
              <a:gd name="connsiteX2" fmla="*/ 5062929 w 6803194"/>
              <a:gd name="connsiteY2" fmla="*/ 141559 h 8473474"/>
              <a:gd name="connsiteX3" fmla="*/ 6803194 w 6803194"/>
              <a:gd name="connsiteY3" fmla="*/ 4033831 h 8473474"/>
              <a:gd name="connsiteX4" fmla="*/ 5901855 w 6803194"/>
              <a:gd name="connsiteY4" fmla="*/ 7019600 h 8473474"/>
              <a:gd name="connsiteX5" fmla="*/ 5840114 w 6803194"/>
              <a:gd name="connsiteY5" fmla="*/ 7104360 h 8473474"/>
              <a:gd name="connsiteX6" fmla="*/ 2874699 w 6803194"/>
              <a:gd name="connsiteY6" fmla="*/ 8473474 h 84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3194" h="8473474">
                <a:moveTo>
                  <a:pt x="0" y="2247057"/>
                </a:moveTo>
                <a:lnTo>
                  <a:pt x="4866985" y="0"/>
                </a:lnTo>
                <a:lnTo>
                  <a:pt x="5062929" y="141559"/>
                </a:lnTo>
                <a:cubicBezTo>
                  <a:pt x="6112880" y="985090"/>
                  <a:pt x="6803194" y="2413593"/>
                  <a:pt x="6803194" y="4033831"/>
                </a:cubicBezTo>
                <a:cubicBezTo>
                  <a:pt x="6803194" y="5167997"/>
                  <a:pt x="6464941" y="6208214"/>
                  <a:pt x="5901855" y="7019600"/>
                </a:cubicBezTo>
                <a:lnTo>
                  <a:pt x="5840114" y="7104360"/>
                </a:lnTo>
                <a:lnTo>
                  <a:pt x="2874699" y="8473474"/>
                </a:lnTo>
                <a:close/>
              </a:path>
            </a:pathLst>
          </a:cu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zh-CN" altLang="en-US"/>
          </a:p>
        </p:txBody>
      </p:sp>
      <p:pic>
        <p:nvPicPr>
          <p:cNvPr id="54" name="图片 53" descr="人在切蛋糕&#10;&#10;描述已自动生成"/>
          <p:cNvPicPr>
            <a:picLocks noChangeAspect="1"/>
          </p:cNvPicPr>
          <p:nvPr/>
        </p:nvPicPr>
        <p:blipFill>
          <a:blip r:embed="rId3">
            <a:alphaModFix amt="12000"/>
            <a:extLst>
              <a:ext uri="{28A0092B-C50C-407E-A947-70E740481C1C}">
                <a14:useLocalDpi xmlns:a14="http://schemas.microsoft.com/office/drawing/2010/main" val="0"/>
              </a:ext>
            </a:extLst>
          </a:blip>
          <a:srcRect l="6969" r="44368" b="108"/>
          <a:stretch>
            <a:fillRect/>
          </a:stretch>
        </p:blipFill>
        <p:spPr>
          <a:xfrm>
            <a:off x="-27305" y="36316"/>
            <a:ext cx="5933063" cy="6850612"/>
          </a:xfrm>
          <a:custGeom>
            <a:avLst/>
            <a:gdLst>
              <a:gd name="connsiteX0" fmla="*/ 0 w 5933063"/>
              <a:gd name="connsiteY0" fmla="*/ 0 h 6850612"/>
              <a:gd name="connsiteX1" fmla="*/ 5364830 w 5933063"/>
              <a:gd name="connsiteY1" fmla="*/ 0 h 6850612"/>
              <a:gd name="connsiteX2" fmla="*/ 5479233 w 5933063"/>
              <a:gd name="connsiteY2" fmla="*/ 203270 h 6850612"/>
              <a:gd name="connsiteX3" fmla="*/ 5427688 w 5933063"/>
              <a:gd name="connsiteY3" fmla="*/ 4466560 h 6850612"/>
              <a:gd name="connsiteX4" fmla="*/ 3357799 w 5933063"/>
              <a:gd name="connsiteY4" fmla="*/ 6799539 h 6850612"/>
              <a:gd name="connsiteX5" fmla="*/ 3266215 w 5933063"/>
              <a:gd name="connsiteY5" fmla="*/ 6850612 h 6850612"/>
              <a:gd name="connsiteX6" fmla="*/ 0 w 5933063"/>
              <a:gd name="connsiteY6" fmla="*/ 6850612 h 685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063" h="6850612">
                <a:moveTo>
                  <a:pt x="0" y="0"/>
                </a:moveTo>
                <a:lnTo>
                  <a:pt x="5364830" y="0"/>
                </a:lnTo>
                <a:lnTo>
                  <a:pt x="5479233" y="203270"/>
                </a:lnTo>
                <a:cubicBezTo>
                  <a:pt x="6078903" y="1409229"/>
                  <a:pt x="6106851" y="2995537"/>
                  <a:pt x="5427688" y="4466560"/>
                </a:cubicBezTo>
                <a:cubicBezTo>
                  <a:pt x="4952275" y="5496276"/>
                  <a:pt x="4209141" y="6298908"/>
                  <a:pt x="3357799" y="6799539"/>
                </a:cubicBezTo>
                <a:lnTo>
                  <a:pt x="3266215" y="6850612"/>
                </a:lnTo>
                <a:lnTo>
                  <a:pt x="0" y="6850612"/>
                </a:lnTo>
                <a:close/>
              </a:path>
            </a:pathLst>
          </a:custGeom>
        </p:spPr>
      </p:pic>
      <p:sp>
        <p:nvSpPr>
          <p:cNvPr id="13" name="文本框 12"/>
          <p:cNvSpPr txBox="1"/>
          <p:nvPr/>
        </p:nvSpPr>
        <p:spPr>
          <a:xfrm>
            <a:off x="1169785" y="2204445"/>
            <a:ext cx="3134191" cy="1862048"/>
          </a:xfrm>
          <a:prstGeom prst="rect">
            <a:avLst/>
          </a:prstGeom>
          <a:noFill/>
        </p:spPr>
        <p:txBody>
          <a:bodyPr wrap="none" rtlCol="0">
            <a:spAutoFit/>
          </a:bodyPr>
          <a:lstStyle/>
          <a:p>
            <a:r>
              <a:rPr lang="zh-CN" altLang="en-US" sz="11500" b="1" dirty="0">
                <a:solidFill>
                  <a:schemeClr val="bg1"/>
                </a:solidFill>
              </a:rPr>
              <a:t>目录</a:t>
            </a:r>
            <a:endParaRPr lang="zh-CN" altLang="en-US" sz="11500" b="1" dirty="0">
              <a:solidFill>
                <a:schemeClr val="bg1"/>
              </a:solidFill>
            </a:endParaRPr>
          </a:p>
        </p:txBody>
      </p:sp>
      <p:sp>
        <p:nvSpPr>
          <p:cNvPr id="49" name="文本框 48"/>
          <p:cNvSpPr txBox="1"/>
          <p:nvPr/>
        </p:nvSpPr>
        <p:spPr>
          <a:xfrm>
            <a:off x="1282156" y="3914039"/>
            <a:ext cx="2909448" cy="400110"/>
          </a:xfrm>
          <a:prstGeom prst="rect">
            <a:avLst/>
          </a:prstGeom>
          <a:noFill/>
        </p:spPr>
        <p:txBody>
          <a:bodyPr wrap="square">
            <a:spAutoFit/>
          </a:bodyPr>
          <a:lstStyle/>
          <a:p>
            <a:pPr algn="dist"/>
            <a:r>
              <a:rPr lang="zh-CN" altLang="en-US" sz="2000" dirty="0">
                <a:solidFill>
                  <a:schemeClr val="bg1"/>
                </a:solidFill>
                <a:latin typeface="+mj-lt"/>
              </a:rPr>
              <a:t>Table of contents</a:t>
            </a:r>
            <a:endParaRPr lang="zh-CN" altLang="en-US" sz="2000" dirty="0">
              <a:solidFill>
                <a:schemeClr val="bg1"/>
              </a:solidFill>
              <a:latin typeface="+mj-lt"/>
            </a:endParaRPr>
          </a:p>
        </p:txBody>
      </p:sp>
      <p:grpSp>
        <p:nvGrpSpPr>
          <p:cNvPr id="3" name="组合 2"/>
          <p:cNvGrpSpPr/>
          <p:nvPr/>
        </p:nvGrpSpPr>
        <p:grpSpPr>
          <a:xfrm>
            <a:off x="6635937" y="3482996"/>
            <a:ext cx="672990" cy="672988"/>
            <a:chOff x="7747111" y="1775611"/>
            <a:chExt cx="672990" cy="672988"/>
          </a:xfrm>
        </p:grpSpPr>
        <p:sp>
          <p:nvSpPr>
            <p:cNvPr id="4" name="椭圆 3"/>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5" name="椭圆 4"/>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6" name="文本框 5"/>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05</a:t>
              </a:r>
              <a:endParaRPr lang="zh-CN" altLang="en-US" dirty="0">
                <a:solidFill>
                  <a:schemeClr val="bg1"/>
                </a:solidFill>
              </a:endParaRPr>
            </a:p>
          </p:txBody>
        </p:sp>
      </p:grpSp>
      <p:sp>
        <p:nvSpPr>
          <p:cNvPr id="8" name="文本框 7"/>
          <p:cNvSpPr txBox="1"/>
          <p:nvPr/>
        </p:nvSpPr>
        <p:spPr>
          <a:xfrm>
            <a:off x="7325608" y="346817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软件质量与保证</a:t>
            </a:r>
            <a:endParaRPr lang="zh-CN" altLang="en-US" sz="2800" dirty="0"/>
          </a:p>
        </p:txBody>
      </p:sp>
      <p:grpSp>
        <p:nvGrpSpPr>
          <p:cNvPr id="10" name="组合 9"/>
          <p:cNvGrpSpPr/>
          <p:nvPr/>
        </p:nvGrpSpPr>
        <p:grpSpPr>
          <a:xfrm>
            <a:off x="6639366" y="4196934"/>
            <a:ext cx="672990" cy="672988"/>
            <a:chOff x="7747111" y="1775611"/>
            <a:chExt cx="672990" cy="672988"/>
          </a:xfrm>
        </p:grpSpPr>
        <p:sp>
          <p:nvSpPr>
            <p:cNvPr id="11" name="椭圆 1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2" name="椭圆 1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14" name="文本框 13"/>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06</a:t>
              </a:r>
              <a:endParaRPr lang="zh-CN" altLang="en-US" dirty="0">
                <a:solidFill>
                  <a:schemeClr val="bg1"/>
                </a:solidFill>
              </a:endParaRPr>
            </a:p>
          </p:txBody>
        </p:sp>
      </p:grpSp>
      <p:sp>
        <p:nvSpPr>
          <p:cNvPr id="16" name="文本框 15"/>
          <p:cNvSpPr txBox="1"/>
          <p:nvPr/>
        </p:nvSpPr>
        <p:spPr>
          <a:xfrm>
            <a:off x="7329037" y="4182108"/>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开发技术与工具</a:t>
            </a:r>
            <a:endParaRPr lang="zh-CN" altLang="en-US" sz="2800" dirty="0"/>
          </a:p>
        </p:txBody>
      </p:sp>
      <p:grpSp>
        <p:nvGrpSpPr>
          <p:cNvPr id="18" name="组合 17"/>
          <p:cNvGrpSpPr/>
          <p:nvPr/>
        </p:nvGrpSpPr>
        <p:grpSpPr>
          <a:xfrm>
            <a:off x="6622685" y="4922067"/>
            <a:ext cx="672990" cy="672988"/>
            <a:chOff x="7747111" y="1775611"/>
            <a:chExt cx="672990" cy="672988"/>
          </a:xfrm>
        </p:grpSpPr>
        <p:sp>
          <p:nvSpPr>
            <p:cNvPr id="21" name="椭圆 20"/>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2" name="椭圆 21"/>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3" name="文本框 2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07</a:t>
              </a:r>
              <a:endParaRPr lang="zh-CN" altLang="en-US" dirty="0">
                <a:solidFill>
                  <a:schemeClr val="bg1"/>
                </a:solidFill>
              </a:endParaRPr>
            </a:p>
          </p:txBody>
        </p:sp>
      </p:grpSp>
      <p:sp>
        <p:nvSpPr>
          <p:cNvPr id="24" name="文本框 23"/>
          <p:cNvSpPr txBox="1"/>
          <p:nvPr/>
        </p:nvSpPr>
        <p:spPr>
          <a:xfrm>
            <a:off x="7312356" y="4907241"/>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开源社区的使用</a:t>
            </a:r>
            <a:endParaRPr lang="zh-CN" altLang="en-US" sz="2800" dirty="0"/>
          </a:p>
        </p:txBody>
      </p:sp>
      <p:grpSp>
        <p:nvGrpSpPr>
          <p:cNvPr id="25" name="组合 24"/>
          <p:cNvGrpSpPr/>
          <p:nvPr/>
        </p:nvGrpSpPr>
        <p:grpSpPr>
          <a:xfrm>
            <a:off x="6650845" y="5662026"/>
            <a:ext cx="672990" cy="672988"/>
            <a:chOff x="7747111" y="1775611"/>
            <a:chExt cx="672990" cy="672988"/>
          </a:xfrm>
        </p:grpSpPr>
        <p:sp>
          <p:nvSpPr>
            <p:cNvPr id="26" name="椭圆 25"/>
            <p:cNvSpPr/>
            <p:nvPr/>
          </p:nvSpPr>
          <p:spPr>
            <a:xfrm>
              <a:off x="7747111" y="1775611"/>
              <a:ext cx="672990" cy="672988"/>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27" name="椭圆 26"/>
            <p:cNvSpPr/>
            <p:nvPr/>
          </p:nvSpPr>
          <p:spPr>
            <a:xfrm>
              <a:off x="7792457" y="1820957"/>
              <a:ext cx="582298" cy="582296"/>
            </a:xfrm>
            <a:prstGeom prst="ellipse">
              <a:avLst/>
            </a:prstGeom>
            <a:gradFill>
              <a:gsLst>
                <a:gs pos="100000">
                  <a:schemeClr val="accent1"/>
                </a:gs>
                <a:gs pos="0">
                  <a:schemeClr val="accent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sp>
          <p:nvSpPr>
            <p:cNvPr id="43" name="文本框 42"/>
            <p:cNvSpPr txBox="1"/>
            <p:nvPr/>
          </p:nvSpPr>
          <p:spPr>
            <a:xfrm>
              <a:off x="7867058" y="1927439"/>
              <a:ext cx="441146" cy="369332"/>
            </a:xfrm>
            <a:prstGeom prst="rect">
              <a:avLst/>
            </a:prstGeom>
            <a:noFill/>
          </p:spPr>
          <p:txBody>
            <a:bodyPr wrap="none" rtlCol="0">
              <a:spAutoFit/>
            </a:bodyPr>
            <a:lstStyle/>
            <a:p>
              <a:r>
                <a:rPr lang="en-US" altLang="zh-CN" dirty="0">
                  <a:solidFill>
                    <a:schemeClr val="bg1"/>
                  </a:solidFill>
                </a:rPr>
                <a:t>08</a:t>
              </a:r>
              <a:endParaRPr lang="zh-CN" altLang="en-US" dirty="0">
                <a:solidFill>
                  <a:schemeClr val="bg1"/>
                </a:solidFill>
              </a:endParaRPr>
            </a:p>
          </p:txBody>
        </p:sp>
      </p:grpSp>
      <p:sp>
        <p:nvSpPr>
          <p:cNvPr id="44" name="文本框 43"/>
          <p:cNvSpPr txBox="1"/>
          <p:nvPr/>
        </p:nvSpPr>
        <p:spPr>
          <a:xfrm>
            <a:off x="7340516" y="5647200"/>
            <a:ext cx="3580410" cy="523220"/>
          </a:xfrm>
          <a:prstGeom prst="rect">
            <a:avLst/>
          </a:prstGeom>
          <a:noFill/>
        </p:spPr>
        <p:txBody>
          <a:bodyPr wrap="square">
            <a:spAutoFit/>
          </a:bodyPr>
          <a:lstStyle>
            <a:defPPr>
              <a:defRPr lang="zh-CN"/>
            </a:defPPr>
            <a:lvl1pPr>
              <a:defRPr sz="3200" b="1">
                <a:latin typeface="+mj-ea"/>
                <a:ea typeface="+mj-ea"/>
              </a:defRPr>
            </a:lvl1pPr>
          </a:lstStyle>
          <a:p>
            <a:r>
              <a:rPr lang="zh-CN" altLang="en-US" sz="2800" dirty="0"/>
              <a:t>实践收获与感受</a:t>
            </a:r>
            <a:endParaRPr lang="zh-CN"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软件创意与需求</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01</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93311" y="1566863"/>
            <a:ext cx="5170311" cy="5026660"/>
          </a:xfrm>
        </p:spPr>
        <p:txBody>
          <a:bodyPr/>
          <a:lstStyle/>
          <a:p>
            <a:r>
              <a:rPr lang="zh-CN" altLang="en-US" dirty="0"/>
              <a:t>现实问题</a:t>
            </a:r>
            <a:endParaRPr lang="zh-CN" altLang="en-US" dirty="0"/>
          </a:p>
          <a:p>
            <a:pPr marL="0" indent="0">
              <a:buNone/>
            </a:pPr>
            <a:r>
              <a:rPr lang="en-US" altLang="zh-CN" sz="1600"/>
              <a:t>1.</a:t>
            </a:r>
            <a:r>
              <a:rPr lang="zh-CN" altLang="en-US" sz="1600"/>
              <a:t>机票业务的需求在不同季度有波动，自建数据中心的投资和维护成本过高，可以借助云计算平台来确保业务连续性和稳定性。</a:t>
            </a:r>
            <a:endParaRPr lang="zh-CN" altLang="en-US" sz="1600"/>
          </a:p>
          <a:p>
            <a:pPr marL="0" indent="0">
              <a:buNone/>
            </a:pPr>
            <a:r>
              <a:rPr lang="en-US" altLang="zh-CN" sz="1600"/>
              <a:t>2.</a:t>
            </a:r>
            <a:r>
              <a:rPr lang="zh-CN" altLang="en-US" sz="1600"/>
              <a:t>智能定制航程的应用仍然有限，本平台希望借助人工智能为用户提供个性化定制航程，提升用户体验。</a:t>
            </a:r>
            <a:endParaRPr lang="zh-CN" altLang="en-US" sz="1600" dirty="0"/>
          </a:p>
          <a:p>
            <a:r>
              <a:rPr lang="zh-CN" altLang="en-US" dirty="0"/>
              <a:t>核心功能</a:t>
            </a:r>
            <a:endParaRPr lang="zh-CN" altLang="en-US" dirty="0"/>
          </a:p>
          <a:p>
            <a:pPr marL="0" indent="0">
              <a:buNone/>
            </a:pPr>
            <a:r>
              <a:rPr lang="zh-CN" altLang="en-US" sz="1600"/>
              <a:t>登录以及注册功能，查看机票信息，</a:t>
            </a:r>
            <a:r>
              <a:rPr lang="en-US" altLang="zh-CN" sz="1600"/>
              <a:t>AI</a:t>
            </a:r>
            <a:r>
              <a:rPr lang="zh-CN" altLang="en-US" sz="1600"/>
              <a:t>机票推荐，跳转购票网站，数据维护。</a:t>
            </a:r>
            <a:endParaRPr lang="zh-CN" altLang="en-US" sz="1600"/>
          </a:p>
          <a:p>
            <a:r>
              <a:rPr lang="zh-CN" altLang="en-US" dirty="0"/>
              <a:t>需求创意</a:t>
            </a:r>
            <a:endParaRPr lang="zh-CN" altLang="en-US" dirty="0"/>
          </a:p>
          <a:p>
            <a:pPr marL="0" indent="0">
              <a:buNone/>
            </a:pPr>
            <a:r>
              <a:rPr lang="en-US" altLang="zh-CN" sz="1600"/>
              <a:t>1.</a:t>
            </a:r>
            <a:r>
              <a:rPr lang="zh-CN" altLang="en-US" sz="1600"/>
              <a:t>依托云计算平台，将软件部署到云服务器上降低了初始投资和维护费用，能够根据实际需求动态调整资源配置，优化了成本，具备了强大的容灾能力和可用性。</a:t>
            </a:r>
            <a:endParaRPr lang="zh-CN" altLang="en-US" sz="1600"/>
          </a:p>
          <a:p>
            <a:pPr marL="0" indent="0">
              <a:buNone/>
            </a:pPr>
            <a:r>
              <a:rPr lang="en-US" altLang="zh-CN" sz="1600"/>
              <a:t>2.</a:t>
            </a:r>
            <a:r>
              <a:rPr lang="zh-CN" altLang="en-US" sz="1600"/>
              <a:t>集成大模型</a:t>
            </a:r>
            <a:r>
              <a:rPr lang="en-US" altLang="zh-CN" sz="1600"/>
              <a:t>API</a:t>
            </a:r>
            <a:r>
              <a:rPr lang="zh-CN" altLang="en-US" sz="1600"/>
              <a:t>构建</a:t>
            </a:r>
            <a:r>
              <a:rPr lang="en-US" altLang="zh-CN" sz="1600"/>
              <a:t>AI</a:t>
            </a:r>
            <a:r>
              <a:rPr lang="zh-CN" altLang="en-US" sz="1600"/>
              <a:t>客服，为旅客提供个性化的出行方案，能够实时理解和响应用户的需求，提供定制化的旅行建议。</a:t>
            </a:r>
            <a:endParaRPr lang="zh-CN" altLang="en-US" sz="1600" dirty="0"/>
          </a:p>
        </p:txBody>
      </p:sp>
      <p:sp>
        <p:nvSpPr>
          <p:cNvPr id="9218" name="标题 1"/>
          <p:cNvSpPr>
            <a:spLocks noGrp="1"/>
          </p:cNvSpPr>
          <p:nvPr>
            <p:ph type="title" idx="4294967295"/>
          </p:nvPr>
        </p:nvSpPr>
        <p:spPr>
          <a:xfrm>
            <a:off x="1093304" y="939045"/>
            <a:ext cx="4532243" cy="535531"/>
          </a:xfrm>
        </p:spPr>
        <p:txBody>
          <a:bodyPr/>
          <a:lstStyle/>
          <a:p>
            <a:r>
              <a:rPr lang="zh-CN" altLang="en-US" sz="3200" b="1" dirty="0">
                <a:solidFill>
                  <a:srgbClr val="1057CE"/>
                </a:solidFill>
                <a:latin typeface="+mn-ea"/>
                <a:ea typeface="+mn-ea"/>
              </a:rPr>
              <a:t>软件创意与需求</a:t>
            </a:r>
            <a:endParaRPr lang="zh-CN" altLang="en-US" sz="3200" b="1" dirty="0">
              <a:solidFill>
                <a:srgbClr val="1057CE"/>
              </a:solidFill>
              <a:latin typeface="+mn-ea"/>
              <a:ea typeface="+mn-ea"/>
            </a:endParaRPr>
          </a:p>
        </p:txBody>
      </p:sp>
      <p:sp>
        <p:nvSpPr>
          <p:cNvPr id="4" name="文本框 3"/>
          <p:cNvSpPr txBox="1"/>
          <p:nvPr/>
        </p:nvSpPr>
        <p:spPr>
          <a:xfrm>
            <a:off x="7893316" y="6171895"/>
            <a:ext cx="1535289" cy="369332"/>
          </a:xfrm>
          <a:prstGeom prst="rect">
            <a:avLst/>
          </a:prstGeom>
          <a:noFill/>
        </p:spPr>
        <p:txBody>
          <a:bodyPr wrap="square" rtlCol="0">
            <a:spAutoFit/>
          </a:bodyPr>
          <a:lstStyle/>
          <a:p>
            <a:r>
              <a:rPr lang="zh-CN" altLang="en-US" dirty="0"/>
              <a:t>宣传彩页</a:t>
            </a:r>
            <a:endParaRPr lang="zh-CN" altLang="en-US" dirty="0"/>
          </a:p>
        </p:txBody>
      </p:sp>
      <p:pic>
        <p:nvPicPr>
          <p:cNvPr id="6" name="图片 5" descr="upload_post_object_v2_4110019255"/>
          <p:cNvPicPr>
            <a:picLocks noChangeAspect="1"/>
          </p:cNvPicPr>
          <p:nvPr/>
        </p:nvPicPr>
        <p:blipFill>
          <a:blip r:embed="rId1"/>
          <a:stretch>
            <a:fillRect/>
          </a:stretch>
        </p:blipFill>
        <p:spPr>
          <a:xfrm>
            <a:off x="6854701" y="178121"/>
            <a:ext cx="3290032" cy="5851369"/>
          </a:xfrm>
          <a:prstGeom prst="rect">
            <a:avLst/>
          </a:prstGeom>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软件需求分析</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02</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4711" y="1712736"/>
            <a:ext cx="9850614" cy="1097280"/>
          </a:xfrm>
        </p:spPr>
        <p:txBody>
          <a:bodyPr wrap="square">
            <a:noAutofit/>
          </a:bodyPr>
          <a:lstStyle/>
          <a:p>
            <a:r>
              <a:rPr lang="zh-CN" altLang="en-US" dirty="0"/>
              <a:t>软件用例模型（</a:t>
            </a:r>
            <a:r>
              <a:rPr lang="zh-CN" altLang="en-US" b="1" dirty="0">
                <a:solidFill>
                  <a:srgbClr val="000000"/>
                </a:solidFill>
              </a:rPr>
              <a:t>共有</a:t>
            </a:r>
            <a:r>
              <a:rPr lang="en-US" altLang="zh-CN" b="1" dirty="0">
                <a:solidFill>
                  <a:srgbClr val="000000"/>
                </a:solidFill>
              </a:rPr>
              <a:t>6</a:t>
            </a:r>
            <a:r>
              <a:rPr lang="zh-CN" altLang="en-US" b="1" dirty="0">
                <a:solidFill>
                  <a:srgbClr val="000000"/>
                </a:solidFill>
              </a:rPr>
              <a:t>个用例</a:t>
            </a:r>
            <a:r>
              <a:rPr lang="zh-CN" altLang="en-US" dirty="0"/>
              <a:t>）</a:t>
            </a:r>
            <a:endParaRPr lang="zh-CN" altLang="en-US" dirty="0"/>
          </a:p>
          <a:p>
            <a:r>
              <a:rPr lang="zh-CN" altLang="en-US" sz="2000"/>
              <a:t>分别是注册、登录、查询机票信息、跳转购票网站、询问</a:t>
            </a:r>
            <a:r>
              <a:rPr lang="en-US" altLang="zh-CN" sz="2000"/>
              <a:t>AI</a:t>
            </a:r>
            <a:r>
              <a:rPr lang="zh-CN" altLang="en-US" sz="2000"/>
              <a:t>机票推荐助手、数据维护</a:t>
            </a:r>
            <a:endParaRPr lang="zh-CN" altLang="en-US" sz="2000" dirty="0"/>
          </a:p>
        </p:txBody>
      </p:sp>
      <p:sp>
        <p:nvSpPr>
          <p:cNvPr id="9218" name="标题 1"/>
          <p:cNvSpPr>
            <a:spLocks noGrp="1"/>
          </p:cNvSpPr>
          <p:nvPr>
            <p:ph type="title" idx="4294967295"/>
          </p:nvPr>
        </p:nvSpPr>
        <p:spPr>
          <a:xfrm>
            <a:off x="1004711" y="906896"/>
            <a:ext cx="3759200"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2" name="图片 1" descr="upload_post_object_v2_866599338"/>
          <p:cNvPicPr>
            <a:picLocks noChangeAspect="1"/>
          </p:cNvPicPr>
          <p:nvPr/>
        </p:nvPicPr>
        <p:blipFill>
          <a:blip r:embed="rId1"/>
          <a:srcRect l="18947" t="8246" r="5808" b="4771"/>
          <a:stretch>
            <a:fillRect/>
          </a:stretch>
        </p:blipFill>
        <p:spPr>
          <a:xfrm>
            <a:off x="3188865" y="2686081"/>
            <a:ext cx="3672414" cy="3346763"/>
          </a:xfrm>
          <a:prstGeom prst="rect">
            <a:avLst/>
          </a:prstGeom>
        </p:spPr>
      </p:pic>
      <p:sp>
        <p:nvSpPr>
          <p:cNvPr id="14" name="文本框 13"/>
          <p:cNvSpPr txBox="1"/>
          <p:nvPr/>
        </p:nvSpPr>
        <p:spPr>
          <a:xfrm>
            <a:off x="4196452" y="6244974"/>
            <a:ext cx="1657241" cy="302260"/>
          </a:xfrm>
          <a:prstGeom prst="rect">
            <a:avLst/>
          </a:prstGeom>
          <a:noFill/>
        </p:spPr>
        <p:txBody>
          <a:bodyPr wrap="square">
            <a:noAutofit/>
          </a:bodyPr>
          <a:lstStyle/>
          <a:p>
            <a:r>
              <a:rPr lang="zh-CN" altLang="zh-CN" sz="1800" b="1" kern="100" dirty="0">
                <a:effectLst/>
                <a:latin typeface="Calibri" panose="020F0502020204030204" pitchFamily="34" charset="0"/>
                <a:ea typeface="宋体" pitchFamily="2" charset="-122"/>
                <a:cs typeface="Times New Roman" panose="02020603050405020304" pitchFamily="18" charset="0"/>
              </a:rPr>
              <a:t>系统用例模型</a:t>
            </a:r>
            <a:endParaRPr lang="zh-CN" altLang="en-US" dirty="0"/>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1-</a:t>
            </a:r>
            <a:r>
              <a:rPr lang="zh-CN" altLang="en-US" dirty="0"/>
              <a:t>注册用例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000"/>
              <a:t>用例名称：注册账户</a:t>
            </a:r>
            <a:endParaRPr lang="zh-CN" altLang="en-US" sz="1000"/>
          </a:p>
          <a:p>
            <a:pPr algn="l"/>
            <a:r>
              <a:rPr lang="zh-CN" altLang="en-US" sz="1000"/>
              <a:t>业务目标：允许用户创建系统账户，以正常使用系统功能</a:t>
            </a:r>
            <a:endParaRPr lang="zh-CN" altLang="en-US" sz="1000"/>
          </a:p>
          <a:p>
            <a:pPr algn="l"/>
            <a:r>
              <a:rPr lang="zh-CN" altLang="en-US" sz="1000"/>
              <a:t>执行者：用户</a:t>
            </a:r>
            <a:endParaRPr lang="zh-CN" altLang="en-US" sz="1000"/>
          </a:p>
          <a:p>
            <a:pPr algn="l"/>
            <a:r>
              <a:rPr lang="zh-CN" altLang="en-US" sz="1000"/>
              <a:t>触发条件：用户访问注册页面并选择创建新账户。</a:t>
            </a:r>
            <a:endParaRPr lang="zh-CN" altLang="en-US" sz="1000"/>
          </a:p>
          <a:p>
            <a:pPr algn="l"/>
            <a:r>
              <a:rPr lang="zh-CN" altLang="en-US" sz="1000"/>
              <a:t>前置条件：系统成功运行。</a:t>
            </a:r>
            <a:endParaRPr lang="zh-CN" altLang="en-US" sz="1000"/>
          </a:p>
          <a:p>
            <a:pPr algn="l"/>
            <a:r>
              <a:rPr lang="zh-CN" altLang="en-US" sz="1000"/>
              <a:t>基本交互动作：</a:t>
            </a:r>
            <a:endParaRPr lang="zh-CN" altLang="en-US" sz="1000"/>
          </a:p>
          <a:p>
            <a:pPr algn="l"/>
            <a:r>
              <a:rPr lang="en-US" altLang="zh-CN" sz="1000"/>
              <a:t>1. </a:t>
            </a:r>
            <a:r>
              <a:rPr lang="zh-CN" altLang="en-US" sz="1000"/>
              <a:t>用户填写注册表单，包括用户名，密码、确认密码</a:t>
            </a:r>
            <a:endParaRPr lang="zh-CN" altLang="en-US" sz="1000"/>
          </a:p>
          <a:p>
            <a:pPr algn="l"/>
            <a:r>
              <a:rPr lang="en-US" altLang="zh-CN" sz="1000"/>
              <a:t>2. </a:t>
            </a:r>
            <a:r>
              <a:rPr lang="zh-CN" altLang="en-US" sz="1000"/>
              <a:t>用户提交注册表单。</a:t>
            </a:r>
            <a:endParaRPr lang="zh-CN" altLang="en-US" sz="1000"/>
          </a:p>
          <a:p>
            <a:pPr algn="l"/>
            <a:r>
              <a:rPr lang="en-US" altLang="zh-CN" sz="1000"/>
              <a:t>3. </a:t>
            </a:r>
            <a:r>
              <a:rPr lang="zh-CN" altLang="en-US" sz="1000"/>
              <a:t>系统验证注册信息的有效性。</a:t>
            </a:r>
            <a:endParaRPr lang="zh-CN" altLang="en-US" sz="1000"/>
          </a:p>
          <a:p>
            <a:pPr algn="l"/>
            <a:r>
              <a:rPr lang="en-US" altLang="zh-CN" sz="1000"/>
              <a:t>4. </a:t>
            </a:r>
            <a:r>
              <a:rPr lang="zh-CN" altLang="en-US" sz="1000"/>
              <a:t>系统向用户显示注册成功消息。</a:t>
            </a:r>
            <a:endParaRPr lang="zh-CN" altLang="en-US" sz="1000"/>
          </a:p>
          <a:p>
            <a:pPr algn="l"/>
            <a:r>
              <a:rPr lang="zh-CN" altLang="en-US" sz="1000"/>
              <a:t>扩展交互动作：</a:t>
            </a:r>
            <a:endParaRPr lang="zh-CN" altLang="en-US" sz="1000"/>
          </a:p>
          <a:p>
            <a:pPr algn="l"/>
            <a:r>
              <a:rPr lang="en-US" altLang="zh-CN" sz="1000"/>
              <a:t>3a.</a:t>
            </a:r>
            <a:r>
              <a:rPr lang="zh-CN" altLang="en-US" sz="1000"/>
              <a:t>用户填写相关信息不符合条件</a:t>
            </a:r>
            <a:endParaRPr lang="zh-CN" altLang="en-US" sz="1000"/>
          </a:p>
          <a:p>
            <a:pPr algn="l"/>
            <a:r>
              <a:rPr lang="en-US" altLang="zh-CN" sz="1000"/>
              <a:t>3a1.</a:t>
            </a:r>
            <a:r>
              <a:rPr lang="zh-CN" altLang="en-US" sz="1000"/>
              <a:t>用户重新填写相关的信息</a:t>
            </a:r>
            <a:endParaRPr lang="zh-CN" altLang="en-US" sz="1000"/>
          </a:p>
          <a:p>
            <a:pPr algn="l"/>
            <a:r>
              <a:rPr lang="zh-CN" altLang="en-US" sz="1000"/>
              <a:t>后置条件：</a:t>
            </a:r>
            <a:endParaRPr lang="zh-CN" altLang="en-US" sz="1000"/>
          </a:p>
          <a:p>
            <a:pPr algn="l"/>
            <a:r>
              <a:rPr lang="zh-CN" altLang="en-US" sz="1000"/>
              <a:t>无</a:t>
            </a:r>
            <a:endParaRPr lang="zh-CN" altLang="en-US" sz="1000"/>
          </a:p>
          <a:p>
            <a:pPr algn="l"/>
            <a:r>
              <a:rPr lang="zh-CN" altLang="en-US" sz="1000"/>
              <a:t>业务规则：</a:t>
            </a:r>
            <a:endParaRPr lang="zh-CN" altLang="en-US" sz="1000"/>
          </a:p>
          <a:p>
            <a:pPr algn="l"/>
            <a:r>
              <a:rPr lang="en-US" altLang="zh-CN" sz="1000"/>
              <a:t>1. </a:t>
            </a:r>
            <a:r>
              <a:rPr lang="zh-CN" altLang="en-US" sz="1000"/>
              <a:t>密码与确定密码必须相同</a:t>
            </a:r>
            <a:endParaRPr lang="zh-CN" altLang="en-US" sz="1000"/>
          </a:p>
          <a:p>
            <a:pPr algn="l"/>
            <a:r>
              <a:rPr lang="en-US" altLang="zh-CN" sz="1000"/>
              <a:t>3. </a:t>
            </a:r>
            <a:r>
              <a:rPr lang="zh-CN" altLang="en-US" sz="1000"/>
              <a:t>注册信息必须经过加密处理以保护用户隐私。</a:t>
            </a:r>
            <a:endParaRPr lang="zh-CN" altLang="en-US" sz="1000"/>
          </a:p>
          <a:p>
            <a:pPr algn="l"/>
            <a:r>
              <a:rPr lang="zh-CN" altLang="en-US" sz="1000"/>
              <a:t>性能需求：无</a:t>
            </a:r>
            <a:endParaRPr lang="zh-CN" altLang="en-US" sz="1000"/>
          </a:p>
          <a:p>
            <a:pPr algn="l"/>
            <a:r>
              <a:rPr lang="zh-CN" altLang="en-US" sz="1000"/>
              <a:t>可靠性需求：无</a:t>
            </a:r>
            <a:endParaRPr lang="zh-CN" altLang="en-US" sz="1000"/>
          </a:p>
          <a:p>
            <a:pPr algn="ctr"/>
            <a:endParaRPr lang="zh-CN" altLang="en-US" sz="10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注册用例描述</a:t>
            </a:r>
            <a:endParaRPr lang="zh-CN" altLang="en-US" dirty="0"/>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注册用例分析顺序图</a:t>
            </a:r>
            <a:endParaRPr lang="zh-CN" altLang="en-US" dirty="0"/>
          </a:p>
        </p:txBody>
      </p:sp>
      <p:pic>
        <p:nvPicPr>
          <p:cNvPr id="7" name="图片 6" descr="upload_post_object_v2_3540860721"/>
          <p:cNvPicPr>
            <a:picLocks noChangeAspect="1"/>
          </p:cNvPicPr>
          <p:nvPr/>
        </p:nvPicPr>
        <p:blipFill>
          <a:blip r:embed="rId1"/>
          <a:stretch>
            <a:fillRect/>
          </a:stretch>
        </p:blipFill>
        <p:spPr>
          <a:xfrm>
            <a:off x="6490573" y="2652572"/>
            <a:ext cx="4640861" cy="3231039"/>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2-</a:t>
            </a:r>
            <a:r>
              <a:rPr lang="zh-CN" altLang="en-US" dirty="0"/>
              <a:t>登录用例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000"/>
              <a:t>用例名称：登录账户</a:t>
            </a:r>
            <a:endParaRPr lang="zh-CN" altLang="en-US" sz="1000"/>
          </a:p>
          <a:p>
            <a:pPr algn="l"/>
            <a:r>
              <a:rPr lang="zh-CN" altLang="en-US" sz="1000"/>
              <a:t>业务目标：已注册用户通过验证其账号密码来访问网站</a:t>
            </a:r>
            <a:endParaRPr lang="zh-CN" altLang="en-US" sz="1000"/>
          </a:p>
          <a:p>
            <a:pPr algn="l"/>
            <a:r>
              <a:rPr lang="zh-CN" altLang="en-US" sz="1000"/>
              <a:t>执行者：用户</a:t>
            </a:r>
            <a:endParaRPr lang="zh-CN" altLang="en-US" sz="1000"/>
          </a:p>
          <a:p>
            <a:pPr algn="l"/>
            <a:r>
              <a:rPr lang="zh-CN" altLang="en-US" sz="1000"/>
              <a:t>触发条件：用户点击登录</a:t>
            </a:r>
            <a:endParaRPr lang="zh-CN" altLang="en-US" sz="1000"/>
          </a:p>
          <a:p>
            <a:pPr algn="l"/>
            <a:r>
              <a:rPr lang="zh-CN" altLang="en-US" sz="1000"/>
              <a:t>前置条件：</a:t>
            </a:r>
            <a:r>
              <a:rPr lang="en-US" altLang="zh-CN" sz="1000"/>
              <a:t> </a:t>
            </a:r>
            <a:r>
              <a:rPr lang="zh-CN" altLang="en-US" sz="1000"/>
              <a:t>系统已运行</a:t>
            </a:r>
            <a:endParaRPr lang="zh-CN" altLang="en-US" sz="1000"/>
          </a:p>
          <a:p>
            <a:pPr algn="l"/>
            <a:r>
              <a:rPr lang="zh-CN" altLang="en-US" sz="1000"/>
              <a:t>基本交互动作：</a:t>
            </a:r>
            <a:endParaRPr lang="zh-CN" altLang="en-US" sz="1000"/>
          </a:p>
          <a:p>
            <a:pPr algn="l"/>
            <a:r>
              <a:rPr lang="en-US" altLang="zh-CN" sz="1000"/>
              <a:t>1.</a:t>
            </a:r>
            <a:r>
              <a:rPr lang="zh-CN" altLang="en-US" sz="1000"/>
              <a:t>用户输入其注册时的用户名。</a:t>
            </a:r>
            <a:endParaRPr lang="zh-CN" altLang="en-US" sz="1000"/>
          </a:p>
          <a:p>
            <a:pPr algn="l"/>
            <a:r>
              <a:rPr lang="en-US" altLang="zh-CN" sz="1000"/>
              <a:t>2.</a:t>
            </a:r>
            <a:r>
              <a:rPr lang="zh-CN" altLang="en-US" sz="1000"/>
              <a:t>用户输入其注册时设置的密码。</a:t>
            </a:r>
            <a:endParaRPr lang="zh-CN" altLang="en-US" sz="1000"/>
          </a:p>
          <a:p>
            <a:pPr algn="l"/>
            <a:r>
              <a:rPr lang="en-US" altLang="zh-CN" sz="1000"/>
              <a:t>3.</a:t>
            </a:r>
            <a:r>
              <a:rPr lang="zh-CN" altLang="en-US" sz="1000"/>
              <a:t>系统验证用户名和密码。</a:t>
            </a:r>
            <a:endParaRPr lang="zh-CN" altLang="en-US" sz="1000"/>
          </a:p>
          <a:p>
            <a:pPr algn="l"/>
            <a:r>
              <a:rPr lang="en-US" altLang="zh-CN" sz="1000"/>
              <a:t>4.</a:t>
            </a:r>
            <a:r>
              <a:rPr lang="zh-CN" altLang="en-US" sz="1000"/>
              <a:t>系统返回验证结果</a:t>
            </a:r>
            <a:endParaRPr lang="zh-CN" altLang="en-US" sz="1000"/>
          </a:p>
          <a:p>
            <a:pPr algn="l"/>
            <a:r>
              <a:rPr lang="zh-CN" altLang="en-US" sz="1000"/>
              <a:t>扩展交互动作：</a:t>
            </a:r>
            <a:endParaRPr lang="zh-CN" altLang="en-US" sz="1000"/>
          </a:p>
          <a:p>
            <a:pPr algn="l"/>
            <a:r>
              <a:rPr lang="en-US" altLang="zh-CN" sz="1000"/>
              <a:t>3a.</a:t>
            </a:r>
            <a:r>
              <a:rPr lang="zh-CN" altLang="en-US" sz="1000"/>
              <a:t>用户填写的用户名和密码不符合注册时设置的用户名和密码</a:t>
            </a:r>
            <a:endParaRPr lang="zh-CN" altLang="en-US" sz="1000"/>
          </a:p>
          <a:p>
            <a:pPr algn="l"/>
            <a:r>
              <a:rPr lang="en-US" altLang="zh-CN" sz="1000"/>
              <a:t>3a1.</a:t>
            </a:r>
            <a:r>
              <a:rPr lang="zh-CN" altLang="en-US" sz="1000"/>
              <a:t>用户重新填写相关的信息</a:t>
            </a:r>
            <a:endParaRPr lang="zh-CN" altLang="en-US" sz="1000"/>
          </a:p>
          <a:p>
            <a:pPr algn="l"/>
            <a:r>
              <a:rPr lang="zh-CN" altLang="en-US" sz="1000"/>
              <a:t>后置条件：</a:t>
            </a:r>
            <a:endParaRPr lang="zh-CN" altLang="en-US" sz="1000"/>
          </a:p>
          <a:p>
            <a:pPr algn="l"/>
            <a:r>
              <a:rPr lang="en-US" altLang="zh-CN" sz="1000"/>
              <a:t>1.</a:t>
            </a:r>
            <a:r>
              <a:rPr lang="zh-CN" altLang="en-US" sz="1000"/>
              <a:t>用户成功登录后，将被重定向到主界面。</a:t>
            </a:r>
            <a:endParaRPr lang="zh-CN" altLang="en-US" sz="1000"/>
          </a:p>
          <a:p>
            <a:pPr algn="l"/>
            <a:r>
              <a:rPr lang="zh-CN" altLang="en-US" sz="1000"/>
              <a:t>业务规则：无</a:t>
            </a:r>
            <a:endParaRPr lang="zh-CN" altLang="en-US" sz="1000"/>
          </a:p>
          <a:p>
            <a:pPr algn="l"/>
            <a:r>
              <a:rPr lang="zh-CN" altLang="en-US" sz="1000"/>
              <a:t>性能需求：无</a:t>
            </a:r>
            <a:endParaRPr lang="zh-CN" altLang="en-US" sz="1000"/>
          </a:p>
          <a:p>
            <a:pPr algn="l"/>
            <a:r>
              <a:rPr lang="zh-CN" altLang="en-US" sz="1000"/>
              <a:t>可靠性要求：无</a:t>
            </a:r>
            <a:endParaRPr lang="zh-CN" altLang="en-US" sz="10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登录用例描述</a:t>
            </a:r>
            <a:endParaRPr lang="zh-CN" altLang="en-US" dirty="0"/>
          </a:p>
        </p:txBody>
      </p:sp>
      <p:sp>
        <p:nvSpPr>
          <p:cNvPr id="6" name="文本框 5"/>
          <p:cNvSpPr txBox="1"/>
          <p:nvPr/>
        </p:nvSpPr>
        <p:spPr>
          <a:xfrm>
            <a:off x="7478889" y="6109346"/>
            <a:ext cx="2664178" cy="368300"/>
          </a:xfrm>
          <a:prstGeom prst="rect">
            <a:avLst/>
          </a:prstGeom>
          <a:noFill/>
        </p:spPr>
        <p:txBody>
          <a:bodyPr wrap="square" rtlCol="0">
            <a:spAutoFit/>
          </a:bodyPr>
          <a:lstStyle/>
          <a:p>
            <a:pPr algn="ctr"/>
            <a:r>
              <a:rPr lang="zh-CN" altLang="en-US" dirty="0"/>
              <a:t>登录用例分析顺序图</a:t>
            </a:r>
            <a:endParaRPr lang="zh-CN" altLang="en-US" dirty="0"/>
          </a:p>
        </p:txBody>
      </p:sp>
      <p:pic>
        <p:nvPicPr>
          <p:cNvPr id="7" name="图片 6" descr="upload_post_object_v2_1773715218"/>
          <p:cNvPicPr>
            <a:picLocks noChangeAspect="1"/>
          </p:cNvPicPr>
          <p:nvPr/>
        </p:nvPicPr>
        <p:blipFill>
          <a:blip r:embed="rId1"/>
          <a:stretch>
            <a:fillRect/>
          </a:stretch>
        </p:blipFill>
        <p:spPr>
          <a:xfrm>
            <a:off x="6307095" y="2782902"/>
            <a:ext cx="5221561" cy="2972764"/>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3-</a:t>
            </a:r>
            <a:r>
              <a:rPr lang="zh-CN" altLang="en-US"/>
              <a:t>查询机票信息</a:t>
            </a:r>
            <a:r>
              <a:rPr lang="zh-CN" altLang="en-US" dirty="0"/>
              <a:t>用例</a:t>
            </a:r>
            <a:endParaRPr lang="zh-CN" altLang="en-US" dirty="0"/>
          </a:p>
        </p:txBody>
      </p:sp>
      <p:sp>
        <p:nvSpPr>
          <p:cNvPr id="9218" name="标题 1"/>
          <p:cNvSpPr>
            <a:spLocks noGrp="1"/>
          </p:cNvSpPr>
          <p:nvPr>
            <p:ph type="title" idx="4294967295"/>
          </p:nvPr>
        </p:nvSpPr>
        <p:spPr>
          <a:xfrm>
            <a:off x="993423" y="918185"/>
            <a:ext cx="3781777"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用例名称：查询机票信息</a:t>
            </a:r>
            <a:endParaRPr lang="zh-CN" altLang="en-US" sz="1200"/>
          </a:p>
          <a:p>
            <a:pPr algn="l"/>
            <a:r>
              <a:rPr lang="zh-CN" altLang="en-US" sz="1200"/>
              <a:t>业务目标：</a:t>
            </a:r>
            <a:r>
              <a:rPr lang="en-US" altLang="zh-CN" sz="1200"/>
              <a:t> </a:t>
            </a:r>
            <a:r>
              <a:rPr lang="zh-CN" altLang="en-US" sz="1200"/>
              <a:t>机票信息查询</a:t>
            </a:r>
            <a:endParaRPr lang="zh-CN" altLang="en-US" sz="1200"/>
          </a:p>
          <a:p>
            <a:pPr algn="l"/>
            <a:r>
              <a:rPr lang="zh-CN" altLang="en-US" sz="1200"/>
              <a:t>执行者：</a:t>
            </a:r>
            <a:r>
              <a:rPr lang="en-US" altLang="zh-CN" sz="1200"/>
              <a:t> </a:t>
            </a:r>
            <a:r>
              <a:rPr lang="zh-CN" altLang="en-US" sz="1200"/>
              <a:t>用户</a:t>
            </a:r>
            <a:endParaRPr lang="zh-CN" altLang="en-US" sz="1200"/>
          </a:p>
          <a:p>
            <a:pPr algn="l"/>
            <a:r>
              <a:rPr lang="zh-CN" altLang="en-US" sz="1200"/>
              <a:t>触发条件：用户选择查询机票信息</a:t>
            </a:r>
            <a:endParaRPr lang="zh-CN" altLang="en-US" sz="1200"/>
          </a:p>
          <a:p>
            <a:pPr algn="l"/>
            <a:r>
              <a:rPr lang="zh-CN" altLang="en-US" sz="1200"/>
              <a:t>前置条件：</a:t>
            </a:r>
            <a:r>
              <a:rPr lang="en-US" altLang="zh-CN" sz="1200"/>
              <a:t> </a:t>
            </a:r>
            <a:r>
              <a:rPr lang="zh-CN" altLang="en-US" sz="1200"/>
              <a:t>用户登录系统</a:t>
            </a:r>
            <a:endParaRPr lang="zh-CN" altLang="en-US" sz="1200"/>
          </a:p>
          <a:p>
            <a:pPr algn="l"/>
            <a:r>
              <a:rPr lang="zh-CN" altLang="en-US" sz="1200"/>
              <a:t>基本交互动作：</a:t>
            </a:r>
            <a:endParaRPr lang="zh-CN" altLang="en-US" sz="1200"/>
          </a:p>
          <a:p>
            <a:pPr algn="l"/>
            <a:r>
              <a:rPr lang="en-US" altLang="zh-CN" sz="1200"/>
              <a:t>1. </a:t>
            </a:r>
            <a:r>
              <a:rPr lang="zh-CN" altLang="en-US" sz="1200"/>
              <a:t>用户输入出发城市、到达城市</a:t>
            </a:r>
            <a:endParaRPr lang="zh-CN" altLang="en-US" sz="1200"/>
          </a:p>
          <a:p>
            <a:pPr algn="l"/>
            <a:r>
              <a:rPr lang="en-US" altLang="zh-CN" sz="1200"/>
              <a:t>2. </a:t>
            </a:r>
            <a:r>
              <a:rPr lang="zh-CN" altLang="en-US" sz="1200"/>
              <a:t>系统返回机票信息</a:t>
            </a:r>
            <a:endParaRPr lang="zh-CN" altLang="en-US" sz="1200"/>
          </a:p>
          <a:p>
            <a:pPr algn="l"/>
            <a:r>
              <a:rPr lang="zh-CN" altLang="en-US" sz="1200"/>
              <a:t>扩展交互动作：</a:t>
            </a:r>
            <a:endParaRPr lang="zh-CN" altLang="en-US" sz="1200"/>
          </a:p>
          <a:p>
            <a:pPr algn="l"/>
            <a:r>
              <a:rPr lang="en-US" altLang="zh-CN" sz="1200"/>
              <a:t>1a.</a:t>
            </a:r>
            <a:r>
              <a:rPr lang="zh-CN" altLang="en-US" sz="1200"/>
              <a:t>输入出发城市和到达城市出错</a:t>
            </a:r>
            <a:endParaRPr lang="zh-CN" altLang="en-US" sz="1200"/>
          </a:p>
          <a:p>
            <a:pPr algn="l"/>
            <a:r>
              <a:rPr lang="en-US" altLang="zh-CN" sz="1200"/>
              <a:t>1a1</a:t>
            </a:r>
            <a:r>
              <a:rPr lang="zh-CN" altLang="en-US" sz="1200"/>
              <a:t>系统清空输入内容并提示用户重新输入</a:t>
            </a:r>
            <a:endParaRPr lang="zh-CN" altLang="en-US" sz="1200"/>
          </a:p>
          <a:p>
            <a:pPr algn="l"/>
            <a:r>
              <a:rPr lang="zh-CN" altLang="en-US" sz="1200"/>
              <a:t>后置条件：显示符合条件的航班信息</a:t>
            </a:r>
            <a:endParaRPr lang="zh-CN" altLang="en-US" sz="1200"/>
          </a:p>
          <a:p>
            <a:pPr algn="l"/>
            <a:r>
              <a:rPr lang="zh-CN" altLang="en-US" sz="1200"/>
              <a:t>业务规则：无</a:t>
            </a:r>
            <a:endParaRPr lang="zh-CN" altLang="en-US" sz="1200"/>
          </a:p>
          <a:p>
            <a:pPr algn="l"/>
            <a:r>
              <a:rPr lang="zh-CN" altLang="en-US" sz="1200"/>
              <a:t>性能需求：无</a:t>
            </a:r>
            <a:endParaRPr lang="zh-CN" altLang="en-US" sz="1200"/>
          </a:p>
          <a:p>
            <a:pPr algn="l"/>
            <a:r>
              <a:rPr lang="zh-CN" altLang="en-US" sz="1200"/>
              <a:t>可靠性要求：无</a:t>
            </a:r>
            <a:endParaRPr lang="zh-CN" altLang="en-US" sz="12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查询机票用例描述</a:t>
            </a:r>
            <a:endParaRPr lang="zh-CN" altLang="en-US" dirty="0"/>
          </a:p>
        </p:txBody>
      </p:sp>
      <p:sp>
        <p:nvSpPr>
          <p:cNvPr id="6" name="文本框 5"/>
          <p:cNvSpPr txBox="1"/>
          <p:nvPr/>
        </p:nvSpPr>
        <p:spPr>
          <a:xfrm>
            <a:off x="7478889" y="6109346"/>
            <a:ext cx="2905492" cy="645160"/>
          </a:xfrm>
          <a:prstGeom prst="rect">
            <a:avLst/>
          </a:prstGeom>
          <a:noFill/>
        </p:spPr>
        <p:txBody>
          <a:bodyPr wrap="square" rtlCol="0">
            <a:noAutofit/>
          </a:bodyPr>
          <a:lstStyle/>
          <a:p>
            <a:pPr algn="ctr"/>
            <a:r>
              <a:rPr lang="zh-CN" altLang="en-US" dirty="0"/>
              <a:t>查询机票用例分析顺序图</a:t>
            </a:r>
            <a:endParaRPr lang="zh-CN" altLang="en-US" dirty="0"/>
          </a:p>
        </p:txBody>
      </p:sp>
      <p:pic>
        <p:nvPicPr>
          <p:cNvPr id="12" name="图片 11" descr="upload_post_object_v2_2348376805"/>
          <p:cNvPicPr>
            <a:picLocks noChangeAspect="1"/>
          </p:cNvPicPr>
          <p:nvPr/>
        </p:nvPicPr>
        <p:blipFill>
          <a:blip r:embed="rId1"/>
          <a:srcRect l="1386" t="2940" r="1848" b="3459"/>
          <a:stretch>
            <a:fillRect/>
          </a:stretch>
        </p:blipFill>
        <p:spPr>
          <a:xfrm>
            <a:off x="6398955" y="2652572"/>
            <a:ext cx="5065273" cy="3272460"/>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4294967295"/>
          </p:nvPr>
        </p:nvSpPr>
        <p:spPr>
          <a:xfrm>
            <a:off x="993423" y="1658775"/>
            <a:ext cx="9798755" cy="993775"/>
          </a:xfrm>
        </p:spPr>
        <p:txBody>
          <a:bodyPr/>
          <a:p>
            <a:r>
              <a:rPr lang="zh-CN" altLang="en-US" dirty="0"/>
              <a:t>用例描述及分析顺序图</a:t>
            </a:r>
            <a:endParaRPr lang="en-US" altLang="zh-CN" dirty="0"/>
          </a:p>
          <a:p>
            <a:r>
              <a:rPr lang="en-US" altLang="zh-CN" dirty="0"/>
              <a:t>4-</a:t>
            </a:r>
            <a:r>
              <a:rPr lang="zh-CN" altLang="en-US">
                <a:solidFill>
                  <a:schemeClr val="tx1"/>
                </a:solidFill>
              </a:rPr>
              <a:t>跳转购票网站</a:t>
            </a:r>
            <a:r>
              <a:rPr lang="zh-CN" altLang="en-US" dirty="0"/>
              <a:t>用例</a:t>
            </a:r>
            <a:endParaRPr lang="zh-CN" altLang="en-US" dirty="0"/>
          </a:p>
        </p:txBody>
      </p:sp>
      <p:sp>
        <p:nvSpPr>
          <p:cNvPr id="9218" name="标题 1"/>
          <p:cNvSpPr>
            <a:spLocks noGrp="1"/>
          </p:cNvSpPr>
          <p:nvPr/>
        </p:nvSpPr>
        <p:spPr>
          <a:xfrm>
            <a:off x="993423" y="918185"/>
            <a:ext cx="3781777" cy="5355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用例名称：跳转购票网站</a:t>
            </a:r>
            <a:endParaRPr lang="zh-CN" altLang="en-US" sz="1200"/>
          </a:p>
          <a:p>
            <a:pPr algn="l"/>
            <a:r>
              <a:rPr lang="zh-CN" altLang="en-US" sz="1200"/>
              <a:t>业务目标：</a:t>
            </a:r>
            <a:r>
              <a:rPr lang="en-US" altLang="zh-CN" sz="1200"/>
              <a:t> </a:t>
            </a:r>
            <a:r>
              <a:rPr lang="zh-CN" altLang="en-US" sz="1200"/>
              <a:t>跳转购票网站</a:t>
            </a:r>
            <a:endParaRPr lang="zh-CN" altLang="en-US" sz="1200"/>
          </a:p>
          <a:p>
            <a:pPr algn="l"/>
            <a:r>
              <a:rPr lang="zh-CN" altLang="en-US" sz="1200"/>
              <a:t>执行者：</a:t>
            </a:r>
            <a:r>
              <a:rPr lang="en-US" altLang="zh-CN" sz="1200"/>
              <a:t> </a:t>
            </a:r>
            <a:r>
              <a:rPr lang="zh-CN" altLang="en-US" sz="1200"/>
              <a:t>用户</a:t>
            </a:r>
            <a:endParaRPr lang="zh-CN" altLang="en-US" sz="1200"/>
          </a:p>
          <a:p>
            <a:pPr algn="l"/>
            <a:r>
              <a:rPr lang="zh-CN" altLang="en-US" sz="1200"/>
              <a:t>触发条件：用户选择跳转购票</a:t>
            </a:r>
            <a:endParaRPr lang="zh-CN" altLang="en-US" sz="1200"/>
          </a:p>
          <a:p>
            <a:pPr algn="l"/>
            <a:r>
              <a:rPr lang="zh-CN" altLang="en-US" sz="1200"/>
              <a:t>前置条件：</a:t>
            </a:r>
            <a:r>
              <a:rPr lang="en-US" altLang="zh-CN" sz="1200"/>
              <a:t> </a:t>
            </a:r>
            <a:r>
              <a:rPr lang="zh-CN" altLang="en-US" sz="1200"/>
              <a:t>用户已经输入出发和到达信息并选中航班信息</a:t>
            </a:r>
            <a:endParaRPr lang="zh-CN" altLang="en-US" sz="1200"/>
          </a:p>
          <a:p>
            <a:pPr algn="l"/>
            <a:r>
              <a:rPr lang="zh-CN" altLang="en-US" sz="1200"/>
              <a:t>基本交互动作：</a:t>
            </a:r>
            <a:endParaRPr lang="zh-CN" altLang="en-US" sz="1200"/>
          </a:p>
          <a:p>
            <a:pPr algn="l"/>
            <a:r>
              <a:rPr lang="en-US" altLang="zh-CN" sz="1200"/>
              <a:t>1.</a:t>
            </a:r>
            <a:r>
              <a:rPr lang="zh-CN" altLang="en-US" sz="1200"/>
              <a:t>用户选择航班</a:t>
            </a:r>
            <a:endParaRPr lang="zh-CN" altLang="en-US" sz="1200"/>
          </a:p>
          <a:p>
            <a:pPr algn="l"/>
            <a:r>
              <a:rPr lang="en-US" altLang="zh-CN" sz="1200"/>
              <a:t>2.</a:t>
            </a:r>
            <a:r>
              <a:rPr lang="zh-CN" altLang="en-US" sz="1200"/>
              <a:t>系统跳转航班对应购票网站</a:t>
            </a:r>
            <a:endParaRPr lang="zh-CN" altLang="en-US" sz="1200"/>
          </a:p>
          <a:p>
            <a:pPr algn="l"/>
            <a:r>
              <a:rPr lang="zh-CN" altLang="en-US" sz="1200"/>
              <a:t>扩展交互动作：无</a:t>
            </a:r>
            <a:endParaRPr lang="zh-CN" altLang="en-US" sz="1200"/>
          </a:p>
          <a:p>
            <a:pPr algn="l"/>
            <a:r>
              <a:rPr lang="zh-CN" altLang="en-US" sz="1200"/>
              <a:t>后置条件：系统跳转到购票网站</a:t>
            </a:r>
            <a:endParaRPr lang="zh-CN" altLang="en-US" sz="1200"/>
          </a:p>
          <a:p>
            <a:pPr algn="l"/>
            <a:r>
              <a:rPr lang="zh-CN" altLang="en-US" sz="1200"/>
              <a:t>业务规则：无</a:t>
            </a:r>
            <a:endParaRPr lang="zh-CN" altLang="en-US" sz="1200"/>
          </a:p>
          <a:p>
            <a:pPr algn="l"/>
            <a:r>
              <a:rPr lang="zh-CN" altLang="en-US" sz="1200"/>
              <a:t>性能需求：无</a:t>
            </a:r>
            <a:endParaRPr lang="zh-CN" altLang="en-US" sz="1200"/>
          </a:p>
          <a:p>
            <a:pPr algn="l"/>
            <a:r>
              <a:rPr lang="zh-CN" altLang="en-US" sz="1200"/>
              <a:t>可靠性要求：无</a:t>
            </a:r>
            <a:endParaRPr lang="zh-CN" altLang="en-US" sz="1200"/>
          </a:p>
          <a:p>
            <a:pPr algn="ctr"/>
            <a:endParaRPr lang="zh-CN" altLang="en-US" sz="12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跳转购票网站用例描述</a:t>
            </a:r>
            <a:endParaRPr lang="zh-CN" altLang="en-US" dirty="0"/>
          </a:p>
        </p:txBody>
      </p:sp>
      <p:sp>
        <p:nvSpPr>
          <p:cNvPr id="6" name="文本框 5"/>
          <p:cNvSpPr txBox="1"/>
          <p:nvPr/>
        </p:nvSpPr>
        <p:spPr>
          <a:xfrm>
            <a:off x="7272910" y="6088577"/>
            <a:ext cx="3313238" cy="645160"/>
          </a:xfrm>
          <a:prstGeom prst="rect">
            <a:avLst/>
          </a:prstGeom>
          <a:noFill/>
        </p:spPr>
        <p:txBody>
          <a:bodyPr wrap="square" rtlCol="0">
            <a:noAutofit/>
          </a:bodyPr>
          <a:lstStyle/>
          <a:p>
            <a:pPr algn="ctr"/>
            <a:r>
              <a:rPr lang="zh-CN" altLang="en-US" dirty="0"/>
              <a:t>跳转购票网站用例分析顺序图</a:t>
            </a:r>
            <a:endParaRPr lang="zh-CN" altLang="en-US" dirty="0"/>
          </a:p>
        </p:txBody>
      </p:sp>
      <p:pic>
        <p:nvPicPr>
          <p:cNvPr id="12" name="图片 11" descr="upload_post_object_v2_3587783004"/>
          <p:cNvPicPr>
            <a:picLocks noChangeAspect="1"/>
          </p:cNvPicPr>
          <p:nvPr/>
        </p:nvPicPr>
        <p:blipFill>
          <a:blip r:embed="rId1"/>
          <a:srcRect l="1858" t="4545" r="1858" b="2685"/>
          <a:stretch>
            <a:fillRect/>
          </a:stretch>
        </p:blipFill>
        <p:spPr>
          <a:xfrm>
            <a:off x="5942968" y="2665406"/>
            <a:ext cx="5973149" cy="32181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5-</a:t>
            </a:r>
            <a:r>
              <a:rPr lang="zh-CN" altLang="en-US">
                <a:solidFill>
                  <a:schemeClr val="tx1"/>
                </a:solidFill>
              </a:rPr>
              <a:t>询问</a:t>
            </a:r>
            <a:r>
              <a:rPr lang="en-US" altLang="zh-CN">
                <a:solidFill>
                  <a:schemeClr val="tx1"/>
                </a:solidFill>
              </a:rPr>
              <a:t>AI</a:t>
            </a:r>
            <a:r>
              <a:rPr lang="zh-CN" altLang="en-US">
                <a:solidFill>
                  <a:schemeClr val="tx1"/>
                </a:solidFill>
              </a:rPr>
              <a:t>推荐助手</a:t>
            </a:r>
            <a:r>
              <a:rPr lang="zh-CN" altLang="en-US" dirty="0"/>
              <a:t>用例</a:t>
            </a:r>
            <a:endParaRPr lang="zh-CN" altLang="en-US" dirty="0"/>
          </a:p>
        </p:txBody>
      </p:sp>
      <p:sp>
        <p:nvSpPr>
          <p:cNvPr id="9218" name="标题 1"/>
          <p:cNvSpPr>
            <a:spLocks noGrp="1"/>
          </p:cNvSpPr>
          <p:nvPr/>
        </p:nvSpPr>
        <p:spPr>
          <a:xfrm>
            <a:off x="993423" y="918185"/>
            <a:ext cx="3781777" cy="5355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08" y="2652498"/>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200"/>
              <a:t>用例名称：询问</a:t>
            </a:r>
            <a:r>
              <a:rPr lang="en-US" altLang="zh-CN" sz="1200"/>
              <a:t>AI</a:t>
            </a:r>
            <a:r>
              <a:rPr lang="zh-CN" altLang="en-US" sz="1200"/>
              <a:t>推荐助手</a:t>
            </a:r>
            <a:endParaRPr lang="zh-CN" altLang="en-US" sz="1200"/>
          </a:p>
          <a:p>
            <a:pPr algn="l"/>
            <a:r>
              <a:rPr lang="zh-CN" altLang="en-US" sz="1200"/>
              <a:t>业务目标：</a:t>
            </a:r>
            <a:r>
              <a:rPr lang="en-US" altLang="zh-CN" sz="1200"/>
              <a:t> </a:t>
            </a:r>
            <a:r>
              <a:rPr lang="zh-CN" altLang="en-US" sz="1200"/>
              <a:t>用户与</a:t>
            </a:r>
            <a:r>
              <a:rPr lang="en-US" altLang="zh-CN" sz="1200"/>
              <a:t>AI</a:t>
            </a:r>
            <a:r>
              <a:rPr lang="zh-CN" altLang="en-US" sz="1200"/>
              <a:t>推荐助手进行交互以获得机票推荐</a:t>
            </a:r>
            <a:endParaRPr lang="zh-CN" altLang="en-US" sz="1200"/>
          </a:p>
          <a:p>
            <a:pPr algn="l"/>
            <a:r>
              <a:rPr lang="zh-CN" altLang="en-US" sz="1200"/>
              <a:t>执行者：</a:t>
            </a:r>
            <a:r>
              <a:rPr lang="en-US" altLang="zh-CN" sz="1200"/>
              <a:t> </a:t>
            </a:r>
            <a:r>
              <a:rPr lang="zh-CN" altLang="en-US" sz="1200"/>
              <a:t>用户</a:t>
            </a:r>
            <a:endParaRPr lang="zh-CN" altLang="en-US" sz="1200"/>
          </a:p>
          <a:p>
            <a:pPr algn="l"/>
            <a:r>
              <a:rPr lang="zh-CN" altLang="en-US" sz="1200"/>
              <a:t>触发条件：用户选择询问</a:t>
            </a:r>
            <a:r>
              <a:rPr lang="en-US" altLang="zh-CN" sz="1200"/>
              <a:t>AI</a:t>
            </a:r>
            <a:r>
              <a:rPr lang="zh-CN" altLang="en-US" sz="1200"/>
              <a:t>推荐助手操作</a:t>
            </a:r>
            <a:endParaRPr lang="zh-CN" altLang="en-US" sz="1200"/>
          </a:p>
          <a:p>
            <a:pPr algn="l"/>
            <a:r>
              <a:rPr lang="zh-CN" altLang="en-US" sz="1200"/>
              <a:t>前置条件：</a:t>
            </a:r>
            <a:r>
              <a:rPr lang="en-US" altLang="zh-CN" sz="1200"/>
              <a:t> </a:t>
            </a:r>
            <a:r>
              <a:rPr lang="zh-CN" altLang="en-US" sz="1200"/>
              <a:t>用户登录系统</a:t>
            </a:r>
            <a:endParaRPr lang="zh-CN" altLang="en-US" sz="1200"/>
          </a:p>
          <a:p>
            <a:pPr algn="l"/>
            <a:r>
              <a:rPr lang="zh-CN" altLang="en-US" sz="1200"/>
              <a:t>基本交互动作：</a:t>
            </a:r>
            <a:endParaRPr lang="zh-CN" altLang="en-US" sz="1200"/>
          </a:p>
          <a:p>
            <a:pPr algn="l"/>
            <a:r>
              <a:rPr lang="en-US" altLang="zh-CN" sz="1200"/>
              <a:t>1.</a:t>
            </a:r>
            <a:r>
              <a:rPr lang="zh-CN" altLang="en-US" sz="1200"/>
              <a:t>用户通过聊天框发送信息</a:t>
            </a:r>
            <a:endParaRPr lang="zh-CN" altLang="en-US" sz="1200"/>
          </a:p>
          <a:p>
            <a:pPr algn="l"/>
            <a:r>
              <a:rPr lang="en-US" altLang="zh-CN" sz="1200"/>
              <a:t>2.</a:t>
            </a:r>
            <a:r>
              <a:rPr lang="zh-CN" altLang="en-US" sz="1200"/>
              <a:t>系统返回智能推荐方案</a:t>
            </a:r>
            <a:endParaRPr lang="zh-CN" altLang="en-US" sz="1200"/>
          </a:p>
          <a:p>
            <a:pPr algn="l"/>
            <a:r>
              <a:rPr lang="zh-CN" altLang="en-US" sz="1200"/>
              <a:t>扩展交互动作：无</a:t>
            </a:r>
            <a:endParaRPr lang="zh-CN" altLang="en-US" sz="1200"/>
          </a:p>
          <a:p>
            <a:pPr algn="l"/>
            <a:r>
              <a:rPr lang="zh-CN" altLang="en-US" sz="1200"/>
              <a:t>后置条件：无</a:t>
            </a:r>
            <a:endParaRPr lang="zh-CN" altLang="en-US" sz="1200"/>
          </a:p>
          <a:p>
            <a:pPr algn="l"/>
            <a:r>
              <a:rPr lang="zh-CN" altLang="en-US" sz="1200"/>
              <a:t>业务规则：无</a:t>
            </a:r>
            <a:endParaRPr lang="zh-CN" altLang="en-US" sz="1200"/>
          </a:p>
          <a:p>
            <a:pPr algn="l"/>
            <a:r>
              <a:rPr lang="zh-CN" altLang="en-US" sz="1200"/>
              <a:t>性能需求：无</a:t>
            </a:r>
            <a:endParaRPr lang="zh-CN" altLang="en-US" sz="1200"/>
          </a:p>
          <a:p>
            <a:pPr algn="l"/>
            <a:r>
              <a:rPr lang="zh-CN" altLang="en-US" sz="1200"/>
              <a:t>可靠性要求：无</a:t>
            </a:r>
            <a:endParaRPr lang="zh-CN" altLang="en-US" sz="1200"/>
          </a:p>
        </p:txBody>
      </p:sp>
      <p:sp>
        <p:nvSpPr>
          <p:cNvPr id="4" name="文本框 3"/>
          <p:cNvSpPr txBox="1"/>
          <p:nvPr/>
        </p:nvSpPr>
        <p:spPr>
          <a:xfrm>
            <a:off x="1625601" y="6088627"/>
            <a:ext cx="2974439" cy="645160"/>
          </a:xfrm>
          <a:prstGeom prst="rect">
            <a:avLst/>
          </a:prstGeom>
          <a:noFill/>
        </p:spPr>
        <p:txBody>
          <a:bodyPr wrap="square" rtlCol="0">
            <a:noAutofit/>
          </a:bodyPr>
          <a:lstStyle/>
          <a:p>
            <a:pPr algn="ctr"/>
            <a:r>
              <a:rPr lang="zh-CN" altLang="en-US" dirty="0"/>
              <a:t>询问</a:t>
            </a:r>
            <a:r>
              <a:rPr lang="en-US" altLang="zh-CN" dirty="0"/>
              <a:t>AI</a:t>
            </a:r>
            <a:r>
              <a:rPr lang="zh-CN" altLang="en-US" dirty="0"/>
              <a:t>推荐助手用例描述</a:t>
            </a:r>
            <a:endParaRPr lang="zh-CN" altLang="en-US" dirty="0"/>
          </a:p>
        </p:txBody>
      </p:sp>
      <p:sp>
        <p:nvSpPr>
          <p:cNvPr id="6" name="文本框 5"/>
          <p:cNvSpPr txBox="1"/>
          <p:nvPr/>
        </p:nvSpPr>
        <p:spPr>
          <a:xfrm>
            <a:off x="7218233" y="6088577"/>
            <a:ext cx="3422593" cy="645160"/>
          </a:xfrm>
          <a:prstGeom prst="rect">
            <a:avLst/>
          </a:prstGeom>
          <a:noFill/>
        </p:spPr>
        <p:txBody>
          <a:bodyPr wrap="square" rtlCol="0">
            <a:noAutofit/>
          </a:bodyPr>
          <a:lstStyle/>
          <a:p>
            <a:pPr algn="ctr"/>
            <a:r>
              <a:rPr lang="zh-CN" altLang="en-US" dirty="0"/>
              <a:t>询问</a:t>
            </a:r>
            <a:r>
              <a:rPr lang="en-US" altLang="zh-CN" dirty="0"/>
              <a:t>AI</a:t>
            </a:r>
            <a:r>
              <a:rPr lang="zh-CN" altLang="en-US" dirty="0"/>
              <a:t>推荐助手用例分析顺序图</a:t>
            </a:r>
            <a:endParaRPr lang="zh-CN" altLang="en-US" dirty="0"/>
          </a:p>
        </p:txBody>
      </p:sp>
      <p:pic>
        <p:nvPicPr>
          <p:cNvPr id="8" name="图片 7" descr="upload_post_object_v2_1619238515"/>
          <p:cNvPicPr>
            <a:picLocks noChangeAspect="1"/>
          </p:cNvPicPr>
          <p:nvPr/>
        </p:nvPicPr>
        <p:blipFill>
          <a:blip r:embed="rId1"/>
          <a:srcRect l="1190" t="3743" r="1587" b="4530"/>
          <a:stretch>
            <a:fillRect/>
          </a:stretch>
        </p:blipFill>
        <p:spPr>
          <a:xfrm>
            <a:off x="5838784" y="2652539"/>
            <a:ext cx="5835609" cy="322866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4294967295"/>
          </p:nvPr>
        </p:nvSpPr>
        <p:spPr>
          <a:xfrm>
            <a:off x="993423" y="1658775"/>
            <a:ext cx="9798755" cy="993775"/>
          </a:xfrm>
        </p:spPr>
        <p:txBody>
          <a:bodyPr/>
          <a:lstStyle/>
          <a:p>
            <a:r>
              <a:rPr lang="zh-CN" altLang="en-US" dirty="0"/>
              <a:t>用例描述及分析顺序图</a:t>
            </a:r>
            <a:endParaRPr lang="en-US" altLang="zh-CN" dirty="0"/>
          </a:p>
          <a:p>
            <a:r>
              <a:rPr lang="en-US" altLang="zh-CN" dirty="0"/>
              <a:t>6-</a:t>
            </a:r>
            <a:r>
              <a:rPr lang="zh-CN" altLang="en-US">
                <a:solidFill>
                  <a:schemeClr val="tx1"/>
                </a:solidFill>
              </a:rPr>
              <a:t>数据维护</a:t>
            </a:r>
            <a:r>
              <a:rPr lang="zh-CN" altLang="en-US" dirty="0"/>
              <a:t>用例</a:t>
            </a:r>
            <a:endParaRPr lang="zh-CN" altLang="en-US" dirty="0"/>
          </a:p>
        </p:txBody>
      </p:sp>
      <p:sp>
        <p:nvSpPr>
          <p:cNvPr id="9218" name="标题 1"/>
          <p:cNvSpPr>
            <a:spLocks noGrp="1"/>
          </p:cNvSpPr>
          <p:nvPr/>
        </p:nvSpPr>
        <p:spPr>
          <a:xfrm>
            <a:off x="993423" y="918185"/>
            <a:ext cx="3781777" cy="5355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sp>
        <p:nvSpPr>
          <p:cNvPr id="2" name="矩形 1"/>
          <p:cNvSpPr/>
          <p:nvPr/>
        </p:nvSpPr>
        <p:spPr>
          <a:xfrm>
            <a:off x="993423" y="2654945"/>
            <a:ext cx="4481689" cy="3228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l"/>
            <a:r>
              <a:rPr lang="zh-CN" altLang="en-US" sz="1000"/>
              <a:t>用例名称：数据维护</a:t>
            </a:r>
            <a:endParaRPr lang="zh-CN" altLang="en-US" sz="1000"/>
          </a:p>
          <a:p>
            <a:pPr algn="l"/>
            <a:r>
              <a:rPr lang="zh-CN" altLang="en-US" sz="1000"/>
              <a:t>业务目标：维护航班信息和用户数据</a:t>
            </a:r>
            <a:endParaRPr lang="zh-CN" altLang="en-US" sz="1000"/>
          </a:p>
          <a:p>
            <a:pPr algn="l"/>
            <a:r>
              <a:rPr lang="zh-CN" altLang="en-US" sz="1000"/>
              <a:t>执行者：管理员</a:t>
            </a:r>
            <a:endParaRPr lang="zh-CN" altLang="en-US" sz="1000"/>
          </a:p>
          <a:p>
            <a:pPr algn="l"/>
            <a:r>
              <a:rPr lang="zh-CN" altLang="en-US" sz="1000"/>
              <a:t>触发条件：管理员更新航班</a:t>
            </a:r>
            <a:endParaRPr lang="zh-CN" altLang="en-US" sz="1000"/>
          </a:p>
          <a:p>
            <a:pPr algn="l"/>
            <a:r>
              <a:rPr lang="zh-CN" altLang="en-US" sz="1000"/>
              <a:t>前置条件：管理员登录系统并具有更改航班信息的权限</a:t>
            </a:r>
            <a:endParaRPr lang="zh-CN" altLang="en-US" sz="1000"/>
          </a:p>
          <a:p>
            <a:pPr algn="l"/>
            <a:r>
              <a:rPr lang="zh-CN" altLang="en-US" sz="1000"/>
              <a:t>基本交互动作：</a:t>
            </a:r>
            <a:endParaRPr lang="zh-CN" altLang="en-US" sz="1000"/>
          </a:p>
          <a:p>
            <a:pPr algn="l"/>
            <a:r>
              <a:rPr lang="en-US" altLang="zh-CN" sz="1000"/>
              <a:t>1.</a:t>
            </a:r>
            <a:r>
              <a:rPr lang="zh-CN" altLang="en-US" sz="1000"/>
              <a:t>管理员</a:t>
            </a:r>
            <a:r>
              <a:rPr lang="zh-CN" altLang="en-US" sz="1000">
                <a:solidFill>
                  <a:schemeClr val="dk1"/>
                </a:solidFill>
              </a:rPr>
              <a:t>输入要维护的航班信息（始发地、目的地、时间）</a:t>
            </a:r>
            <a:r>
              <a:rPr lang="zh-CN" altLang="en-US" sz="1000"/>
              <a:t>。</a:t>
            </a:r>
            <a:endParaRPr lang="zh-CN" altLang="en-US" sz="1000"/>
          </a:p>
          <a:p>
            <a:pPr algn="l"/>
            <a:r>
              <a:rPr lang="en-US" altLang="zh-CN" sz="1000"/>
              <a:t>2.</a:t>
            </a:r>
            <a:r>
              <a:rPr lang="zh-CN" altLang="en-US" sz="1000"/>
              <a:t>数据维护边界类将管理员的输入转发给数据维护控制类。</a:t>
            </a:r>
            <a:endParaRPr lang="zh-CN" altLang="en-US" sz="1000"/>
          </a:p>
          <a:p>
            <a:pPr algn="l"/>
            <a:r>
              <a:rPr lang="en-US" altLang="zh-CN" sz="1000"/>
              <a:t>3.</a:t>
            </a:r>
            <a:r>
              <a:rPr lang="zh-CN" altLang="en-US" sz="1000"/>
              <a:t>数据维护控制类处理更改请求。</a:t>
            </a:r>
            <a:endParaRPr lang="zh-CN" altLang="en-US" sz="1000"/>
          </a:p>
          <a:p>
            <a:pPr algn="l"/>
            <a:r>
              <a:rPr lang="en-US" altLang="zh-CN" sz="1000"/>
              <a:t>4.</a:t>
            </a:r>
            <a:r>
              <a:rPr lang="zh-CN" altLang="en-US" sz="1000"/>
              <a:t>数据维护控制类将更改结果返回给数据维护边界类。</a:t>
            </a:r>
            <a:endParaRPr lang="zh-CN" altLang="en-US" sz="1000"/>
          </a:p>
          <a:p>
            <a:pPr algn="l"/>
            <a:r>
              <a:rPr lang="en-US" altLang="zh-CN" sz="1000"/>
              <a:t>5.</a:t>
            </a:r>
            <a:r>
              <a:rPr lang="zh-CN" altLang="en-US" sz="1000"/>
              <a:t>数据维护边界类将更改结果展示给管理员。</a:t>
            </a:r>
            <a:endParaRPr lang="zh-CN" altLang="en-US" sz="1000"/>
          </a:p>
          <a:p>
            <a:pPr algn="l"/>
            <a:r>
              <a:rPr lang="zh-CN" altLang="en-US" sz="1000"/>
              <a:t>扩展交互动作：无</a:t>
            </a:r>
            <a:endParaRPr lang="zh-CN" altLang="en-US" sz="1000"/>
          </a:p>
          <a:p>
            <a:pPr algn="l"/>
            <a:r>
              <a:rPr lang="zh-CN" altLang="en-US" sz="1000"/>
              <a:t>后置条件：</a:t>
            </a:r>
            <a:endParaRPr lang="zh-CN" altLang="en-US" sz="1000"/>
          </a:p>
          <a:p>
            <a:pPr algn="l"/>
            <a:r>
              <a:rPr lang="en-US" altLang="zh-CN" sz="1000"/>
              <a:t>3.</a:t>
            </a:r>
            <a:r>
              <a:rPr lang="zh-CN" altLang="en-US" sz="1000"/>
              <a:t>航班信息根据管理员的更改在数据库中更新。</a:t>
            </a:r>
            <a:endParaRPr lang="zh-CN" altLang="en-US" sz="1000"/>
          </a:p>
          <a:p>
            <a:pPr algn="l"/>
            <a:r>
              <a:rPr lang="zh-CN" altLang="en-US" sz="1000"/>
              <a:t>业务规则：</a:t>
            </a:r>
            <a:endParaRPr lang="zh-CN" altLang="en-US" sz="1000"/>
          </a:p>
          <a:p>
            <a:pPr algn="l"/>
            <a:r>
              <a:rPr lang="en-US" altLang="zh-CN" sz="1000"/>
              <a:t>1.</a:t>
            </a:r>
            <a:r>
              <a:rPr lang="zh-CN" altLang="en-US" sz="1000"/>
              <a:t>只有具有相应权限的管理员才能更改航班信息</a:t>
            </a:r>
            <a:endParaRPr lang="zh-CN" altLang="en-US" sz="1000"/>
          </a:p>
          <a:p>
            <a:pPr algn="l"/>
            <a:r>
              <a:rPr lang="zh-CN" altLang="en-US" sz="1000"/>
              <a:t>性能需求：无</a:t>
            </a:r>
            <a:endParaRPr lang="zh-CN" altLang="en-US" sz="1000"/>
          </a:p>
          <a:p>
            <a:pPr algn="l"/>
            <a:r>
              <a:rPr lang="zh-CN" altLang="en-US" sz="1000"/>
              <a:t>可靠性要求：无</a:t>
            </a:r>
            <a:endParaRPr lang="zh-CN" altLang="en-US" sz="1000"/>
          </a:p>
        </p:txBody>
      </p:sp>
      <p:sp>
        <p:nvSpPr>
          <p:cNvPr id="4" name="文本框 3"/>
          <p:cNvSpPr txBox="1"/>
          <p:nvPr/>
        </p:nvSpPr>
        <p:spPr>
          <a:xfrm>
            <a:off x="1625601" y="6088627"/>
            <a:ext cx="2664178" cy="368300"/>
          </a:xfrm>
          <a:prstGeom prst="rect">
            <a:avLst/>
          </a:prstGeom>
          <a:noFill/>
        </p:spPr>
        <p:txBody>
          <a:bodyPr wrap="square" rtlCol="0">
            <a:spAutoFit/>
          </a:bodyPr>
          <a:lstStyle/>
          <a:p>
            <a:pPr algn="ctr"/>
            <a:r>
              <a:rPr lang="zh-CN" altLang="en-US" dirty="0"/>
              <a:t>数据维护用例描述</a:t>
            </a:r>
            <a:endParaRPr lang="zh-CN" altLang="en-US" dirty="0"/>
          </a:p>
        </p:txBody>
      </p:sp>
      <p:sp>
        <p:nvSpPr>
          <p:cNvPr id="6" name="文本框 5"/>
          <p:cNvSpPr txBox="1"/>
          <p:nvPr/>
        </p:nvSpPr>
        <p:spPr>
          <a:xfrm>
            <a:off x="7375469" y="6109346"/>
            <a:ext cx="2767598" cy="645160"/>
          </a:xfrm>
          <a:prstGeom prst="rect">
            <a:avLst/>
          </a:prstGeom>
          <a:noFill/>
        </p:spPr>
        <p:txBody>
          <a:bodyPr wrap="square" rtlCol="0">
            <a:noAutofit/>
          </a:bodyPr>
          <a:lstStyle/>
          <a:p>
            <a:pPr algn="ctr"/>
            <a:r>
              <a:rPr lang="zh-CN" altLang="en-US" dirty="0"/>
              <a:t>数据维护用例分析顺序图</a:t>
            </a:r>
            <a:endParaRPr lang="zh-CN" altLang="en-US" dirty="0"/>
          </a:p>
        </p:txBody>
      </p:sp>
      <p:pic>
        <p:nvPicPr>
          <p:cNvPr id="12" name="图片 11" descr="upload_post_object_v2_1554346544"/>
          <p:cNvPicPr>
            <a:picLocks noChangeAspect="1"/>
          </p:cNvPicPr>
          <p:nvPr/>
        </p:nvPicPr>
        <p:blipFill>
          <a:blip r:embed="rId1"/>
          <a:srcRect t="1414"/>
          <a:stretch>
            <a:fillRect/>
          </a:stretch>
        </p:blipFill>
        <p:spPr>
          <a:xfrm>
            <a:off x="6237214" y="2652572"/>
            <a:ext cx="5044090" cy="323107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36978" y="1701447"/>
            <a:ext cx="9121422" cy="996950"/>
          </a:xfrm>
        </p:spPr>
        <p:txBody>
          <a:bodyPr/>
          <a:lstStyle/>
          <a:p>
            <a:r>
              <a:rPr lang="zh-CN" altLang="en-US" dirty="0"/>
              <a:t>软件需求分析类图</a:t>
            </a:r>
            <a:endParaRPr lang="zh-CN" altLang="en-US" dirty="0"/>
          </a:p>
          <a:p>
            <a:endParaRPr lang="zh-CN" altLang="en-US" dirty="0"/>
          </a:p>
        </p:txBody>
      </p:sp>
      <p:sp>
        <p:nvSpPr>
          <p:cNvPr id="9218" name="标题 1"/>
          <p:cNvSpPr>
            <a:spLocks noGrp="1"/>
          </p:cNvSpPr>
          <p:nvPr>
            <p:ph type="title" idx="4294967295"/>
          </p:nvPr>
        </p:nvSpPr>
        <p:spPr>
          <a:xfrm>
            <a:off x="982133" y="929474"/>
            <a:ext cx="3826933" cy="535531"/>
          </a:xfrm>
        </p:spPr>
        <p:txBody>
          <a:bodyPr/>
          <a:lstStyle/>
          <a:p>
            <a:r>
              <a:rPr lang="zh-CN" altLang="en-US" sz="3200" b="1" dirty="0">
                <a:solidFill>
                  <a:srgbClr val="1057CE"/>
                </a:solidFill>
                <a:latin typeface="+mn-ea"/>
                <a:ea typeface="+mn-ea"/>
              </a:rPr>
              <a:t>软件需求分析</a:t>
            </a:r>
            <a:endParaRPr lang="zh-CN" altLang="en-US" sz="3200" b="1" dirty="0">
              <a:solidFill>
                <a:srgbClr val="1057CE"/>
              </a:solidFill>
              <a:latin typeface="+mn-ea"/>
              <a:ea typeface="+mn-ea"/>
            </a:endParaRPr>
          </a:p>
        </p:txBody>
      </p:sp>
      <p:pic>
        <p:nvPicPr>
          <p:cNvPr id="4" name="图片 3" descr="upload_post_object_v2_3873938960"/>
          <p:cNvPicPr>
            <a:picLocks noChangeAspect="1"/>
          </p:cNvPicPr>
          <p:nvPr/>
        </p:nvPicPr>
        <p:blipFill>
          <a:blip r:embed="rId1"/>
          <a:stretch>
            <a:fillRect/>
          </a:stretch>
        </p:blipFill>
        <p:spPr>
          <a:xfrm>
            <a:off x="247305" y="2334333"/>
            <a:ext cx="7614252" cy="3533489"/>
          </a:xfrm>
          <a:prstGeom prst="rect">
            <a:avLst/>
          </a:prstGeom>
        </p:spPr>
      </p:pic>
      <p:sp>
        <p:nvSpPr>
          <p:cNvPr id="2" name="矩形 1"/>
          <p:cNvSpPr/>
          <p:nvPr/>
        </p:nvSpPr>
        <p:spPr>
          <a:xfrm>
            <a:off x="7966226" y="2234360"/>
            <a:ext cx="3074536" cy="3733448"/>
          </a:xfrm>
          <a:prstGeom prst="rect">
            <a:avLst/>
          </a:prstGeom>
        </p:spPr>
        <p:style>
          <a:lnRef idx="2">
            <a:schemeClr val="accent2"/>
          </a:lnRef>
          <a:fillRef idx="1">
            <a:schemeClr val="lt1"/>
          </a:fillRef>
          <a:effectRef idx="0">
            <a:schemeClr val="accent2"/>
          </a:effectRef>
          <a:fontRef idx="minor">
            <a:schemeClr val="dk1"/>
          </a:fontRef>
        </p:style>
        <p:txBody>
          <a:bodyPr rtlCol="0" anchor="ctr"/>
          <a:p>
            <a:pPr marL="285750" indent="-285750" algn="l">
              <a:buFont typeface="Arial" panose="020B0604020202020204" pitchFamily="34" charset="0"/>
              <a:buChar char="•"/>
            </a:pPr>
            <a:r>
              <a:rPr lang="zh-CN" altLang="en-US" sz="1400"/>
              <a:t>推荐系统</a:t>
            </a:r>
            <a:r>
              <a:rPr lang="en-US" altLang="zh-CN" sz="1400"/>
              <a:t>UI</a:t>
            </a:r>
            <a:r>
              <a:rPr lang="zh-CN" altLang="en-US" sz="1400"/>
              <a:t>和机票控制类和消息控制类有依赖关系，用于展示机票信息和与语言模型交互</a:t>
            </a:r>
            <a:endParaRPr lang="zh-CN" altLang="en-US" sz="1400"/>
          </a:p>
          <a:p>
            <a:pPr marL="285750" indent="-285750" algn="l">
              <a:buFont typeface="Arial" panose="020B0604020202020204" pitchFamily="34" charset="0"/>
              <a:buChar char="•"/>
            </a:pPr>
            <a:r>
              <a:rPr lang="zh-CN" altLang="en-US" sz="1400"/>
              <a:t>机票控制类和航班信息有依赖关系，用于查询和返回机票信息</a:t>
            </a:r>
            <a:endParaRPr lang="zh-CN" altLang="en-US" sz="1400"/>
          </a:p>
          <a:p>
            <a:pPr marL="285750" indent="-285750" algn="l">
              <a:buFont typeface="Arial" panose="020B0604020202020204" pitchFamily="34" charset="0"/>
              <a:buChar char="•"/>
            </a:pPr>
            <a:r>
              <a:rPr lang="zh-CN" altLang="en-US" sz="1400"/>
              <a:t>机票控制类和购票网站有依赖关系，用于构造网站域名和跳转。</a:t>
            </a:r>
            <a:endParaRPr lang="zh-CN" altLang="en-US" sz="1400"/>
          </a:p>
          <a:p>
            <a:pPr marL="285750" indent="-285750" algn="l">
              <a:buFont typeface="Arial" panose="020B0604020202020204" pitchFamily="34" charset="0"/>
              <a:buChar char="•"/>
            </a:pPr>
            <a:r>
              <a:rPr lang="zh-CN" altLang="en-US" sz="1400"/>
              <a:t>消息控制类和语言模型</a:t>
            </a:r>
            <a:r>
              <a:rPr lang="en-US" altLang="zh-CN" sz="1400"/>
              <a:t>API</a:t>
            </a:r>
            <a:r>
              <a:rPr lang="zh-CN" altLang="en-US" sz="1400"/>
              <a:t>有依赖关系，用于构造请求和语言模型交互</a:t>
            </a:r>
            <a:endParaRPr lang="zh-CN" altLang="en-US" sz="1400"/>
          </a:p>
          <a:p>
            <a:pPr marL="285750" indent="-285750" algn="l">
              <a:buFont typeface="Arial" panose="020B0604020202020204" pitchFamily="34" charset="0"/>
              <a:buChar char="•"/>
            </a:pPr>
            <a:r>
              <a:rPr lang="zh-CN" altLang="en-US" sz="1400"/>
              <a:t>注册</a:t>
            </a:r>
            <a:r>
              <a:rPr lang="en-US" altLang="zh-CN" sz="1400"/>
              <a:t>UI</a:t>
            </a:r>
            <a:r>
              <a:rPr lang="zh-CN" altLang="en-US" sz="1400"/>
              <a:t>和注册控制类有依赖关系，用于输入和转发注册信息</a:t>
            </a:r>
            <a:endParaRPr lang="zh-CN" altLang="en-US" sz="1400"/>
          </a:p>
          <a:p>
            <a:pPr marL="285750" indent="-285750" algn="l">
              <a:buFont typeface="Arial" panose="020B0604020202020204" pitchFamily="34" charset="0"/>
              <a:buChar char="•"/>
            </a:pPr>
            <a:r>
              <a:rPr lang="zh-CN" altLang="en-US" sz="1400"/>
              <a:t>登录</a:t>
            </a:r>
            <a:r>
              <a:rPr lang="en-US" altLang="zh-CN" sz="1400"/>
              <a:t>UI</a:t>
            </a:r>
            <a:r>
              <a:rPr lang="zh-CN" altLang="en-US" sz="1400"/>
              <a:t>和登录控制类有依赖关系，用于输入和转发登录信息</a:t>
            </a:r>
            <a:endParaRPr lang="zh-CN" altLang="en-US" sz="1400"/>
          </a:p>
          <a:p>
            <a:pPr marL="285750" indent="-285750" algn="l">
              <a:buFont typeface="Arial" panose="020B0604020202020204" pitchFamily="34" charset="0"/>
              <a:buChar char="•"/>
            </a:pPr>
            <a:r>
              <a:rPr lang="zh-CN" altLang="en-US" sz="1400"/>
              <a:t>注册控制类和登录控制类和账号信息有依赖关系，用于存储用户账号信息</a:t>
            </a:r>
            <a:endParaRPr lang="zh-CN" altLang="en-US" sz="140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软件设计与建模</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03</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27289" y="1690159"/>
            <a:ext cx="9708444" cy="601485"/>
          </a:xfrm>
        </p:spPr>
        <p:txBody>
          <a:bodyPr>
            <a:normAutofit/>
          </a:bodyPr>
          <a:lstStyle/>
          <a:p>
            <a:r>
              <a:rPr lang="zh-CN" altLang="en-US" dirty="0"/>
              <a:t>体系结构设计及其模型</a:t>
            </a:r>
            <a:endParaRPr lang="en-US" altLang="zh-CN" dirty="0"/>
          </a:p>
        </p:txBody>
      </p:sp>
      <p:sp>
        <p:nvSpPr>
          <p:cNvPr id="11266" name="标题 1"/>
          <p:cNvSpPr>
            <a:spLocks noGrp="1"/>
          </p:cNvSpPr>
          <p:nvPr>
            <p:ph type="title" idx="4294967295"/>
          </p:nvPr>
        </p:nvSpPr>
        <p:spPr>
          <a:xfrm>
            <a:off x="1027289" y="952052"/>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5" name="文本框 4"/>
          <p:cNvSpPr txBox="1"/>
          <p:nvPr/>
        </p:nvSpPr>
        <p:spPr>
          <a:xfrm>
            <a:off x="1851378" y="5826926"/>
            <a:ext cx="2664178" cy="369332"/>
          </a:xfrm>
          <a:prstGeom prst="rect">
            <a:avLst/>
          </a:prstGeom>
          <a:noFill/>
        </p:spPr>
        <p:txBody>
          <a:bodyPr wrap="square" rtlCol="0">
            <a:spAutoFit/>
          </a:bodyPr>
          <a:lstStyle/>
          <a:p>
            <a:pPr algn="ctr"/>
            <a:r>
              <a:rPr lang="zh-CN" altLang="en-US" dirty="0"/>
              <a:t>系统分析类图</a:t>
            </a:r>
            <a:endParaRPr lang="zh-CN" altLang="en-US" dirty="0"/>
          </a:p>
        </p:txBody>
      </p:sp>
      <p:sp>
        <p:nvSpPr>
          <p:cNvPr id="7" name="文本框 6"/>
          <p:cNvSpPr txBox="1"/>
          <p:nvPr/>
        </p:nvSpPr>
        <p:spPr>
          <a:xfrm>
            <a:off x="7466541" y="6019095"/>
            <a:ext cx="2664178" cy="369332"/>
          </a:xfrm>
          <a:prstGeom prst="rect">
            <a:avLst/>
          </a:prstGeom>
          <a:noFill/>
        </p:spPr>
        <p:txBody>
          <a:bodyPr wrap="square" rtlCol="0">
            <a:spAutoFit/>
          </a:bodyPr>
          <a:lstStyle/>
          <a:p>
            <a:pPr algn="ctr"/>
            <a:r>
              <a:rPr lang="zh-CN" altLang="en-US" dirty="0"/>
              <a:t>系统体系结构逻辑视图</a:t>
            </a:r>
            <a:endParaRPr lang="zh-CN" altLang="en-US" dirty="0"/>
          </a:p>
        </p:txBody>
      </p:sp>
      <p:pic>
        <p:nvPicPr>
          <p:cNvPr id="2" name="图片 1" descr="软件分析类图"/>
          <p:cNvPicPr>
            <a:picLocks noChangeAspect="1"/>
          </p:cNvPicPr>
          <p:nvPr/>
        </p:nvPicPr>
        <p:blipFill>
          <a:blip r:embed="rId1"/>
          <a:srcRect l="2508" t="4850" b="7005"/>
          <a:stretch>
            <a:fillRect/>
          </a:stretch>
        </p:blipFill>
        <p:spPr>
          <a:xfrm>
            <a:off x="98008" y="2526490"/>
            <a:ext cx="6949668" cy="3003506"/>
          </a:xfrm>
          <a:prstGeom prst="rect">
            <a:avLst/>
          </a:prstGeom>
        </p:spPr>
      </p:pic>
      <p:pic>
        <p:nvPicPr>
          <p:cNvPr id="8" name="图片 7"/>
          <p:cNvPicPr>
            <a:picLocks noChangeAspect="1"/>
          </p:cNvPicPr>
          <p:nvPr/>
        </p:nvPicPr>
        <p:blipFill>
          <a:blip r:embed="rId2"/>
          <a:srcRect l="5656" t="2252" r="7737" b="3639"/>
          <a:stretch>
            <a:fillRect/>
          </a:stretch>
        </p:blipFill>
        <p:spPr>
          <a:xfrm>
            <a:off x="6995086" y="50444"/>
            <a:ext cx="3564488" cy="5968689"/>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814336"/>
            <a:ext cx="9505245" cy="1844675"/>
          </a:xfrm>
        </p:spPr>
        <p:txBody>
          <a:bodyPr>
            <a:normAutofit/>
          </a:bodyPr>
          <a:lstStyle/>
          <a:p>
            <a:r>
              <a:rPr lang="zh-CN" altLang="en-US" dirty="0"/>
              <a:t>系统界面设计及其模型</a:t>
            </a:r>
            <a:endParaRPr lang="en-US" altLang="zh-CN" dirty="0"/>
          </a:p>
        </p:txBody>
      </p:sp>
      <p:sp>
        <p:nvSpPr>
          <p:cNvPr id="11266" name="标题 1"/>
          <p:cNvSpPr>
            <a:spLocks noGrp="1"/>
          </p:cNvSpPr>
          <p:nvPr>
            <p:ph type="title" idx="4294967295"/>
          </p:nvPr>
        </p:nvSpPr>
        <p:spPr>
          <a:xfrm>
            <a:off x="993422" y="952052"/>
            <a:ext cx="4436533"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12" name="图片 11" descr="upload_post_object_v2_4279061536"/>
          <p:cNvPicPr>
            <a:picLocks noChangeAspect="1"/>
          </p:cNvPicPr>
          <p:nvPr/>
        </p:nvPicPr>
        <p:blipFill>
          <a:blip r:embed="rId1"/>
          <a:stretch>
            <a:fillRect/>
          </a:stretch>
        </p:blipFill>
        <p:spPr>
          <a:xfrm>
            <a:off x="463131" y="2753318"/>
            <a:ext cx="5497052" cy="2845212"/>
          </a:xfrm>
          <a:prstGeom prst="rect">
            <a:avLst/>
          </a:prstGeom>
        </p:spPr>
      </p:pic>
      <p:sp>
        <p:nvSpPr>
          <p:cNvPr id="2" name="文本框 1"/>
          <p:cNvSpPr txBox="1"/>
          <p:nvPr userDrawn="1"/>
        </p:nvSpPr>
        <p:spPr>
          <a:xfrm>
            <a:off x="2135435" y="5934136"/>
            <a:ext cx="1554480" cy="368300"/>
          </a:xfrm>
          <a:prstGeom prst="rect">
            <a:avLst/>
          </a:prstGeom>
        </p:spPr>
        <p:txBody>
          <a:bodyPr wrap="none" rtlCol="0">
            <a:spAutoFit/>
          </a:bodyPr>
          <a:p>
            <a:pPr algn="l"/>
            <a:r>
              <a:rPr lang="zh-CN" altLang="en-US"/>
              <a:t>系统界面原型</a:t>
            </a:r>
            <a:endParaRPr lang="zh-CN" altLang="en-US"/>
          </a:p>
        </p:txBody>
      </p:sp>
      <p:sp>
        <p:nvSpPr>
          <p:cNvPr id="3" name="文本框 2"/>
          <p:cNvSpPr txBox="1"/>
          <p:nvPr userDrawn="1"/>
        </p:nvSpPr>
        <p:spPr>
          <a:xfrm>
            <a:off x="8501275" y="5934093"/>
            <a:ext cx="2011680" cy="368300"/>
          </a:xfrm>
          <a:prstGeom prst="rect">
            <a:avLst/>
          </a:prstGeom>
        </p:spPr>
        <p:txBody>
          <a:bodyPr wrap="none" rtlCol="0">
            <a:spAutoFit/>
          </a:bodyPr>
          <a:p>
            <a:pPr algn="l"/>
            <a:r>
              <a:rPr lang="zh-CN" altLang="en-US"/>
              <a:t>系统界面设计类图</a:t>
            </a:r>
            <a:endParaRPr lang="zh-CN" altLang="en-US"/>
          </a:p>
        </p:txBody>
      </p:sp>
      <p:pic>
        <p:nvPicPr>
          <p:cNvPr id="9" name="图片 8" descr="upload_post_object_v2_3960069801"/>
          <p:cNvPicPr>
            <a:picLocks noChangeAspect="1"/>
          </p:cNvPicPr>
          <p:nvPr/>
        </p:nvPicPr>
        <p:blipFill>
          <a:blip r:embed="rId2"/>
          <a:srcRect r="2667"/>
          <a:stretch>
            <a:fillRect/>
          </a:stretch>
        </p:blipFill>
        <p:spPr>
          <a:xfrm>
            <a:off x="6137534" y="2777622"/>
            <a:ext cx="5901389" cy="282095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xfrm>
            <a:off x="993422" y="952052"/>
            <a:ext cx="4436533" cy="535531"/>
          </a:xfrm>
        </p:spPr>
        <p:txBody>
          <a:bodyPr/>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4" name="内容占位符 3"/>
          <p:cNvSpPr>
            <a:spLocks noGrp="1"/>
          </p:cNvSpPr>
          <p:nvPr/>
        </p:nvSpPr>
        <p:spPr>
          <a:xfrm>
            <a:off x="1004711" y="1814336"/>
            <a:ext cx="9505245" cy="1844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登录界面设计及其模型</a:t>
            </a:r>
            <a:endParaRPr lang="en-US" altLang="zh-CN" dirty="0"/>
          </a:p>
          <a:p>
            <a:pPr marL="457200" lvl="1" indent="0">
              <a:buNone/>
            </a:pPr>
            <a:endParaRPr lang="en-US" altLang="zh-CN" dirty="0"/>
          </a:p>
        </p:txBody>
      </p:sp>
      <p:pic>
        <p:nvPicPr>
          <p:cNvPr id="14" name="图片 13" descr="upload_post_object_v2_3071451241"/>
          <p:cNvPicPr>
            <a:picLocks noChangeAspect="1"/>
          </p:cNvPicPr>
          <p:nvPr/>
        </p:nvPicPr>
        <p:blipFill>
          <a:blip r:embed="rId1"/>
          <a:srcRect l="6225" t="6453" r="5848" b="8066"/>
          <a:stretch>
            <a:fillRect/>
          </a:stretch>
        </p:blipFill>
        <p:spPr>
          <a:xfrm>
            <a:off x="686367" y="2650915"/>
            <a:ext cx="4743538" cy="2696295"/>
          </a:xfrm>
          <a:prstGeom prst="rect">
            <a:avLst/>
          </a:prstGeom>
        </p:spPr>
      </p:pic>
      <p:pic>
        <p:nvPicPr>
          <p:cNvPr id="17" name="图片 16" descr="upload_post_object_v2_4010704558"/>
          <p:cNvPicPr>
            <a:picLocks noChangeAspect="1"/>
          </p:cNvPicPr>
          <p:nvPr/>
        </p:nvPicPr>
        <p:blipFill>
          <a:blip r:embed="rId2"/>
          <a:stretch>
            <a:fillRect/>
          </a:stretch>
        </p:blipFill>
        <p:spPr>
          <a:xfrm>
            <a:off x="6024345" y="3186603"/>
            <a:ext cx="5463722" cy="1624852"/>
          </a:xfrm>
          <a:prstGeom prst="rect">
            <a:avLst/>
          </a:prstGeom>
        </p:spPr>
      </p:pic>
      <p:sp>
        <p:nvSpPr>
          <p:cNvPr id="3" name="文本框 2"/>
          <p:cNvSpPr txBox="1"/>
          <p:nvPr userDrawn="1"/>
        </p:nvSpPr>
        <p:spPr>
          <a:xfrm>
            <a:off x="2280895" y="5807733"/>
            <a:ext cx="1554480" cy="368300"/>
          </a:xfrm>
          <a:prstGeom prst="rect">
            <a:avLst/>
          </a:prstGeom>
        </p:spPr>
        <p:txBody>
          <a:bodyPr wrap="none" rtlCol="0">
            <a:spAutoFit/>
          </a:bodyPr>
          <a:p>
            <a:pPr algn="l"/>
            <a:r>
              <a:rPr lang="zh-CN" altLang="en-US"/>
              <a:t>登录界面原型</a:t>
            </a:r>
            <a:endParaRPr lang="zh-CN" altLang="en-US"/>
          </a:p>
        </p:txBody>
      </p:sp>
      <p:sp>
        <p:nvSpPr>
          <p:cNvPr id="5" name="文本框 4"/>
          <p:cNvSpPr txBox="1"/>
          <p:nvPr userDrawn="1"/>
        </p:nvSpPr>
        <p:spPr>
          <a:xfrm>
            <a:off x="7881002" y="5807690"/>
            <a:ext cx="2011680" cy="368300"/>
          </a:xfrm>
          <a:prstGeom prst="rect">
            <a:avLst/>
          </a:prstGeom>
        </p:spPr>
        <p:txBody>
          <a:bodyPr wrap="none" rtlCol="0">
            <a:spAutoFit/>
          </a:bodyPr>
          <a:p>
            <a:pPr algn="l"/>
            <a:r>
              <a:rPr lang="zh-CN" altLang="en-US"/>
              <a:t>登录界面设计类图</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xfrm>
            <a:off x="993422" y="952052"/>
            <a:ext cx="4436533" cy="535531"/>
          </a:xfrm>
        </p:spPr>
        <p:txBody>
          <a:bodyPr/>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4" name="内容占位符 3"/>
          <p:cNvSpPr>
            <a:spLocks noGrp="1"/>
          </p:cNvSpPr>
          <p:nvPr/>
        </p:nvSpPr>
        <p:spPr>
          <a:xfrm>
            <a:off x="1004711" y="1814336"/>
            <a:ext cx="9505245" cy="1844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注册界面设计及其模型</a:t>
            </a:r>
            <a:endParaRPr lang="en-US" altLang="zh-CN" dirty="0"/>
          </a:p>
        </p:txBody>
      </p:sp>
      <p:pic>
        <p:nvPicPr>
          <p:cNvPr id="11" name="图片 10" descr="upload_post_object_v2_804288159"/>
          <p:cNvPicPr>
            <a:picLocks noChangeAspect="1"/>
          </p:cNvPicPr>
          <p:nvPr/>
        </p:nvPicPr>
        <p:blipFill>
          <a:blip r:embed="rId1"/>
          <a:srcRect l="6998" t="9294" r="3867" b="7573"/>
          <a:stretch>
            <a:fillRect/>
          </a:stretch>
        </p:blipFill>
        <p:spPr>
          <a:xfrm>
            <a:off x="556595" y="2748240"/>
            <a:ext cx="5310124" cy="2649550"/>
          </a:xfrm>
          <a:prstGeom prst="rect">
            <a:avLst/>
          </a:prstGeom>
        </p:spPr>
      </p:pic>
      <p:pic>
        <p:nvPicPr>
          <p:cNvPr id="13" name="图片 12" descr="upload_post_object_v2_3784614920"/>
          <p:cNvPicPr>
            <a:picLocks noChangeAspect="1"/>
          </p:cNvPicPr>
          <p:nvPr/>
        </p:nvPicPr>
        <p:blipFill>
          <a:blip r:embed="rId2"/>
          <a:stretch>
            <a:fillRect/>
          </a:stretch>
        </p:blipFill>
        <p:spPr>
          <a:xfrm>
            <a:off x="6152627" y="3190577"/>
            <a:ext cx="5445719" cy="1603934"/>
          </a:xfrm>
          <a:prstGeom prst="rect">
            <a:avLst/>
          </a:prstGeom>
        </p:spPr>
      </p:pic>
      <p:sp>
        <p:nvSpPr>
          <p:cNvPr id="2" name="文本框 1"/>
          <p:cNvSpPr txBox="1"/>
          <p:nvPr userDrawn="1"/>
        </p:nvSpPr>
        <p:spPr>
          <a:xfrm>
            <a:off x="2434417" y="5957118"/>
            <a:ext cx="1554480" cy="368300"/>
          </a:xfrm>
          <a:prstGeom prst="rect">
            <a:avLst/>
          </a:prstGeom>
        </p:spPr>
        <p:txBody>
          <a:bodyPr wrap="none" rtlCol="0">
            <a:spAutoFit/>
          </a:bodyPr>
          <a:p>
            <a:pPr algn="l"/>
            <a:r>
              <a:rPr lang="zh-CN" altLang="en-US"/>
              <a:t>注册界面原型</a:t>
            </a:r>
            <a:endParaRPr lang="zh-CN" altLang="en-US"/>
          </a:p>
        </p:txBody>
      </p:sp>
      <p:sp>
        <p:nvSpPr>
          <p:cNvPr id="3" name="文本框 2"/>
          <p:cNvSpPr txBox="1"/>
          <p:nvPr userDrawn="1"/>
        </p:nvSpPr>
        <p:spPr>
          <a:xfrm>
            <a:off x="7869681" y="5957075"/>
            <a:ext cx="2011680" cy="368300"/>
          </a:xfrm>
          <a:prstGeom prst="rect">
            <a:avLst/>
          </a:prstGeom>
        </p:spPr>
        <p:txBody>
          <a:bodyPr wrap="none" rtlCol="0">
            <a:spAutoFit/>
          </a:bodyPr>
          <a:p>
            <a:pPr algn="l"/>
            <a:r>
              <a:rPr lang="zh-CN" altLang="en-US"/>
              <a:t>注册界面设计类图</a:t>
            </a: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xfrm>
            <a:off x="993422" y="952052"/>
            <a:ext cx="4436533" cy="535531"/>
          </a:xfrm>
        </p:spPr>
        <p:txBody>
          <a:bodyPr/>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5"/>
          <p:cNvPicPr>
            <a:picLocks noChangeAspect="1"/>
          </p:cNvPicPr>
          <p:nvPr/>
        </p:nvPicPr>
        <p:blipFill>
          <a:blip r:embed="rId1"/>
          <a:srcRect l="4765" t="5138" r="1276" b="16102"/>
          <a:stretch>
            <a:fillRect/>
          </a:stretch>
        </p:blipFill>
        <p:spPr>
          <a:xfrm>
            <a:off x="1913601" y="1700642"/>
            <a:ext cx="7435330" cy="3810381"/>
          </a:xfrm>
          <a:prstGeom prst="rect">
            <a:avLst/>
          </a:prstGeom>
          <a:noFill/>
          <a:ln w="9525">
            <a:noFill/>
          </a:ln>
        </p:spPr>
      </p:pic>
      <p:sp>
        <p:nvSpPr>
          <p:cNvPr id="3" name="文本框 2"/>
          <p:cNvSpPr txBox="1"/>
          <p:nvPr userDrawn="1"/>
        </p:nvSpPr>
        <p:spPr>
          <a:xfrm>
            <a:off x="4486970" y="5967226"/>
            <a:ext cx="2011680" cy="368300"/>
          </a:xfrm>
          <a:prstGeom prst="rect">
            <a:avLst/>
          </a:prstGeom>
        </p:spPr>
        <p:txBody>
          <a:bodyPr wrap="none" rtlCol="0">
            <a:spAutoFit/>
          </a:bodyPr>
          <a:p>
            <a:r>
              <a:rPr lang="zh-CN" altLang="en-US"/>
              <a:t>系统界面流顺序图</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58775"/>
            <a:ext cx="9866489" cy="941292"/>
          </a:xfrm>
        </p:spPr>
        <p:txBody>
          <a:bodyPr>
            <a:normAutofit fontScale="25000"/>
          </a:bodyPr>
          <a:lstStyle/>
          <a:p>
            <a:r>
              <a:rPr lang="zh-CN" altLang="en-US" sz="11200" dirty="0"/>
              <a:t>用例设计</a:t>
            </a:r>
            <a:endParaRPr lang="zh-CN" altLang="en-US" sz="11200" dirty="0"/>
          </a:p>
          <a:p>
            <a:pPr lvl="1"/>
            <a:r>
              <a:rPr lang="en-US" altLang="zh-CN" sz="9600" dirty="0"/>
              <a:t>1-</a:t>
            </a:r>
            <a:r>
              <a:rPr lang="zh-CN" altLang="en-US" sz="9600"/>
              <a:t>查询机票</a:t>
            </a:r>
            <a:r>
              <a:rPr lang="zh-CN" altLang="en-US" sz="9600" dirty="0"/>
              <a:t>用例实现的设计方案</a:t>
            </a:r>
            <a:endParaRPr lang="zh-CN" altLang="en-US" sz="9600"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668921" y="6126004"/>
            <a:ext cx="2949928" cy="625020"/>
          </a:xfrm>
          <a:prstGeom prst="rect">
            <a:avLst/>
          </a:prstGeom>
          <a:noFill/>
        </p:spPr>
        <p:txBody>
          <a:bodyPr wrap="square" rtlCol="0">
            <a:noAutofit/>
          </a:bodyPr>
          <a:lstStyle/>
          <a:p>
            <a:pPr algn="ctr"/>
            <a:r>
              <a:rPr lang="zh-CN" altLang="en-US" dirty="0"/>
              <a:t>查询机票用例的分析顺序图</a:t>
            </a:r>
            <a:endParaRPr lang="zh-CN" altLang="en-US" dirty="0"/>
          </a:p>
        </p:txBody>
      </p:sp>
      <p:sp>
        <p:nvSpPr>
          <p:cNvPr id="6" name="文本框 5"/>
          <p:cNvSpPr txBox="1"/>
          <p:nvPr/>
        </p:nvSpPr>
        <p:spPr>
          <a:xfrm>
            <a:off x="7016044" y="6126015"/>
            <a:ext cx="2997421" cy="643890"/>
          </a:xfrm>
          <a:prstGeom prst="rect">
            <a:avLst/>
          </a:prstGeom>
          <a:noFill/>
        </p:spPr>
        <p:txBody>
          <a:bodyPr wrap="square" rtlCol="0">
            <a:noAutofit/>
          </a:bodyPr>
          <a:lstStyle/>
          <a:p>
            <a:pPr algn="ctr"/>
            <a:r>
              <a:rPr lang="zh-CN" altLang="en-US" dirty="0"/>
              <a:t>查询机票用例的设计顺序图</a:t>
            </a:r>
            <a:endParaRPr lang="zh-CN" altLang="en-US" dirty="0"/>
          </a:p>
        </p:txBody>
      </p:sp>
      <p:pic>
        <p:nvPicPr>
          <p:cNvPr id="7" name="图片 6" descr="upload_post_object_v2_2680841551"/>
          <p:cNvPicPr>
            <a:picLocks noChangeAspect="1"/>
          </p:cNvPicPr>
          <p:nvPr/>
        </p:nvPicPr>
        <p:blipFill>
          <a:blip r:embed="rId1"/>
          <a:srcRect r="3480"/>
          <a:stretch>
            <a:fillRect/>
          </a:stretch>
        </p:blipFill>
        <p:spPr>
          <a:xfrm>
            <a:off x="5847542" y="3136829"/>
            <a:ext cx="6213094" cy="2377264"/>
          </a:xfrm>
          <a:prstGeom prst="rect">
            <a:avLst/>
          </a:prstGeom>
        </p:spPr>
      </p:pic>
      <p:pic>
        <p:nvPicPr>
          <p:cNvPr id="8" name="图片 7" descr="upload_post_object_v2_3490297384"/>
          <p:cNvPicPr>
            <a:picLocks noChangeAspect="1"/>
          </p:cNvPicPr>
          <p:nvPr/>
        </p:nvPicPr>
        <p:blipFill>
          <a:blip r:embed="rId2"/>
          <a:stretch>
            <a:fillRect/>
          </a:stretch>
        </p:blipFill>
        <p:spPr>
          <a:xfrm>
            <a:off x="671572" y="2711153"/>
            <a:ext cx="4706303" cy="3228657"/>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2-</a:t>
            </a:r>
            <a:r>
              <a:rPr lang="zh-CN" altLang="en-US" dirty="0">
                <a:solidFill>
                  <a:schemeClr val="tx1"/>
                </a:solidFill>
              </a:rPr>
              <a:t>跳转购票网站</a:t>
            </a:r>
            <a:r>
              <a:rPr lang="zh-CN" altLang="en-US" dirty="0"/>
              <a:t>用例实现的设计方案</a:t>
            </a:r>
            <a:endParaRPr lang="zh-CN" altLang="en-US" dirty="0"/>
          </a:p>
        </p:txBody>
      </p:sp>
      <p:sp>
        <p:nvSpPr>
          <p:cNvPr id="11266" name="标题 1"/>
          <p:cNvSpPr>
            <a:spLocks noGrp="1"/>
          </p:cNvSpPr>
          <p:nvPr>
            <p:ph type="title" idx="4294967295"/>
          </p:nvPr>
        </p:nvSpPr>
        <p:spPr>
          <a:xfrm>
            <a:off x="1004711"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422858" y="6123623"/>
            <a:ext cx="3442053" cy="623909"/>
          </a:xfrm>
          <a:prstGeom prst="rect">
            <a:avLst/>
          </a:prstGeom>
          <a:noFill/>
        </p:spPr>
        <p:txBody>
          <a:bodyPr wrap="square" rtlCol="0">
            <a:noAutofit/>
          </a:bodyPr>
          <a:lstStyle/>
          <a:p>
            <a:pPr algn="ctr"/>
            <a:r>
              <a:rPr lang="zh-CN" altLang="en-US" dirty="0"/>
              <a:t>跳转购票网站用例的分析顺序图</a:t>
            </a:r>
            <a:endParaRPr lang="zh-CN" altLang="en-US" dirty="0"/>
          </a:p>
        </p:txBody>
      </p:sp>
      <p:sp>
        <p:nvSpPr>
          <p:cNvPr id="6" name="文本框 5"/>
          <p:cNvSpPr txBox="1"/>
          <p:nvPr/>
        </p:nvSpPr>
        <p:spPr>
          <a:xfrm>
            <a:off x="6889642" y="6123673"/>
            <a:ext cx="3503031" cy="645160"/>
          </a:xfrm>
          <a:prstGeom prst="rect">
            <a:avLst/>
          </a:prstGeom>
          <a:noFill/>
        </p:spPr>
        <p:txBody>
          <a:bodyPr wrap="square" rtlCol="0">
            <a:noAutofit/>
          </a:bodyPr>
          <a:lstStyle/>
          <a:p>
            <a:pPr algn="ctr"/>
            <a:r>
              <a:rPr lang="zh-CN" altLang="en-US" dirty="0"/>
              <a:t>跳转购票网站用例的设计顺序图</a:t>
            </a:r>
            <a:endParaRPr lang="zh-CN" altLang="en-US" dirty="0"/>
          </a:p>
        </p:txBody>
      </p:sp>
      <p:pic>
        <p:nvPicPr>
          <p:cNvPr id="7" name="图片 3"/>
          <p:cNvPicPr>
            <a:picLocks noChangeAspect="1"/>
          </p:cNvPicPr>
          <p:nvPr/>
        </p:nvPicPr>
        <p:blipFill>
          <a:blip r:embed="rId1"/>
          <a:srcRect l="2516" t="3185" r="1635" b="12476"/>
          <a:stretch>
            <a:fillRect/>
          </a:stretch>
        </p:blipFill>
        <p:spPr>
          <a:xfrm>
            <a:off x="6039086" y="3233571"/>
            <a:ext cx="5712033" cy="2183781"/>
          </a:xfrm>
          <a:prstGeom prst="rect">
            <a:avLst/>
          </a:prstGeom>
          <a:noFill/>
          <a:ln w="9525">
            <a:noFill/>
          </a:ln>
        </p:spPr>
      </p:pic>
      <p:pic>
        <p:nvPicPr>
          <p:cNvPr id="8" name="图片 7" descr="upload_post_object_v2_4227526569"/>
          <p:cNvPicPr>
            <a:picLocks noChangeAspect="1"/>
          </p:cNvPicPr>
          <p:nvPr/>
        </p:nvPicPr>
        <p:blipFill>
          <a:blip r:embed="rId2"/>
          <a:stretch>
            <a:fillRect/>
          </a:stretch>
        </p:blipFill>
        <p:spPr>
          <a:xfrm>
            <a:off x="690097" y="2622959"/>
            <a:ext cx="5133499" cy="3228658"/>
          </a:xfrm>
          <a:prstGeom prst="rect">
            <a:avLst/>
          </a:prstGeom>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9068" y="1639917"/>
            <a:ext cx="9866489" cy="885076"/>
          </a:xfrm>
        </p:spPr>
        <p:txBody>
          <a:bodyPr>
            <a:normAutofit lnSpcReduction="20000"/>
          </a:bodyPr>
          <a:lstStyle/>
          <a:p>
            <a:r>
              <a:rPr lang="zh-CN" altLang="en-US" dirty="0"/>
              <a:t>用例设计</a:t>
            </a:r>
            <a:endParaRPr lang="zh-CN" altLang="en-US" dirty="0"/>
          </a:p>
          <a:p>
            <a:pPr lvl="1"/>
            <a:r>
              <a:rPr lang="en-US" altLang="zh-CN" dirty="0"/>
              <a:t>3-</a:t>
            </a:r>
            <a:r>
              <a:rPr lang="zh-CN" altLang="en-US"/>
              <a:t>询问</a:t>
            </a:r>
            <a:r>
              <a:rPr lang="en-US" altLang="zh-CN"/>
              <a:t>AI</a:t>
            </a:r>
            <a:r>
              <a:rPr lang="zh-CN" altLang="en-US"/>
              <a:t>机票推荐助手</a:t>
            </a:r>
            <a:r>
              <a:rPr lang="zh-CN" altLang="en-US" dirty="0"/>
              <a:t>用例实现的设计方案</a:t>
            </a:r>
            <a:endParaRPr lang="zh-CN" altLang="en-US" dirty="0"/>
          </a:p>
        </p:txBody>
      </p:sp>
      <p:sp>
        <p:nvSpPr>
          <p:cNvPr id="11266" name="标题 1"/>
          <p:cNvSpPr>
            <a:spLocks noGrp="1"/>
          </p:cNvSpPr>
          <p:nvPr>
            <p:ph type="title" idx="4294967295"/>
          </p:nvPr>
        </p:nvSpPr>
        <p:spPr>
          <a:xfrm>
            <a:off x="999039" y="918185"/>
            <a:ext cx="4504267"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1811796" y="6144895"/>
            <a:ext cx="2664178" cy="645160"/>
          </a:xfrm>
          <a:prstGeom prst="rect">
            <a:avLst/>
          </a:prstGeom>
          <a:noFill/>
        </p:spPr>
        <p:txBody>
          <a:bodyPr wrap="square" rtlCol="0">
            <a:spAutoFit/>
          </a:bodyPr>
          <a:lstStyle/>
          <a:p>
            <a:pPr algn="ctr"/>
            <a:r>
              <a:rPr lang="zh-CN" altLang="en-US" dirty="0"/>
              <a:t>询问</a:t>
            </a:r>
            <a:r>
              <a:rPr lang="en-US" altLang="zh-CN" dirty="0"/>
              <a:t>AI</a:t>
            </a:r>
            <a:r>
              <a:rPr lang="zh-CN" altLang="en-US" dirty="0"/>
              <a:t>机票推荐助手用例的分析顺序图</a:t>
            </a:r>
            <a:endParaRPr lang="zh-CN" altLang="en-US" dirty="0"/>
          </a:p>
        </p:txBody>
      </p:sp>
      <p:sp>
        <p:nvSpPr>
          <p:cNvPr id="6" name="文本框 5"/>
          <p:cNvSpPr txBox="1"/>
          <p:nvPr/>
        </p:nvSpPr>
        <p:spPr>
          <a:xfrm>
            <a:off x="7282346" y="6065203"/>
            <a:ext cx="2595231" cy="645160"/>
          </a:xfrm>
          <a:prstGeom prst="rect">
            <a:avLst/>
          </a:prstGeom>
          <a:noFill/>
        </p:spPr>
        <p:txBody>
          <a:bodyPr wrap="square" rtlCol="0">
            <a:noAutofit/>
          </a:bodyPr>
          <a:lstStyle/>
          <a:p>
            <a:pPr algn="ctr"/>
            <a:r>
              <a:rPr lang="zh-CN" altLang="en-US" dirty="0"/>
              <a:t>询问</a:t>
            </a:r>
            <a:r>
              <a:rPr lang="en-US" altLang="zh-CN" dirty="0"/>
              <a:t>AI</a:t>
            </a:r>
            <a:r>
              <a:rPr lang="zh-CN" altLang="en-US" dirty="0"/>
              <a:t>机票推荐助手用例的设计顺序图</a:t>
            </a:r>
            <a:endParaRPr lang="zh-CN" altLang="en-US" dirty="0"/>
          </a:p>
        </p:txBody>
      </p:sp>
      <p:pic>
        <p:nvPicPr>
          <p:cNvPr id="7" name="图片 1"/>
          <p:cNvPicPr>
            <a:picLocks noChangeAspect="1"/>
          </p:cNvPicPr>
          <p:nvPr/>
        </p:nvPicPr>
        <p:blipFill>
          <a:blip r:embed="rId1"/>
          <a:srcRect l="5596" t="7489" r="4777" b="13948"/>
          <a:stretch>
            <a:fillRect/>
          </a:stretch>
        </p:blipFill>
        <p:spPr>
          <a:xfrm>
            <a:off x="6427759" y="3041103"/>
            <a:ext cx="5225113" cy="2568716"/>
          </a:xfrm>
          <a:prstGeom prst="rect">
            <a:avLst/>
          </a:prstGeom>
          <a:noFill/>
          <a:ln w="9525">
            <a:noFill/>
          </a:ln>
        </p:spPr>
      </p:pic>
      <p:pic>
        <p:nvPicPr>
          <p:cNvPr id="8" name="图片 7" descr="upload_post_object_v2_2576884565"/>
          <p:cNvPicPr>
            <a:picLocks noChangeAspect="1"/>
          </p:cNvPicPr>
          <p:nvPr/>
        </p:nvPicPr>
        <p:blipFill>
          <a:blip r:embed="rId2"/>
          <a:stretch>
            <a:fillRect/>
          </a:stretch>
        </p:blipFill>
        <p:spPr>
          <a:xfrm>
            <a:off x="459446" y="2648453"/>
            <a:ext cx="5725186" cy="3354056"/>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xfrm>
            <a:off x="999039" y="918185"/>
            <a:ext cx="4504267" cy="535531"/>
          </a:xfrm>
        </p:spPr>
        <p:txBody>
          <a:bodyPr/>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4" name="内容占位符 3"/>
          <p:cNvSpPr>
            <a:spLocks noGrp="1"/>
          </p:cNvSpPr>
          <p:nvPr/>
        </p:nvSpPr>
        <p:spPr>
          <a:xfrm>
            <a:off x="999068" y="1639917"/>
            <a:ext cx="9866489" cy="885076"/>
          </a:xfrm>
          <a:prstGeom prst="rect">
            <a:avLst/>
          </a:prstGeom>
        </p:spPr>
        <p:txBody>
          <a:bodyPr vert="horz"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用例设计</a:t>
            </a:r>
            <a:endParaRPr lang="zh-CN" altLang="en-US" dirty="0"/>
          </a:p>
          <a:p>
            <a:pPr lvl="1"/>
            <a:r>
              <a:rPr lang="en-US" altLang="zh-CN" dirty="0"/>
              <a:t>4-</a:t>
            </a:r>
            <a:r>
              <a:rPr lang="zh-CN" altLang="en-US">
                <a:solidFill>
                  <a:schemeClr val="tx1"/>
                </a:solidFill>
              </a:rPr>
              <a:t>登录</a:t>
            </a:r>
            <a:r>
              <a:rPr lang="zh-CN" altLang="en-US" dirty="0"/>
              <a:t>用例实现的设计方案</a:t>
            </a:r>
            <a:endParaRPr lang="zh-CN" altLang="en-US" dirty="0"/>
          </a:p>
        </p:txBody>
      </p:sp>
      <p:sp>
        <p:nvSpPr>
          <p:cNvPr id="3" name="文本框 2"/>
          <p:cNvSpPr txBox="1"/>
          <p:nvPr/>
        </p:nvSpPr>
        <p:spPr>
          <a:xfrm>
            <a:off x="1734390" y="5685631"/>
            <a:ext cx="2664178" cy="368300"/>
          </a:xfrm>
          <a:prstGeom prst="rect">
            <a:avLst/>
          </a:prstGeom>
          <a:noFill/>
        </p:spPr>
        <p:txBody>
          <a:bodyPr wrap="square" rtlCol="0">
            <a:spAutoFit/>
          </a:bodyPr>
          <a:p>
            <a:pPr algn="ctr"/>
            <a:r>
              <a:rPr lang="zh-CN" altLang="en-US" dirty="0">
                <a:solidFill>
                  <a:schemeClr val="tx1"/>
                </a:solidFill>
              </a:rPr>
              <a:t>登录</a:t>
            </a:r>
            <a:r>
              <a:rPr lang="zh-CN" altLang="en-US" dirty="0"/>
              <a:t>用例的分析顺序图</a:t>
            </a:r>
            <a:endParaRPr lang="zh-CN" altLang="en-US" dirty="0"/>
          </a:p>
        </p:txBody>
      </p:sp>
      <p:sp>
        <p:nvSpPr>
          <p:cNvPr id="6" name="文本框 5"/>
          <p:cNvSpPr txBox="1"/>
          <p:nvPr/>
        </p:nvSpPr>
        <p:spPr>
          <a:xfrm>
            <a:off x="7237037" y="5685663"/>
            <a:ext cx="3503031" cy="645160"/>
          </a:xfrm>
          <a:prstGeom prst="rect">
            <a:avLst/>
          </a:prstGeom>
          <a:noFill/>
        </p:spPr>
        <p:txBody>
          <a:bodyPr wrap="square" rtlCol="0">
            <a:noAutofit/>
          </a:bodyPr>
          <a:p>
            <a:pPr algn="ctr"/>
            <a:r>
              <a:rPr lang="zh-CN" altLang="en-US" dirty="0">
                <a:solidFill>
                  <a:schemeClr val="tx1"/>
                </a:solidFill>
              </a:rPr>
              <a:t>登录</a:t>
            </a:r>
            <a:r>
              <a:rPr lang="zh-CN" altLang="en-US" dirty="0"/>
              <a:t>用例的设计顺序图</a:t>
            </a:r>
            <a:endParaRPr lang="zh-CN" altLang="en-US" dirty="0"/>
          </a:p>
        </p:txBody>
      </p:sp>
      <p:pic>
        <p:nvPicPr>
          <p:cNvPr id="25" name="图片 24" descr="upload_post_object_v2_854211366"/>
          <p:cNvPicPr>
            <a:picLocks noChangeAspect="1"/>
          </p:cNvPicPr>
          <p:nvPr/>
        </p:nvPicPr>
        <p:blipFill>
          <a:blip r:embed="rId1"/>
          <a:stretch>
            <a:fillRect/>
          </a:stretch>
        </p:blipFill>
        <p:spPr>
          <a:xfrm>
            <a:off x="5963708" y="2843530"/>
            <a:ext cx="6049661" cy="2527713"/>
          </a:xfrm>
          <a:prstGeom prst="rect">
            <a:avLst/>
          </a:prstGeom>
        </p:spPr>
      </p:pic>
      <p:pic>
        <p:nvPicPr>
          <p:cNvPr id="5" name="图片 4" descr="upload_post_object_v2_757697595"/>
          <p:cNvPicPr>
            <a:picLocks noChangeAspect="1"/>
          </p:cNvPicPr>
          <p:nvPr/>
        </p:nvPicPr>
        <p:blipFill>
          <a:blip r:embed="rId2"/>
          <a:srcRect l="2305"/>
          <a:stretch>
            <a:fillRect/>
          </a:stretch>
        </p:blipFill>
        <p:spPr>
          <a:xfrm>
            <a:off x="375646" y="2843530"/>
            <a:ext cx="5381582" cy="252777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xfrm>
            <a:off x="999039" y="918185"/>
            <a:ext cx="4504267" cy="535531"/>
          </a:xfrm>
        </p:spPr>
        <p:txBody>
          <a:bodyPr/>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4" name="内容占位符 3"/>
          <p:cNvSpPr>
            <a:spLocks noGrp="1"/>
          </p:cNvSpPr>
          <p:nvPr/>
        </p:nvSpPr>
        <p:spPr>
          <a:xfrm>
            <a:off x="999068" y="1639917"/>
            <a:ext cx="9866489" cy="885076"/>
          </a:xfrm>
          <a:prstGeom prst="rect">
            <a:avLst/>
          </a:prstGeom>
        </p:spPr>
        <p:txBody>
          <a:bodyPr vert="horz"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用例设计</a:t>
            </a:r>
            <a:endParaRPr lang="zh-CN" altLang="en-US" dirty="0"/>
          </a:p>
          <a:p>
            <a:pPr lvl="1"/>
            <a:r>
              <a:rPr lang="en-US" altLang="zh-CN" dirty="0"/>
              <a:t>5-</a:t>
            </a:r>
            <a:r>
              <a:rPr lang="zh-CN" altLang="en-US" dirty="0"/>
              <a:t>注册用例实现的设计方案</a:t>
            </a:r>
            <a:endParaRPr lang="zh-CN" altLang="en-US" dirty="0"/>
          </a:p>
        </p:txBody>
      </p:sp>
      <p:sp>
        <p:nvSpPr>
          <p:cNvPr id="3" name="文本框 2"/>
          <p:cNvSpPr txBox="1"/>
          <p:nvPr/>
        </p:nvSpPr>
        <p:spPr>
          <a:xfrm>
            <a:off x="1535289" y="6144874"/>
            <a:ext cx="2664178" cy="368300"/>
          </a:xfrm>
          <a:prstGeom prst="rect">
            <a:avLst/>
          </a:prstGeom>
          <a:noFill/>
        </p:spPr>
        <p:txBody>
          <a:bodyPr wrap="square" rtlCol="0">
            <a:spAutoFit/>
          </a:bodyPr>
          <a:lstStyle/>
          <a:p>
            <a:pPr algn="ctr"/>
            <a:r>
              <a:rPr lang="zh-CN" altLang="en-US" dirty="0">
                <a:solidFill>
                  <a:schemeClr val="tx1"/>
                </a:solidFill>
              </a:rPr>
              <a:t>注册</a:t>
            </a:r>
            <a:r>
              <a:rPr lang="zh-CN" altLang="en-US" dirty="0"/>
              <a:t>用例的分析顺序图</a:t>
            </a:r>
            <a:endParaRPr lang="zh-CN" altLang="en-US" dirty="0"/>
          </a:p>
        </p:txBody>
      </p:sp>
      <p:sp>
        <p:nvSpPr>
          <p:cNvPr id="6" name="文本框 5"/>
          <p:cNvSpPr txBox="1"/>
          <p:nvPr/>
        </p:nvSpPr>
        <p:spPr>
          <a:xfrm>
            <a:off x="6889642" y="6123673"/>
            <a:ext cx="3503031" cy="645160"/>
          </a:xfrm>
          <a:prstGeom prst="rect">
            <a:avLst/>
          </a:prstGeom>
          <a:noFill/>
        </p:spPr>
        <p:txBody>
          <a:bodyPr wrap="square" rtlCol="0">
            <a:noAutofit/>
          </a:bodyPr>
          <a:lstStyle/>
          <a:p>
            <a:pPr algn="ctr"/>
            <a:r>
              <a:rPr lang="zh-CN" altLang="en-US" dirty="0">
                <a:solidFill>
                  <a:schemeClr val="tx1"/>
                </a:solidFill>
              </a:rPr>
              <a:t>注册</a:t>
            </a:r>
            <a:r>
              <a:rPr lang="zh-CN" altLang="en-US" dirty="0"/>
              <a:t>用例的设计顺序图</a:t>
            </a:r>
            <a:endParaRPr lang="zh-CN" altLang="en-US" dirty="0"/>
          </a:p>
        </p:txBody>
      </p:sp>
      <p:pic>
        <p:nvPicPr>
          <p:cNvPr id="13" name="图片 12" descr="upload_post_object_v2_72262851"/>
          <p:cNvPicPr>
            <a:picLocks noChangeAspect="1"/>
          </p:cNvPicPr>
          <p:nvPr/>
        </p:nvPicPr>
        <p:blipFill>
          <a:blip r:embed="rId1"/>
          <a:stretch>
            <a:fillRect/>
          </a:stretch>
        </p:blipFill>
        <p:spPr>
          <a:xfrm>
            <a:off x="5659076" y="3225965"/>
            <a:ext cx="6154508" cy="2198039"/>
          </a:xfrm>
          <a:prstGeom prst="rect">
            <a:avLst/>
          </a:prstGeom>
        </p:spPr>
      </p:pic>
      <p:pic>
        <p:nvPicPr>
          <p:cNvPr id="5" name="图片 4" descr="upload_post_object_v2_3675749044"/>
          <p:cNvPicPr>
            <a:picLocks noChangeAspect="1"/>
          </p:cNvPicPr>
          <p:nvPr/>
        </p:nvPicPr>
        <p:blipFill>
          <a:blip r:embed="rId2"/>
          <a:stretch>
            <a:fillRect/>
          </a:stretch>
        </p:blipFill>
        <p:spPr>
          <a:xfrm>
            <a:off x="535622" y="2613657"/>
            <a:ext cx="4967605" cy="342265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xfrm>
            <a:off x="999039" y="918185"/>
            <a:ext cx="4504267" cy="535531"/>
          </a:xfrm>
        </p:spPr>
        <p:txBody>
          <a:bodyPr/>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4" name="内容占位符 3"/>
          <p:cNvSpPr>
            <a:spLocks noGrp="1"/>
          </p:cNvSpPr>
          <p:nvPr/>
        </p:nvSpPr>
        <p:spPr>
          <a:xfrm>
            <a:off x="999068" y="1639917"/>
            <a:ext cx="9866489" cy="885076"/>
          </a:xfrm>
          <a:prstGeom prst="rect">
            <a:avLst/>
          </a:prstGeom>
        </p:spPr>
        <p:txBody>
          <a:bodyPr vert="horz"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用例设计</a:t>
            </a:r>
            <a:endParaRPr lang="zh-CN" altLang="en-US" dirty="0"/>
          </a:p>
          <a:p>
            <a:pPr lvl="1"/>
            <a:r>
              <a:rPr lang="en-US" altLang="zh-CN" dirty="0"/>
              <a:t>6-</a:t>
            </a:r>
            <a:r>
              <a:rPr lang="zh-CN" altLang="en-US" dirty="0"/>
              <a:t>数据维护用例实现的设计方案</a:t>
            </a:r>
            <a:endParaRPr lang="zh-CN" altLang="en-US" dirty="0"/>
          </a:p>
        </p:txBody>
      </p:sp>
      <p:sp>
        <p:nvSpPr>
          <p:cNvPr id="3" name="文本框 2"/>
          <p:cNvSpPr txBox="1"/>
          <p:nvPr/>
        </p:nvSpPr>
        <p:spPr>
          <a:xfrm>
            <a:off x="1313003" y="6123623"/>
            <a:ext cx="3108678" cy="623909"/>
          </a:xfrm>
          <a:prstGeom prst="rect">
            <a:avLst/>
          </a:prstGeom>
          <a:noFill/>
        </p:spPr>
        <p:txBody>
          <a:bodyPr wrap="square" rtlCol="0">
            <a:noAutofit/>
          </a:bodyPr>
          <a:lstStyle/>
          <a:p>
            <a:pPr algn="ctr"/>
            <a:r>
              <a:rPr lang="zh-CN" altLang="en-US" dirty="0">
                <a:solidFill>
                  <a:schemeClr val="tx1"/>
                </a:solidFill>
              </a:rPr>
              <a:t>数据维护</a:t>
            </a:r>
            <a:r>
              <a:rPr lang="zh-CN" altLang="en-US" dirty="0"/>
              <a:t>用例的分析顺序图</a:t>
            </a:r>
            <a:endParaRPr lang="zh-CN" altLang="en-US" dirty="0"/>
          </a:p>
        </p:txBody>
      </p:sp>
      <p:sp>
        <p:nvSpPr>
          <p:cNvPr id="6" name="文本框 5"/>
          <p:cNvSpPr txBox="1"/>
          <p:nvPr/>
        </p:nvSpPr>
        <p:spPr>
          <a:xfrm>
            <a:off x="6889642" y="6123673"/>
            <a:ext cx="3503031" cy="645160"/>
          </a:xfrm>
          <a:prstGeom prst="rect">
            <a:avLst/>
          </a:prstGeom>
          <a:noFill/>
        </p:spPr>
        <p:txBody>
          <a:bodyPr wrap="square" rtlCol="0">
            <a:noAutofit/>
          </a:bodyPr>
          <a:lstStyle/>
          <a:p>
            <a:pPr algn="ctr"/>
            <a:r>
              <a:rPr lang="zh-CN" altLang="en-US" dirty="0">
                <a:solidFill>
                  <a:schemeClr val="tx1"/>
                </a:solidFill>
              </a:rPr>
              <a:t>数据维护</a:t>
            </a:r>
            <a:r>
              <a:rPr lang="zh-CN" altLang="en-US" dirty="0"/>
              <a:t>用例的设计顺序图</a:t>
            </a:r>
            <a:endParaRPr lang="zh-CN" altLang="en-US" dirty="0"/>
          </a:p>
        </p:txBody>
      </p:sp>
      <p:pic>
        <p:nvPicPr>
          <p:cNvPr id="5" name="图片 4" descr="upload_post_object_v2_1422957968"/>
          <p:cNvPicPr>
            <a:picLocks noChangeAspect="1"/>
          </p:cNvPicPr>
          <p:nvPr/>
        </p:nvPicPr>
        <p:blipFill>
          <a:blip r:embed="rId1"/>
          <a:stretch>
            <a:fillRect/>
          </a:stretch>
        </p:blipFill>
        <p:spPr>
          <a:xfrm>
            <a:off x="336241" y="2620243"/>
            <a:ext cx="5062203" cy="3292528"/>
          </a:xfrm>
          <a:prstGeom prst="rect">
            <a:avLst/>
          </a:prstGeom>
        </p:spPr>
      </p:pic>
      <p:pic>
        <p:nvPicPr>
          <p:cNvPr id="7" name="图片 6" descr="upload_post_object_v2_451523645"/>
          <p:cNvPicPr>
            <a:picLocks noChangeAspect="1"/>
          </p:cNvPicPr>
          <p:nvPr/>
        </p:nvPicPr>
        <p:blipFill>
          <a:blip r:embed="rId2"/>
          <a:stretch>
            <a:fillRect/>
          </a:stretch>
        </p:blipFill>
        <p:spPr>
          <a:xfrm>
            <a:off x="5619002" y="3099654"/>
            <a:ext cx="6512409" cy="224706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58" y="1717996"/>
            <a:ext cx="9753600" cy="1844675"/>
          </a:xfrm>
        </p:spPr>
        <p:txBody>
          <a:bodyPr>
            <a:normAutofit/>
          </a:bodyPr>
          <a:lstStyle/>
          <a:p>
            <a:r>
              <a:rPr lang="zh-CN" altLang="en-US" dirty="0"/>
              <a:t>类设计</a:t>
            </a:r>
            <a:endParaRPr lang="zh-CN" altLang="en-US" dirty="0"/>
          </a:p>
        </p:txBody>
      </p:sp>
      <p:sp>
        <p:nvSpPr>
          <p:cNvPr id="11266" name="标题 1"/>
          <p:cNvSpPr>
            <a:spLocks noGrp="1"/>
          </p:cNvSpPr>
          <p:nvPr>
            <p:ph type="title" idx="4294967295"/>
          </p:nvPr>
        </p:nvSpPr>
        <p:spPr>
          <a:xfrm>
            <a:off x="993423" y="929473"/>
            <a:ext cx="4560711"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3" name="文本框 2"/>
          <p:cNvSpPr txBox="1"/>
          <p:nvPr/>
        </p:nvSpPr>
        <p:spPr>
          <a:xfrm>
            <a:off x="3438798" y="6107880"/>
            <a:ext cx="3804356" cy="368300"/>
          </a:xfrm>
          <a:prstGeom prst="rect">
            <a:avLst/>
          </a:prstGeom>
          <a:noFill/>
        </p:spPr>
        <p:txBody>
          <a:bodyPr wrap="square" rtlCol="0">
            <a:spAutoFit/>
          </a:bodyPr>
          <a:p>
            <a:pPr algn="ctr"/>
            <a:r>
              <a:rPr lang="zh-CN" altLang="en-US" dirty="0"/>
              <a:t>系统设计类图</a:t>
            </a:r>
            <a:endParaRPr lang="zh-CN" altLang="en-US" dirty="0"/>
          </a:p>
        </p:txBody>
      </p:sp>
      <p:pic>
        <p:nvPicPr>
          <p:cNvPr id="6" name="图片 5" descr="upload_post_object_v2_1212799883"/>
          <p:cNvPicPr>
            <a:picLocks noChangeAspect="1"/>
          </p:cNvPicPr>
          <p:nvPr/>
        </p:nvPicPr>
        <p:blipFill>
          <a:blip r:embed="rId1"/>
          <a:srcRect t="14669" b="5161"/>
          <a:stretch>
            <a:fillRect/>
          </a:stretch>
        </p:blipFill>
        <p:spPr>
          <a:xfrm>
            <a:off x="462557" y="2838279"/>
            <a:ext cx="9297463" cy="3127069"/>
          </a:xfrm>
          <a:prstGeom prst="rect">
            <a:avLst/>
          </a:prstGeom>
        </p:spPr>
      </p:pic>
      <p:sp>
        <p:nvSpPr>
          <p:cNvPr id="9" name="文本框 8"/>
          <p:cNvSpPr txBox="1"/>
          <p:nvPr/>
        </p:nvSpPr>
        <p:spPr>
          <a:xfrm>
            <a:off x="4483472" y="0"/>
            <a:ext cx="7235046" cy="2947381"/>
          </a:xfrm>
          <a:prstGeom prst="rect">
            <a:avLst/>
          </a:prstGeom>
          <a:noFill/>
        </p:spPr>
        <p:txBody>
          <a:bodyPr wrap="square" rtlCol="0" anchor="t">
            <a:noAutofit/>
          </a:bodyPr>
          <a:p>
            <a:r>
              <a:rPr lang="en-US" altLang="zh-CN" sz="1200"/>
              <a:t>Main</a:t>
            </a:r>
            <a:r>
              <a:rPr lang="zh-CN" altLang="en-US" sz="1200"/>
              <a:t>类为主页面类，包含了动态元素（描述机票属性的各个元素）和输入元素（机票日期、目的地、始发地）以及命令元素（搜索、订票、向</a:t>
            </a:r>
            <a:r>
              <a:rPr lang="en-US" altLang="zh-CN" sz="1200"/>
              <a:t>AI</a:t>
            </a:r>
            <a:r>
              <a:rPr lang="zh-CN" altLang="en-US" sz="1200"/>
              <a:t>接口发送内容）</a:t>
            </a:r>
            <a:endParaRPr lang="zh-CN" altLang="en-US" sz="1200"/>
          </a:p>
          <a:p>
            <a:r>
              <a:rPr lang="en-US" altLang="zh-CN" sz="1200"/>
              <a:t>Search</a:t>
            </a:r>
            <a:r>
              <a:rPr lang="zh-CN" altLang="en-US" sz="1200"/>
              <a:t>类负责处理主页面的</a:t>
            </a:r>
            <a:r>
              <a:rPr lang="en-US" altLang="zh-CN" sz="1200"/>
              <a:t>“</a:t>
            </a:r>
            <a:r>
              <a:rPr lang="zh-CN" altLang="en-US" sz="1200"/>
              <a:t>查询</a:t>
            </a:r>
            <a:r>
              <a:rPr lang="en-US" altLang="zh-CN" sz="1200"/>
              <a:t>”</a:t>
            </a:r>
            <a:r>
              <a:rPr lang="zh-CN" altLang="en-US" sz="1200"/>
              <a:t>请求。调用</a:t>
            </a:r>
            <a:r>
              <a:rPr lang="en-US" altLang="zh-CN" sz="1200"/>
              <a:t>getinfo</a:t>
            </a:r>
            <a:r>
              <a:rPr lang="zh-CN" altLang="en-US" sz="1200"/>
              <a:t>（）方法，根据输入的查询条件（机票日期、目的地、始发地）来向数据库读取信息构建</a:t>
            </a:r>
            <a:r>
              <a:rPr lang="en-US" altLang="zh-CN" sz="1200"/>
              <a:t>Flight</a:t>
            </a:r>
            <a:r>
              <a:rPr lang="zh-CN" altLang="en-US" sz="1200"/>
              <a:t>对象数组，返回给前端页面</a:t>
            </a:r>
            <a:endParaRPr lang="zh-CN" altLang="en-US" sz="1200"/>
          </a:p>
          <a:p>
            <a:r>
              <a:rPr lang="en-US" altLang="zh-CN" sz="1200"/>
              <a:t>Flight</a:t>
            </a:r>
            <a:r>
              <a:rPr lang="zh-CN" altLang="en-US" sz="1200"/>
              <a:t>作为实体类用于构建航班对象，包含了各个属性，始发地、目的地、票价</a:t>
            </a:r>
            <a:r>
              <a:rPr lang="en-US" altLang="zh-CN" sz="1200"/>
              <a:t>……</a:t>
            </a:r>
            <a:endParaRPr lang="en-US" altLang="zh-CN" sz="1200"/>
          </a:p>
          <a:p>
            <a:r>
              <a:rPr lang="en-US" altLang="zh-CN" sz="1200"/>
              <a:t>JumpWebsite</a:t>
            </a:r>
            <a:r>
              <a:rPr lang="zh-CN" altLang="en-US" sz="1200"/>
              <a:t>负责处理</a:t>
            </a:r>
            <a:r>
              <a:rPr lang="en-US" altLang="zh-CN" sz="1200"/>
              <a:t>“</a:t>
            </a:r>
            <a:r>
              <a:rPr lang="zh-CN" altLang="en-US" sz="1200"/>
              <a:t>订票</a:t>
            </a:r>
            <a:r>
              <a:rPr lang="en-US" altLang="zh-CN" sz="1200"/>
              <a:t>”</a:t>
            </a:r>
            <a:r>
              <a:rPr lang="zh-CN" altLang="en-US" sz="1200"/>
              <a:t>请求，跳转到购票网站页面。包含了始发地、目的地、日期、域名等变量，</a:t>
            </a:r>
            <a:r>
              <a:rPr lang="en-US" altLang="zh-CN" sz="1200"/>
              <a:t>getinfo</a:t>
            </a:r>
            <a:r>
              <a:rPr lang="zh-CN" altLang="en-US" sz="1200"/>
              <a:t>（）方法负责从被点击的</a:t>
            </a:r>
            <a:r>
              <a:rPr lang="en-US" altLang="zh-CN" sz="1200"/>
              <a:t>Flight</a:t>
            </a:r>
            <a:r>
              <a:rPr lang="zh-CN" altLang="en-US" sz="1200"/>
              <a:t>对象中获取始发地、目的地、日期信息来构建要重定向的域名，</a:t>
            </a:r>
            <a:r>
              <a:rPr lang="en-US" altLang="zh-CN" sz="1200"/>
              <a:t>redirect</a:t>
            </a:r>
            <a:r>
              <a:rPr lang="zh-CN" altLang="en-US" sz="1200"/>
              <a:t>（）方法根据构建的重定向域名进行跳转到指定网站</a:t>
            </a:r>
            <a:endParaRPr lang="zh-CN" altLang="en-US" sz="1200"/>
          </a:p>
          <a:p>
            <a:r>
              <a:rPr lang="en-US" altLang="zh-CN" sz="1200"/>
              <a:t>MessageManager</a:t>
            </a:r>
            <a:r>
              <a:rPr lang="zh-CN" altLang="en-US" sz="1200"/>
              <a:t>负责调用大模型</a:t>
            </a:r>
            <a:r>
              <a:rPr lang="en-US" altLang="zh-CN" sz="1200"/>
              <a:t>API</a:t>
            </a:r>
            <a:r>
              <a:rPr lang="zh-CN" altLang="en-US" sz="1200"/>
              <a:t>。</a:t>
            </a:r>
            <a:r>
              <a:rPr lang="en-US" altLang="zh-CN" sz="1200"/>
              <a:t>message</a:t>
            </a:r>
            <a:r>
              <a:rPr lang="zh-CN" altLang="en-US" sz="1200"/>
              <a:t>变量为要发送的信息，</a:t>
            </a:r>
            <a:r>
              <a:rPr lang="en-US" altLang="zh-CN" sz="1200"/>
              <a:t>Call</a:t>
            </a:r>
            <a:r>
              <a:rPr lang="zh-CN" altLang="en-US" sz="1200"/>
              <a:t>（）方法将用户输入的信息发送给大模型接口处理</a:t>
            </a:r>
            <a:endParaRPr lang="zh-CN" altLang="en-US" sz="1200"/>
          </a:p>
          <a:p>
            <a:r>
              <a:rPr lang="en-US" altLang="zh-CN" sz="1200"/>
              <a:t>User_info</a:t>
            </a:r>
            <a:r>
              <a:rPr lang="zh-CN" altLang="en-US" sz="1200"/>
              <a:t>类负责存储用户信息               </a:t>
            </a:r>
            <a:endParaRPr lang="zh-CN" altLang="en-US" sz="1200"/>
          </a:p>
          <a:p>
            <a:r>
              <a:rPr lang="en-US" altLang="zh-CN" sz="1200"/>
              <a:t>Check_login_reg</a:t>
            </a:r>
            <a:r>
              <a:rPr lang="zh-CN" altLang="en-US" sz="1200"/>
              <a:t>负责登录以及注册信息的合法性。</a:t>
            </a:r>
            <a:endParaRPr lang="zh-CN" altLang="en-US" sz="1200"/>
          </a:p>
          <a:p>
            <a:r>
              <a:rPr lang="en-US" altLang="zh-CN" sz="1200"/>
              <a:t>Login</a:t>
            </a:r>
            <a:r>
              <a:rPr lang="zh-CN" altLang="en-US" sz="1200"/>
              <a:t>和</a:t>
            </a:r>
            <a:r>
              <a:rPr lang="en-US" altLang="zh-CN" sz="1200"/>
              <a:t>regist</a:t>
            </a:r>
            <a:r>
              <a:rPr lang="zh-CN" altLang="en-US" sz="1200"/>
              <a:t>作为边界类供用户输入注册及登录信息</a:t>
            </a:r>
            <a:endParaRPr lang="zh-CN" altLang="en-US" sz="1200"/>
          </a:p>
          <a:p>
            <a:r>
              <a:rPr lang="en-US" altLang="zh-CN" sz="1200"/>
              <a:t>flight_Segment</a:t>
            </a:r>
            <a:r>
              <a:rPr lang="zh-CN" altLang="en-US" sz="1200"/>
              <a:t>类用于</a:t>
            </a:r>
            <a:r>
              <a:rPr lang="zh-CN" altLang="en-US" sz="1200">
                <a:solidFill>
                  <a:schemeClr val="tx1"/>
                </a:solidFill>
              </a:rPr>
              <a:t>爬取对应的航班信息</a:t>
            </a:r>
            <a:endParaRPr lang="zh-CN" altLang="en-US" sz="1200">
              <a:solidFill>
                <a:schemeClr val="tx1"/>
              </a:solidFill>
            </a:endParaRPr>
          </a:p>
          <a:p>
            <a:r>
              <a:rPr lang="en-US" altLang="zh-CN" sz="1200">
                <a:solidFill>
                  <a:schemeClr val="tx1"/>
                </a:solidFill>
              </a:rPr>
              <a:t>mergedata</a:t>
            </a:r>
            <a:r>
              <a:rPr lang="zh-CN" altLang="en-US" sz="1200">
                <a:solidFill>
                  <a:schemeClr val="tx1"/>
                </a:solidFill>
              </a:rPr>
              <a:t>类负责将数据导入数据库，返回数据维护结果</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1004711" y="1667580"/>
            <a:ext cx="9595556" cy="1844675"/>
          </a:xfrm>
        </p:spPr>
        <p:txBody>
          <a:bodyPr>
            <a:normAutofit/>
          </a:bodyPr>
          <a:lstStyle/>
          <a:p>
            <a:r>
              <a:rPr lang="zh-CN" altLang="en-US" dirty="0"/>
              <a:t>数据模型设计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sp>
        <p:nvSpPr>
          <p:cNvPr id="6" name="文本框 5"/>
          <p:cNvSpPr txBox="1"/>
          <p:nvPr/>
        </p:nvSpPr>
        <p:spPr>
          <a:xfrm>
            <a:off x="8276081" y="5343217"/>
            <a:ext cx="2664178" cy="369332"/>
          </a:xfrm>
          <a:prstGeom prst="rect">
            <a:avLst/>
          </a:prstGeom>
          <a:noFill/>
        </p:spPr>
        <p:txBody>
          <a:bodyPr wrap="square" rtlCol="0">
            <a:spAutoFit/>
          </a:bodyPr>
          <a:lstStyle/>
          <a:p>
            <a:pPr algn="ctr"/>
            <a:r>
              <a:rPr lang="zh-CN" altLang="en-US" dirty="0"/>
              <a:t>系统数据设计类图</a:t>
            </a:r>
            <a:endParaRPr lang="zh-CN" altLang="en-US" dirty="0"/>
          </a:p>
        </p:txBody>
      </p:sp>
      <p:pic>
        <p:nvPicPr>
          <p:cNvPr id="8" name="图片 7" descr="upload_post_object_v2_877602912"/>
          <p:cNvPicPr>
            <a:picLocks noChangeAspect="1"/>
          </p:cNvPicPr>
          <p:nvPr/>
        </p:nvPicPr>
        <p:blipFill>
          <a:blip r:embed="rId1"/>
          <a:srcRect r="3747"/>
          <a:stretch>
            <a:fillRect/>
          </a:stretch>
        </p:blipFill>
        <p:spPr>
          <a:xfrm>
            <a:off x="7382727" y="2521428"/>
            <a:ext cx="4450914" cy="2510164"/>
          </a:xfrm>
          <a:prstGeom prst="rect">
            <a:avLst/>
          </a:prstGeom>
        </p:spPr>
      </p:pic>
      <p:pic>
        <p:nvPicPr>
          <p:cNvPr id="5" name="图片 4" descr="upload_post_object_v2_3756608537"/>
          <p:cNvPicPr>
            <a:picLocks noChangeAspect="1"/>
          </p:cNvPicPr>
          <p:nvPr/>
        </p:nvPicPr>
        <p:blipFill>
          <a:blip r:embed="rId2"/>
          <a:srcRect l="3137" t="15516" b="10040"/>
          <a:stretch>
            <a:fillRect/>
          </a:stretch>
        </p:blipFill>
        <p:spPr>
          <a:xfrm>
            <a:off x="82181" y="2521379"/>
            <a:ext cx="7076543" cy="2655270"/>
          </a:xfrm>
          <a:prstGeom prst="rect">
            <a:avLst/>
          </a:prstGeom>
        </p:spPr>
      </p:pic>
      <p:sp>
        <p:nvSpPr>
          <p:cNvPr id="3" name="文本框 2"/>
          <p:cNvSpPr txBox="1"/>
          <p:nvPr/>
        </p:nvSpPr>
        <p:spPr>
          <a:xfrm>
            <a:off x="1308400" y="5343234"/>
            <a:ext cx="3804356" cy="368300"/>
          </a:xfrm>
          <a:prstGeom prst="rect">
            <a:avLst/>
          </a:prstGeom>
          <a:noFill/>
        </p:spPr>
        <p:txBody>
          <a:bodyPr wrap="square" rtlCol="0">
            <a:spAutoFit/>
          </a:bodyPr>
          <a:p>
            <a:pPr algn="ctr"/>
            <a:r>
              <a:rPr lang="zh-CN" altLang="en-US" dirty="0"/>
              <a:t>系统设计类图</a:t>
            </a:r>
            <a:endParaRPr lang="zh-CN" altLang="en-US" dirty="0"/>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4294967295"/>
          </p:nvPr>
        </p:nvSpPr>
        <p:spPr>
          <a:xfrm>
            <a:off x="993422" y="1724025"/>
            <a:ext cx="9787467" cy="1844675"/>
          </a:xfrm>
        </p:spPr>
        <p:txBody>
          <a:bodyPr>
            <a:normAutofit/>
          </a:bodyPr>
          <a:lstStyle/>
          <a:p>
            <a:r>
              <a:rPr lang="zh-CN" altLang="en-US" dirty="0"/>
              <a:t>部署设计</a:t>
            </a:r>
            <a:endParaRPr lang="en-US" altLang="zh-CN" dirty="0"/>
          </a:p>
          <a:p>
            <a:pPr marL="393065" lvl="1" indent="0">
              <a:buNone/>
            </a:pPr>
            <a:endParaRPr lang="zh-CN" altLang="en-US" dirty="0"/>
          </a:p>
        </p:txBody>
      </p:sp>
      <p:sp>
        <p:nvSpPr>
          <p:cNvPr id="11266" name="标题 1"/>
          <p:cNvSpPr>
            <a:spLocks noGrp="1"/>
          </p:cNvSpPr>
          <p:nvPr>
            <p:ph type="title" idx="4294967295"/>
          </p:nvPr>
        </p:nvSpPr>
        <p:spPr>
          <a:xfrm>
            <a:off x="993422" y="940763"/>
            <a:ext cx="4492978" cy="535531"/>
          </a:xfrm>
        </p:spPr>
        <p:txBody>
          <a:bodyPr/>
          <a:lstStyle/>
          <a:p>
            <a:r>
              <a:rPr lang="zh-CN" altLang="en-US" sz="3200" b="1" dirty="0">
                <a:solidFill>
                  <a:srgbClr val="1057CE"/>
                </a:solidFill>
                <a:latin typeface="+mn-ea"/>
                <a:ea typeface="+mn-ea"/>
              </a:rPr>
              <a:t>软件设计与建模</a:t>
            </a:r>
            <a:endParaRPr lang="zh-CN" altLang="en-US" sz="3200" b="1" dirty="0">
              <a:solidFill>
                <a:srgbClr val="1057CE"/>
              </a:solidFill>
              <a:latin typeface="+mn-ea"/>
              <a:ea typeface="+mn-ea"/>
            </a:endParaRPr>
          </a:p>
        </p:txBody>
      </p:sp>
      <p:pic>
        <p:nvPicPr>
          <p:cNvPr id="2" name="图片 2"/>
          <p:cNvPicPr>
            <a:picLocks noChangeAspect="1"/>
          </p:cNvPicPr>
          <p:nvPr/>
        </p:nvPicPr>
        <p:blipFill>
          <a:blip r:embed="rId1"/>
          <a:srcRect l="2565" t="3815" r="1524" b="5000"/>
          <a:stretch>
            <a:fillRect/>
          </a:stretch>
        </p:blipFill>
        <p:spPr>
          <a:xfrm>
            <a:off x="606094" y="2318373"/>
            <a:ext cx="8771846" cy="3576066"/>
          </a:xfrm>
          <a:prstGeom prst="rect">
            <a:avLst/>
          </a:prstGeom>
          <a:noFill/>
          <a:ln w="9525">
            <a:noFill/>
          </a:ln>
        </p:spPr>
      </p:pic>
      <p:sp>
        <p:nvSpPr>
          <p:cNvPr id="3" name="文本框 2"/>
          <p:cNvSpPr txBox="1"/>
          <p:nvPr userDrawn="1"/>
        </p:nvSpPr>
        <p:spPr>
          <a:xfrm>
            <a:off x="5077165" y="6129442"/>
            <a:ext cx="1325880" cy="368300"/>
          </a:xfrm>
          <a:prstGeom prst="rect">
            <a:avLst/>
          </a:prstGeom>
        </p:spPr>
        <p:txBody>
          <a:bodyPr wrap="none" rtlCol="0">
            <a:spAutoFit/>
          </a:bodyPr>
          <a:p>
            <a:r>
              <a:rPr lang="zh-CN" altLang="en-US"/>
              <a:t>系统部署图</a:t>
            </a:r>
            <a:endParaRPr lang="zh-CN" altLang="en-US"/>
          </a:p>
        </p:txBody>
      </p:sp>
      <p:sp>
        <p:nvSpPr>
          <p:cNvPr id="5" name="文本框 4"/>
          <p:cNvSpPr txBox="1"/>
          <p:nvPr userDrawn="1"/>
        </p:nvSpPr>
        <p:spPr>
          <a:xfrm>
            <a:off x="6893164" y="3734311"/>
            <a:ext cx="5142973" cy="3123689"/>
          </a:xfrm>
          <a:prstGeom prst="rect">
            <a:avLst/>
          </a:prstGeom>
        </p:spPr>
        <p:txBody>
          <a:bodyPr wrap="none" rtlCol="0">
            <a:noAutofit/>
          </a:bodyPr>
          <a:p>
            <a:r>
              <a:rPr lang="zh-CN" altLang="en-US"/>
              <a:t>本项目为</a:t>
            </a:r>
            <a:r>
              <a:rPr lang="en-US" altLang="zh-CN"/>
              <a:t>B/S</a:t>
            </a:r>
            <a:r>
              <a:rPr lang="zh-CN" altLang="en-US"/>
              <a:t>架构项目，客户通过浏览器访问服务</a:t>
            </a:r>
            <a:endParaRPr lang="zh-CN" altLang="en-US"/>
          </a:p>
          <a:p>
            <a:pPr marL="285750" indent="-285750">
              <a:buFont typeface="Arial" panose="020B0604020202020204" pitchFamily="34" charset="0"/>
              <a:buChar char="•"/>
            </a:pPr>
            <a:r>
              <a:rPr lang="zh-CN" altLang="en-US"/>
              <a:t>服务端的操作系统为</a:t>
            </a:r>
            <a:r>
              <a:rPr lang="en-US" altLang="zh-CN"/>
              <a:t>CentOS</a:t>
            </a:r>
            <a:r>
              <a:rPr lang="zh-CN" altLang="en-US"/>
              <a:t>，采用腾讯云服务器</a:t>
            </a:r>
            <a:endParaRPr lang="en-US" altLang="zh-CN"/>
          </a:p>
          <a:p>
            <a:pPr marL="285750" indent="-285750">
              <a:buFont typeface="Arial" panose="020B0604020202020204" pitchFamily="34" charset="0"/>
              <a:buChar char="•"/>
            </a:pPr>
            <a:r>
              <a:rPr lang="zh-CN" altLang="en-US"/>
              <a:t>使用</a:t>
            </a:r>
            <a:r>
              <a:rPr lang="en-US" altLang="zh-CN"/>
              <a:t>Tomcat</a:t>
            </a:r>
            <a:r>
              <a:rPr lang="zh-CN" altLang="en-US"/>
              <a:t>作为</a:t>
            </a:r>
            <a:r>
              <a:rPr lang="en-US" altLang="zh-CN"/>
              <a:t>Web</a:t>
            </a:r>
            <a:r>
              <a:rPr lang="zh-CN" altLang="en-US"/>
              <a:t>服务器</a:t>
            </a:r>
            <a:endParaRPr lang="zh-CN" altLang="en-US"/>
          </a:p>
          <a:p>
            <a:pPr marL="285750" indent="-285750">
              <a:buFont typeface="Arial" panose="020B0604020202020204" pitchFamily="34" charset="0"/>
              <a:buChar char="•"/>
            </a:pPr>
            <a:r>
              <a:rPr lang="en-US" altLang="zh-CN"/>
              <a:t>MySQL</a:t>
            </a:r>
            <a:r>
              <a:rPr lang="zh-CN" altLang="en-US"/>
              <a:t>作为数据库</a:t>
            </a:r>
            <a:endParaRPr lang="zh-CN" altLang="en-US"/>
          </a:p>
          <a:p>
            <a:pPr marL="285750" indent="-285750">
              <a:buFont typeface="Arial" panose="020B0604020202020204" pitchFamily="34" charset="0"/>
              <a:buChar char="•"/>
            </a:pPr>
            <a:r>
              <a:rPr lang="zh-CN" altLang="en-US"/>
              <a:t>前后端代码打包部署到</a:t>
            </a:r>
            <a:r>
              <a:rPr lang="en-US" altLang="zh-CN"/>
              <a:t>tomcat</a:t>
            </a:r>
            <a:r>
              <a:rPr lang="zh-CN" altLang="en-US"/>
              <a:t>中运行</a:t>
            </a:r>
            <a:endParaRPr lang="zh-CN" altLang="en-US"/>
          </a:p>
          <a:p>
            <a:pPr marL="285750" indent="-285750">
              <a:buFont typeface="Arial" panose="020B0604020202020204" pitchFamily="34" charset="0"/>
              <a:buChar char="•"/>
            </a:pPr>
            <a:r>
              <a:rPr lang="zh-CN" altLang="en-US"/>
              <a:t>后端对外部调用阿里云百炼大模型</a:t>
            </a:r>
            <a:r>
              <a:rPr lang="en-US" altLang="zh-CN"/>
              <a:t>API</a:t>
            </a:r>
            <a:endParaRPr lang="en-US" altLang="zh-CN"/>
          </a:p>
          <a:p>
            <a:pPr indent="0">
              <a:buNone/>
            </a:pPr>
            <a:r>
              <a:rPr lang="zh-CN" altLang="en-US"/>
              <a:t>     以实现询问</a:t>
            </a:r>
            <a:r>
              <a:rPr lang="en-US" altLang="zh-CN"/>
              <a:t>AI</a:t>
            </a:r>
            <a:r>
              <a:rPr lang="zh-CN" altLang="en-US"/>
              <a:t>推荐助手的用例</a:t>
            </a:r>
            <a:endParaRPr lang="zh-CN" altLang="en-US"/>
          </a:p>
          <a:p>
            <a:pPr marL="285750" indent="-285750">
              <a:buFont typeface="Arial" panose="020B0604020202020204" pitchFamily="34" charset="0"/>
              <a:buChar char="•"/>
            </a:pPr>
            <a:r>
              <a:rPr lang="zh-CN" altLang="en-US"/>
              <a:t>达成部署目标，能在公网上访问到服务</a:t>
            </a:r>
            <a:endParaRPr lang="zh-CN" altLang="en-US"/>
          </a:p>
          <a:p>
            <a:pPr marL="285750" indent="-285750">
              <a:buFont typeface="Arial" panose="020B0604020202020204" pitchFamily="34" charset="0"/>
              <a:buChar char="•"/>
            </a:pPr>
            <a:endParaRPr lang="zh-CN" altLang="en-US"/>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代码编写与测试</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04</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idx="4294967295"/>
          </p:nvPr>
        </p:nvSpPr>
        <p:spPr>
          <a:xfrm>
            <a:off x="982133" y="929474"/>
            <a:ext cx="2788356" cy="535531"/>
          </a:xfrm>
        </p:spPr>
        <p:txBody>
          <a:bodyPr/>
          <a:lstStyle/>
          <a:p>
            <a:r>
              <a:rPr lang="zh-CN" altLang="en-US" sz="3200" b="1" dirty="0">
                <a:solidFill>
                  <a:srgbClr val="1057CE"/>
                </a:solidFill>
                <a:latin typeface="+mn-ea"/>
                <a:ea typeface="+mn-ea"/>
              </a:rPr>
              <a:t>代码编写</a:t>
            </a:r>
            <a:endParaRPr lang="zh-CN" altLang="en-US" sz="3200" b="1" dirty="0">
              <a:solidFill>
                <a:srgbClr val="1057CE"/>
              </a:solidFill>
              <a:latin typeface="+mn-ea"/>
              <a:ea typeface="+mn-ea"/>
            </a:endParaRPr>
          </a:p>
        </p:txBody>
      </p:sp>
      <p:pic>
        <p:nvPicPr>
          <p:cNvPr id="8" name="图片 7" descr="upload_post_object_v2_3022374922"/>
          <p:cNvPicPr>
            <a:picLocks noChangeAspect="1"/>
          </p:cNvPicPr>
          <p:nvPr/>
        </p:nvPicPr>
        <p:blipFill>
          <a:blip r:embed="rId1"/>
          <a:stretch>
            <a:fillRect/>
          </a:stretch>
        </p:blipFill>
        <p:spPr>
          <a:xfrm>
            <a:off x="0" y="1742293"/>
            <a:ext cx="2828219" cy="5022526"/>
          </a:xfrm>
          <a:prstGeom prst="rect">
            <a:avLst/>
          </a:prstGeom>
        </p:spPr>
      </p:pic>
      <p:pic>
        <p:nvPicPr>
          <p:cNvPr id="12" name="图片 11" descr="upload_post_object_v2_880562929"/>
          <p:cNvPicPr>
            <a:picLocks noChangeAspect="1"/>
          </p:cNvPicPr>
          <p:nvPr/>
        </p:nvPicPr>
        <p:blipFill>
          <a:blip r:embed="rId2"/>
          <a:stretch>
            <a:fillRect/>
          </a:stretch>
        </p:blipFill>
        <p:spPr>
          <a:xfrm>
            <a:off x="1550831" y="2965471"/>
            <a:ext cx="2889976" cy="2402247"/>
          </a:xfrm>
          <a:prstGeom prst="rect">
            <a:avLst/>
          </a:prstGeom>
        </p:spPr>
      </p:pic>
      <p:sp>
        <p:nvSpPr>
          <p:cNvPr id="4" name="内容占位符 3"/>
          <p:cNvSpPr>
            <a:spLocks noGrp="1"/>
          </p:cNvSpPr>
          <p:nvPr>
            <p:ph idx="4294967295"/>
          </p:nvPr>
        </p:nvSpPr>
        <p:spPr>
          <a:xfrm>
            <a:off x="4440797" y="1557345"/>
            <a:ext cx="7518817" cy="5095666"/>
          </a:xfrm>
        </p:spPr>
        <p:txBody>
          <a:bodyPr wrap="square">
            <a:noAutofit/>
          </a:bodyPr>
          <a:lstStyle/>
          <a:p>
            <a:pPr>
              <a:lnSpc>
                <a:spcPct val="100000"/>
              </a:lnSpc>
            </a:pPr>
            <a:r>
              <a:rPr lang="zh-CN" altLang="en-US" sz="2000" dirty="0"/>
              <a:t>程序代码量</a:t>
            </a:r>
            <a:endParaRPr lang="en-US" altLang="zh-CN" sz="2000" dirty="0"/>
          </a:p>
          <a:p>
            <a:pPr lvl="1">
              <a:lnSpc>
                <a:spcPct val="100000"/>
              </a:lnSpc>
            </a:pPr>
            <a:r>
              <a:rPr lang="zh-CN" altLang="en-US" sz="1800" dirty="0"/>
              <a:t>包括重用开源代码量：</a:t>
            </a:r>
            <a:r>
              <a:rPr lang="en-US" altLang="zh-CN" sz="1800" dirty="0"/>
              <a:t>19836</a:t>
            </a:r>
            <a:r>
              <a:rPr lang="zh-CN" altLang="en-US" sz="1800" dirty="0"/>
              <a:t>行</a:t>
            </a:r>
            <a:endParaRPr lang="zh-CN" altLang="en-US" sz="1800" dirty="0"/>
          </a:p>
          <a:p>
            <a:pPr lvl="1">
              <a:lnSpc>
                <a:spcPct val="100000"/>
              </a:lnSpc>
            </a:pPr>
            <a:r>
              <a:rPr lang="zh-CN" altLang="en-US" sz="1800" dirty="0"/>
              <a:t>独立编写代码量：</a:t>
            </a:r>
            <a:r>
              <a:rPr lang="en-US" altLang="zh-CN" sz="1800" dirty="0"/>
              <a:t>6152</a:t>
            </a:r>
            <a:r>
              <a:rPr lang="zh-CN" altLang="en-US" sz="1800" dirty="0"/>
              <a:t>行</a:t>
            </a:r>
            <a:endParaRPr lang="en-US" altLang="zh-CN" sz="1800" dirty="0"/>
          </a:p>
          <a:p>
            <a:pPr>
              <a:lnSpc>
                <a:spcPct val="100000"/>
              </a:lnSpc>
            </a:pPr>
            <a:r>
              <a:rPr lang="zh-CN" altLang="en-US" sz="2000" dirty="0"/>
              <a:t>开源代码利用情况</a:t>
            </a:r>
            <a:endParaRPr lang="en-US" altLang="zh-CN" sz="2000" dirty="0"/>
          </a:p>
          <a:p>
            <a:pPr lvl="1">
              <a:lnSpc>
                <a:spcPct val="100000"/>
              </a:lnSpc>
            </a:pPr>
            <a:r>
              <a:rPr lang="zh-CN" altLang="en-US" sz="1800"/>
              <a:t>调用了阿里云百炼平台提供的大语言模型的</a:t>
            </a:r>
            <a:r>
              <a:rPr lang="en-US" altLang="zh-CN" sz="1800"/>
              <a:t>API</a:t>
            </a:r>
            <a:endParaRPr lang="en-US" altLang="zh-CN" sz="1800"/>
          </a:p>
          <a:p>
            <a:pPr lvl="1">
              <a:lnSpc>
                <a:spcPct val="100000"/>
              </a:lnSpc>
            </a:pPr>
            <a:r>
              <a:rPr lang="zh-CN" altLang="en-US" sz="1800"/>
              <a:t>基于开源前端框架</a:t>
            </a:r>
            <a:r>
              <a:rPr lang="en-US" altLang="zh-CN" sz="1800"/>
              <a:t>Semantic</a:t>
            </a:r>
            <a:r>
              <a:rPr lang="zh-CN" altLang="en-US" sz="1800"/>
              <a:t>进行页面开发</a:t>
            </a:r>
            <a:endParaRPr lang="zh-CN" altLang="en-US" sz="1800"/>
          </a:p>
          <a:p>
            <a:pPr marL="457200" lvl="1" indent="0">
              <a:lnSpc>
                <a:spcPct val="100000"/>
              </a:lnSpc>
              <a:buNone/>
            </a:pPr>
            <a:r>
              <a:rPr lang="zh-CN" altLang="en-US" sz="1800" dirty="0"/>
              <a:t>    </a:t>
            </a:r>
            <a:r>
              <a:rPr lang="zh-CN" altLang="en-US" sz="1600"/>
              <a:t>采用</a:t>
            </a:r>
            <a:r>
              <a:rPr lang="en-US" altLang="zh-CN" sz="1600"/>
              <a:t>Semantic</a:t>
            </a:r>
            <a:r>
              <a:rPr lang="zh-CN" altLang="en-US" sz="1600"/>
              <a:t>框架构建网页界面</a:t>
            </a:r>
            <a:endParaRPr lang="zh-CN" altLang="en-US" sz="1600"/>
          </a:p>
          <a:p>
            <a:pPr lvl="1">
              <a:lnSpc>
                <a:spcPct val="100000"/>
              </a:lnSpc>
              <a:buFont typeface="Arial" panose="020B0604020202020204" pitchFamily="34" charset="0"/>
              <a:buChar char="•"/>
            </a:pPr>
            <a:r>
              <a:rPr lang="zh-CN" altLang="en-US" sz="1800"/>
              <a:t>利用了</a:t>
            </a:r>
            <a:r>
              <a:rPr lang="en-US" altLang="zh-CN" sz="1800"/>
              <a:t>Ctrip-Crawler</a:t>
            </a:r>
            <a:r>
              <a:rPr lang="zh-CN" altLang="en-US" sz="1800"/>
              <a:t>开源项目实现了数据维护中的信息爬取</a:t>
            </a:r>
            <a:endParaRPr lang="zh-CN" altLang="en-US" sz="1800"/>
          </a:p>
          <a:p>
            <a:pPr marL="457200" lvl="1" indent="0">
              <a:lnSpc>
                <a:spcPct val="100000"/>
              </a:lnSpc>
              <a:buNone/>
            </a:pPr>
            <a:r>
              <a:rPr lang="zh-CN" altLang="en-US" sz="1800" dirty="0"/>
              <a:t>  </a:t>
            </a:r>
            <a:r>
              <a:rPr lang="en-US" altLang="zh-CN" sz="1600"/>
              <a:t>    </a:t>
            </a:r>
            <a:r>
              <a:rPr lang="zh-CN" altLang="en-US" sz="1600"/>
              <a:t>由于项目代码长时间未进行维护，我们更新了变动的字段信息，确保了代码的可用性。在此基础上，我们新增了获取航班舒适度信息的功能。</a:t>
            </a:r>
            <a:endParaRPr lang="zh-CN" altLang="en-US" sz="1600"/>
          </a:p>
          <a:p>
            <a:pPr marL="457200" lvl="1" indent="0">
              <a:lnSpc>
                <a:spcPct val="100000"/>
              </a:lnSpc>
              <a:buNone/>
            </a:pPr>
            <a:r>
              <a:rPr lang="en-US" altLang="zh-CN" sz="1600"/>
              <a:t>      </a:t>
            </a:r>
            <a:r>
              <a:rPr lang="zh-CN" altLang="en-US" sz="1600"/>
              <a:t>此外，我们还编写了两个额外的脚本：一个用于将爬取的航班信息导入指定的数据库，另一个用于将信息转化为</a:t>
            </a:r>
            <a:r>
              <a:rPr lang="en-US" altLang="zh-CN" sz="1600"/>
              <a:t>.xlsx</a:t>
            </a:r>
            <a:r>
              <a:rPr lang="zh-CN" altLang="en-US" sz="1600"/>
              <a:t>文件，以便于人工查询和阿里云大模型知识库的维护。</a:t>
            </a:r>
            <a:endParaRPr lang="zh-CN" altLang="en-US" sz="1600"/>
          </a:p>
          <a:p>
            <a:pPr marL="457200" lvl="1" indent="0">
              <a:buNone/>
            </a:pPr>
            <a:endParaRPr lang="en-US" altLang="zh-CN" sz="1600" dirty="0"/>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graphicFrame>
        <p:nvGraphicFramePr>
          <p:cNvPr id="2" name="表格 1"/>
          <p:cNvGraphicFramePr/>
          <p:nvPr/>
        </p:nvGraphicFramePr>
        <p:xfrm>
          <a:off x="4357209" y="1801358"/>
          <a:ext cx="7717155" cy="3771900"/>
        </p:xfrm>
        <a:graphic>
          <a:graphicData uri="http://schemas.openxmlformats.org/drawingml/2006/table">
            <a:tbl>
              <a:tblPr/>
              <a:tblGrid>
                <a:gridCol w="2572385"/>
                <a:gridCol w="2572385"/>
                <a:gridCol w="2572385"/>
              </a:tblGrid>
              <a:tr h="342900">
                <a:tc>
                  <a:txBody>
                    <a:bodyPr/>
                    <a:p>
                      <a:pPr indent="0" algn="ctr">
                        <a:buNone/>
                      </a:pPr>
                      <a:r>
                        <a:rPr lang="zh-CN" sz="1200" b="0">
                          <a:solidFill>
                            <a:srgbClr val="000000"/>
                          </a:solidFill>
                          <a:latin typeface="Arial" panose="020B0604020202020204" pitchFamily="34" charset="0"/>
                          <a:cs typeface="微软雅黑" charset="0"/>
                        </a:rPr>
                        <a:t>输入条件</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B0604020202020204" pitchFamily="34" charset="0"/>
                          <a:cs typeface="微软雅黑" charset="0"/>
                        </a:rPr>
                        <a:t>有效等价类</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0">
                          <a:solidFill>
                            <a:srgbClr val="000000"/>
                          </a:solidFill>
                          <a:latin typeface="Arial" panose="020B0604020202020204" pitchFamily="34" charset="0"/>
                          <a:cs typeface="微软雅黑" charset="0"/>
                        </a:rPr>
                        <a:t>无效等价类</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输入始发地</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 </a:t>
                      </a:r>
                      <a:r>
                        <a:rPr lang="zh-CN" sz="1200" b="0">
                          <a:solidFill>
                            <a:srgbClr val="000000"/>
                          </a:solidFill>
                          <a:latin typeface="Arial" panose="020B0604020202020204" pitchFamily="34" charset="0"/>
                          <a:cs typeface="微软雅黑" charset="0"/>
                        </a:rPr>
                        <a:t>有效城市名</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2 </a:t>
                      </a:r>
                      <a:r>
                        <a:rPr lang="zh-CN" sz="1200" b="0">
                          <a:solidFill>
                            <a:srgbClr val="000000"/>
                          </a:solidFill>
                          <a:latin typeface="Arial" panose="020B0604020202020204" pitchFamily="34" charset="0"/>
                          <a:cs typeface="微软雅黑" charset="0"/>
                        </a:rPr>
                        <a:t>无效城市名</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输入目的地</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3 </a:t>
                      </a:r>
                      <a:r>
                        <a:rPr lang="zh-CN" sz="1200" b="0">
                          <a:solidFill>
                            <a:srgbClr val="000000"/>
                          </a:solidFill>
                          <a:latin typeface="Arial" panose="020B0604020202020204" pitchFamily="34" charset="0"/>
                          <a:cs typeface="微软雅黑" charset="0"/>
                        </a:rPr>
                        <a:t>有效城市名</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4</a:t>
                      </a:r>
                      <a:r>
                        <a:rPr lang="zh-CN" sz="1200" b="0">
                          <a:solidFill>
                            <a:srgbClr val="000000"/>
                          </a:solidFill>
                          <a:latin typeface="Arial" panose="020B0604020202020204" pitchFamily="34" charset="0"/>
                          <a:cs typeface="微软雅黑" charset="0"/>
                        </a:rPr>
                        <a:t>无效城市名</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输入日期</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5 </a:t>
                      </a:r>
                      <a:r>
                        <a:rPr lang="zh-CN" sz="1200" b="0">
                          <a:solidFill>
                            <a:srgbClr val="000000"/>
                          </a:solidFill>
                          <a:latin typeface="Arial" panose="020B0604020202020204" pitchFamily="34" charset="0"/>
                          <a:cs typeface="微软雅黑" charset="0"/>
                        </a:rPr>
                        <a:t>有效日期格式</a:t>
                      </a:r>
                      <a:r>
                        <a:rPr lang="en-US" sz="1200" b="0">
                          <a:solidFill>
                            <a:srgbClr val="000000"/>
                          </a:solidFill>
                          <a:latin typeface="Arial" panose="020B0604020202020204" pitchFamily="34" charset="0"/>
                          <a:cs typeface="微软雅黑" charset="0"/>
                        </a:rPr>
                        <a:t>YY-MM-DD</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6 </a:t>
                      </a:r>
                      <a:r>
                        <a:rPr lang="zh-CN" sz="1200" b="0">
                          <a:solidFill>
                            <a:srgbClr val="000000"/>
                          </a:solidFill>
                          <a:latin typeface="Arial" panose="020B0604020202020204" pitchFamily="34" charset="0"/>
                          <a:cs typeface="微软雅黑" charset="0"/>
                        </a:rPr>
                        <a:t>无效日期格式</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a:t>
                      </a:r>
                      <a:r>
                        <a:rPr lang="en-US" sz="1200" b="0">
                          <a:solidFill>
                            <a:srgbClr val="000000"/>
                          </a:solidFill>
                          <a:latin typeface="Arial" panose="020B0604020202020204" pitchFamily="34" charset="0"/>
                          <a:cs typeface="微软雅黑" charset="0"/>
                        </a:rPr>
                        <a:t>prompt</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7 </a:t>
                      </a:r>
                      <a:r>
                        <a:rPr lang="zh-CN" sz="1200" b="0">
                          <a:solidFill>
                            <a:srgbClr val="000000"/>
                          </a:solidFill>
                          <a:latin typeface="Arial" panose="020B0604020202020204" pitchFamily="34" charset="0"/>
                          <a:cs typeface="微软雅黑" charset="0"/>
                        </a:rPr>
                        <a:t>有效</a:t>
                      </a:r>
                      <a:r>
                        <a:rPr lang="en-US" sz="1200" b="0">
                          <a:solidFill>
                            <a:srgbClr val="000000"/>
                          </a:solidFill>
                          <a:latin typeface="Arial" panose="020B0604020202020204" pitchFamily="34" charset="0"/>
                          <a:cs typeface="微软雅黑" charset="0"/>
                        </a:rPr>
                        <a:t>prompt</a:t>
                      </a:r>
                      <a:r>
                        <a:rPr lang="zh-CN" sz="1200" b="0">
                          <a:solidFill>
                            <a:srgbClr val="000000"/>
                          </a:solidFill>
                          <a:latin typeface="Arial" panose="020B0604020202020204" pitchFamily="34" charset="0"/>
                          <a:cs typeface="微软雅黑" charset="0"/>
                        </a:rPr>
                        <a:t>（</a:t>
                      </a:r>
                      <a:r>
                        <a:rPr lang="en-US" sz="1200" b="0">
                          <a:solidFill>
                            <a:srgbClr val="000000"/>
                          </a:solidFill>
                          <a:latin typeface="Arial" panose="020B0604020202020204" pitchFamily="34" charset="0"/>
                          <a:cs typeface="微软雅黑" charset="0"/>
                        </a:rPr>
                        <a:t>32k token</a:t>
                      </a:r>
                      <a:r>
                        <a:rPr lang="zh-CN" sz="1200" b="0">
                          <a:solidFill>
                            <a:srgbClr val="000000"/>
                          </a:solidFill>
                          <a:latin typeface="Arial" panose="020B0604020202020204" pitchFamily="34" charset="0"/>
                          <a:cs typeface="微软雅黑" charset="0"/>
                        </a:rPr>
                        <a:t>以内文本）</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8 </a:t>
                      </a:r>
                      <a:r>
                        <a:rPr lang="zh-CN" sz="1200" b="0">
                          <a:solidFill>
                            <a:srgbClr val="000000"/>
                          </a:solidFill>
                          <a:latin typeface="Arial" panose="020B0604020202020204" pitchFamily="34" charset="0"/>
                          <a:cs typeface="微软雅黑" charset="0"/>
                        </a:rPr>
                        <a:t>无效</a:t>
                      </a:r>
                      <a:r>
                        <a:rPr lang="en-US" sz="1200" b="0">
                          <a:solidFill>
                            <a:srgbClr val="000000"/>
                          </a:solidFill>
                          <a:latin typeface="Arial" panose="020B0604020202020204" pitchFamily="34" charset="0"/>
                          <a:cs typeface="微软雅黑" charset="0"/>
                        </a:rPr>
                        <a:t>prompt</a:t>
                      </a:r>
                      <a:r>
                        <a:rPr lang="zh-CN" sz="1200" b="0">
                          <a:solidFill>
                            <a:srgbClr val="000000"/>
                          </a:solidFill>
                          <a:latin typeface="Arial" panose="020B0604020202020204" pitchFamily="34" charset="0"/>
                          <a:cs typeface="微软雅黑" charset="0"/>
                        </a:rPr>
                        <a:t>（超过</a:t>
                      </a:r>
                      <a:r>
                        <a:rPr lang="en-US" sz="1200" b="0">
                          <a:solidFill>
                            <a:srgbClr val="000000"/>
                          </a:solidFill>
                          <a:latin typeface="Arial" panose="020B0604020202020204" pitchFamily="34" charset="0"/>
                          <a:cs typeface="微软雅黑" charset="0"/>
                        </a:rPr>
                        <a:t>32k token</a:t>
                      </a:r>
                      <a:r>
                        <a:rPr lang="zh-CN" sz="1200" b="0">
                          <a:solidFill>
                            <a:srgbClr val="000000"/>
                          </a:solidFill>
                          <a:latin typeface="Arial" panose="020B0604020202020204" pitchFamily="34" charset="0"/>
                          <a:cs typeface="微软雅黑" charset="0"/>
                        </a:rPr>
                        <a:t>文本）</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输入注册用户电话号</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9 </a:t>
                      </a:r>
                      <a:r>
                        <a:rPr lang="zh-CN" sz="1200" b="0">
                          <a:solidFill>
                            <a:srgbClr val="000000"/>
                          </a:solidFill>
                          <a:latin typeface="Arial" panose="020B0604020202020204" pitchFamily="34" charset="0"/>
                          <a:cs typeface="微软雅黑" charset="0"/>
                        </a:rPr>
                        <a:t>有效手机号（</a:t>
                      </a:r>
                      <a:r>
                        <a:rPr lang="en-US" sz="1200" b="0">
                          <a:solidFill>
                            <a:srgbClr val="000000"/>
                          </a:solidFill>
                          <a:latin typeface="Arial" panose="020B0604020202020204" pitchFamily="34" charset="0"/>
                          <a:cs typeface="微软雅黑" charset="0"/>
                        </a:rPr>
                        <a:t>11</a:t>
                      </a:r>
                      <a:r>
                        <a:rPr lang="zh-CN" sz="1200" b="0">
                          <a:solidFill>
                            <a:srgbClr val="000000"/>
                          </a:solidFill>
                          <a:latin typeface="Arial" panose="020B0604020202020204" pitchFamily="34" charset="0"/>
                          <a:cs typeface="微软雅黑" charset="0"/>
                        </a:rPr>
                        <a:t>位数字）</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10 </a:t>
                      </a:r>
                      <a:r>
                        <a:rPr lang="zh-CN" sz="1200" b="0">
                          <a:solidFill>
                            <a:srgbClr val="000000"/>
                          </a:solidFill>
                          <a:latin typeface="Arial" panose="020B0604020202020204" pitchFamily="34" charset="0"/>
                          <a:cs typeface="微软雅黑" charset="0"/>
                        </a:rPr>
                        <a:t>无效手机号</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输入用户名</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11 </a:t>
                      </a:r>
                      <a:r>
                        <a:rPr lang="zh-CN" sz="1200" b="0">
                          <a:solidFill>
                            <a:srgbClr val="000000"/>
                          </a:solidFill>
                          <a:latin typeface="Arial" panose="020B0604020202020204" pitchFamily="34" charset="0"/>
                          <a:cs typeface="微软雅黑" charset="0"/>
                        </a:rPr>
                        <a:t>有效用户名（</a:t>
                      </a:r>
                      <a:r>
                        <a:rPr lang="en-US" sz="1200" b="0">
                          <a:solidFill>
                            <a:srgbClr val="000000"/>
                          </a:solidFill>
                          <a:latin typeface="Arial" panose="020B0604020202020204" pitchFamily="34" charset="0"/>
                          <a:cs typeface="微软雅黑" charset="0"/>
                        </a:rPr>
                        <a:t>4</a:t>
                      </a:r>
                      <a:r>
                        <a:rPr lang="zh-CN" sz="1200" b="0">
                          <a:solidFill>
                            <a:srgbClr val="000000"/>
                          </a:solidFill>
                          <a:latin typeface="Arial" panose="020B0604020202020204" pitchFamily="34" charset="0"/>
                          <a:cs typeface="微软雅黑" charset="0"/>
                        </a:rPr>
                        <a:t>个字符以内）</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12 </a:t>
                      </a:r>
                      <a:r>
                        <a:rPr lang="zh-CN" sz="1200" b="0">
                          <a:solidFill>
                            <a:srgbClr val="000000"/>
                          </a:solidFill>
                          <a:latin typeface="Arial" panose="020B0604020202020204" pitchFamily="34" charset="0"/>
                          <a:cs typeface="微软雅黑" charset="0"/>
                        </a:rPr>
                        <a:t>超过</a:t>
                      </a:r>
                      <a:r>
                        <a:rPr lang="en-US" sz="1200" b="0">
                          <a:solidFill>
                            <a:srgbClr val="000000"/>
                          </a:solidFill>
                          <a:latin typeface="Arial" panose="020B0604020202020204" pitchFamily="34" charset="0"/>
                          <a:cs typeface="微软雅黑" charset="0"/>
                        </a:rPr>
                        <a:t>4</a:t>
                      </a:r>
                      <a:r>
                        <a:rPr lang="zh-CN" sz="1200" b="0">
                          <a:solidFill>
                            <a:srgbClr val="000000"/>
                          </a:solidFill>
                          <a:latin typeface="Arial" panose="020B0604020202020204" pitchFamily="34" charset="0"/>
                          <a:cs typeface="微软雅黑" charset="0"/>
                        </a:rPr>
                        <a:t>个字符</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输入注册密码</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13 </a:t>
                      </a:r>
                      <a:r>
                        <a:rPr lang="zh-CN" sz="1200" b="0">
                          <a:solidFill>
                            <a:srgbClr val="000000"/>
                          </a:solidFill>
                          <a:latin typeface="Arial" panose="020B0604020202020204" pitchFamily="34" charset="0"/>
                          <a:cs typeface="微软雅黑" charset="0"/>
                        </a:rPr>
                        <a:t>有效密码（</a:t>
                      </a:r>
                      <a:r>
                        <a:rPr lang="en-US" sz="1200" b="0">
                          <a:solidFill>
                            <a:srgbClr val="000000"/>
                          </a:solidFill>
                          <a:latin typeface="Arial" panose="020B0604020202020204" pitchFamily="34" charset="0"/>
                          <a:cs typeface="微软雅黑" charset="0"/>
                        </a:rPr>
                        <a:t>10</a:t>
                      </a:r>
                      <a:r>
                        <a:rPr lang="zh-CN" sz="1200" b="0">
                          <a:solidFill>
                            <a:srgbClr val="000000"/>
                          </a:solidFill>
                          <a:latin typeface="Arial" panose="020B0604020202020204" pitchFamily="34" charset="0"/>
                          <a:cs typeface="微软雅黑" charset="0"/>
                        </a:rPr>
                        <a:t>位字符以内）</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14 </a:t>
                      </a:r>
                      <a:r>
                        <a:rPr lang="zh-CN" sz="1200" b="0">
                          <a:solidFill>
                            <a:srgbClr val="000000"/>
                          </a:solidFill>
                          <a:latin typeface="Arial" panose="020B0604020202020204" pitchFamily="34" charset="0"/>
                          <a:cs typeface="微软雅黑" charset="0"/>
                        </a:rPr>
                        <a:t>有效密码（超过</a:t>
                      </a:r>
                      <a:r>
                        <a:rPr lang="en-US" sz="1200" b="0">
                          <a:solidFill>
                            <a:srgbClr val="000000"/>
                          </a:solidFill>
                          <a:latin typeface="Arial" panose="020B0604020202020204" pitchFamily="34" charset="0"/>
                          <a:cs typeface="微软雅黑" charset="0"/>
                        </a:rPr>
                        <a:t>10</a:t>
                      </a:r>
                      <a:r>
                        <a:rPr lang="zh-CN" sz="1200" b="0">
                          <a:solidFill>
                            <a:srgbClr val="000000"/>
                          </a:solidFill>
                          <a:latin typeface="Arial" panose="020B0604020202020204" pitchFamily="34" charset="0"/>
                          <a:cs typeface="微软雅黑" charset="0"/>
                        </a:rPr>
                        <a:t>位字符以内）</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输入确认密码</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15 </a:t>
                      </a:r>
                      <a:r>
                        <a:rPr lang="zh-CN" sz="1200" b="0">
                          <a:solidFill>
                            <a:srgbClr val="000000"/>
                          </a:solidFill>
                          <a:latin typeface="Arial" panose="020B0604020202020204" pitchFamily="34" charset="0"/>
                          <a:cs typeface="微软雅黑" charset="0"/>
                        </a:rPr>
                        <a:t>与注册密码相同</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16 </a:t>
                      </a:r>
                      <a:r>
                        <a:rPr lang="zh-CN" sz="1200" b="0">
                          <a:solidFill>
                            <a:srgbClr val="000000"/>
                          </a:solidFill>
                          <a:latin typeface="Arial" panose="020B0604020202020204" pitchFamily="34" charset="0"/>
                          <a:cs typeface="微软雅黑" charset="0"/>
                        </a:rPr>
                        <a:t>与注册密码不同</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输入登录用户电话号</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17 </a:t>
                      </a:r>
                      <a:r>
                        <a:rPr lang="zh-CN" sz="1200" b="0">
                          <a:solidFill>
                            <a:srgbClr val="000000"/>
                          </a:solidFill>
                          <a:latin typeface="Arial" panose="020B0604020202020204" pitchFamily="34" charset="0"/>
                          <a:cs typeface="微软雅黑" charset="0"/>
                        </a:rPr>
                        <a:t>有效电话号（数据库存在）</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18 </a:t>
                      </a:r>
                      <a:r>
                        <a:rPr lang="zh-CN" sz="1200" b="0">
                          <a:solidFill>
                            <a:srgbClr val="000000"/>
                          </a:solidFill>
                          <a:latin typeface="Arial" panose="020B0604020202020204" pitchFamily="34" charset="0"/>
                          <a:cs typeface="微软雅黑" charset="0"/>
                        </a:rPr>
                        <a:t>无效电话号（数据库中不存在）</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2900">
                <a:tc>
                  <a:txBody>
                    <a:bodyPr/>
                    <a:p>
                      <a:pPr indent="0" algn="ctr">
                        <a:buNone/>
                      </a:pPr>
                      <a:r>
                        <a:rPr lang="zh-CN" sz="1200" b="0">
                          <a:solidFill>
                            <a:srgbClr val="000000"/>
                          </a:solidFill>
                          <a:latin typeface="Arial" panose="020B0604020202020204" pitchFamily="34" charset="0"/>
                          <a:cs typeface="微软雅黑" charset="0"/>
                        </a:rPr>
                        <a:t>输入登录密码</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19 </a:t>
                      </a:r>
                      <a:r>
                        <a:rPr lang="zh-CN" sz="1200" b="0">
                          <a:solidFill>
                            <a:srgbClr val="000000"/>
                          </a:solidFill>
                          <a:latin typeface="Arial" panose="020B0604020202020204" pitchFamily="34" charset="0"/>
                          <a:cs typeface="微软雅黑" charset="0"/>
                        </a:rPr>
                        <a:t>有效密码</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Arial" panose="020B0604020202020204" pitchFamily="34" charset="0"/>
                          <a:cs typeface="微软雅黑" charset="0"/>
                        </a:rPr>
                        <a:t>20 </a:t>
                      </a:r>
                      <a:r>
                        <a:rPr lang="zh-CN" sz="1200" b="0">
                          <a:solidFill>
                            <a:srgbClr val="000000"/>
                          </a:solidFill>
                          <a:latin typeface="Arial" panose="020B0604020202020204" pitchFamily="34" charset="0"/>
                          <a:cs typeface="微软雅黑" charset="0"/>
                        </a:rPr>
                        <a:t>无效密码</a:t>
                      </a:r>
                      <a:endParaRPr lang="zh-CN" altLang="en-US"/>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5" name="内容占位符 5"/>
          <p:cNvSpPr>
            <a:spLocks noGrp="1"/>
          </p:cNvSpPr>
          <p:nvPr/>
        </p:nvSpPr>
        <p:spPr>
          <a:xfrm>
            <a:off x="970869" y="1801358"/>
            <a:ext cx="3593698" cy="4658856"/>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t>软件测试过程</a:t>
            </a:r>
            <a:endParaRPr lang="en-US" altLang="zh-CN" sz="1800" dirty="0"/>
          </a:p>
          <a:p>
            <a:pPr lvl="1"/>
            <a:r>
              <a:rPr lang="zh-CN" altLang="en-US" sz="1800" dirty="0">
                <a:solidFill>
                  <a:schemeClr val="tx1"/>
                </a:solidFill>
              </a:rPr>
              <a:t>对查询机票信息、登录、注册用例展开黑盒测试，</a:t>
            </a:r>
            <a:r>
              <a:rPr lang="zh-CN" altLang="en-US" sz="1800"/>
              <a:t>划分等价有效类</a:t>
            </a:r>
            <a:endParaRPr lang="en-US" altLang="zh-CN" sz="1800" dirty="0"/>
          </a:p>
          <a:p>
            <a:r>
              <a:rPr lang="zh-CN" altLang="en-US" sz="1800" dirty="0"/>
              <a:t>开展了哪些测试</a:t>
            </a:r>
            <a:endParaRPr lang="en-US" altLang="zh-CN" sz="1800" dirty="0"/>
          </a:p>
          <a:p>
            <a:pPr lvl="1"/>
            <a:r>
              <a:rPr lang="zh-CN" altLang="en-US" sz="1800" dirty="0"/>
              <a:t>对查询机票信息模块、登录模块、注册模块开展了单元测试</a:t>
            </a:r>
            <a:endParaRPr lang="en-US" altLang="zh-CN" sz="1800" dirty="0"/>
          </a:p>
          <a:p>
            <a:pPr lvl="1"/>
            <a:r>
              <a:rPr lang="zh-CN" altLang="en-US" sz="1800" dirty="0"/>
              <a:t>对数据维护模块开展了确认测试</a:t>
            </a:r>
            <a:endParaRPr lang="zh-CN" altLang="en-US" sz="1800" dirty="0"/>
          </a:p>
          <a:p>
            <a:r>
              <a:rPr lang="zh-CN" altLang="en-US" sz="1800" dirty="0"/>
              <a:t>测试用例和测试结果</a:t>
            </a:r>
            <a:endParaRPr lang="en-US" altLang="zh-CN" sz="1800" dirty="0"/>
          </a:p>
          <a:p>
            <a:pPr lvl="1"/>
            <a:r>
              <a:rPr lang="zh-CN" altLang="en-US" sz="1800" dirty="0"/>
              <a:t>参见右表</a:t>
            </a:r>
            <a:endParaRPr lang="zh-CN" altLang="en-US" sz="1800" dirty="0"/>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970869" y="1802649"/>
            <a:ext cx="3593698" cy="4658856"/>
          </a:xfrm>
        </p:spPr>
        <p:txBody>
          <a:bodyPr wrap="square">
            <a:noAutofit/>
          </a:bodyPr>
          <a:lstStyle/>
          <a:p>
            <a:r>
              <a:rPr lang="zh-CN" altLang="en-US" sz="1800" dirty="0"/>
              <a:t>软件测试过程</a:t>
            </a:r>
            <a:endParaRPr lang="en-US" altLang="zh-CN" sz="1800" dirty="0"/>
          </a:p>
          <a:p>
            <a:pPr lvl="1"/>
            <a:r>
              <a:rPr lang="zh-CN" altLang="en-US" sz="1800" dirty="0">
                <a:solidFill>
                  <a:schemeClr val="tx1"/>
                </a:solidFill>
              </a:rPr>
              <a:t>对查询机票信息、登录、注册用例展开黑盒测试，</a:t>
            </a:r>
            <a:r>
              <a:rPr lang="zh-CN" altLang="en-US" sz="1800"/>
              <a:t>划分等价有效类</a:t>
            </a:r>
            <a:endParaRPr lang="en-US" altLang="zh-CN" sz="1800" dirty="0"/>
          </a:p>
          <a:p>
            <a:r>
              <a:rPr lang="zh-CN" altLang="en-US" sz="1800" dirty="0"/>
              <a:t>开展了哪些测试</a:t>
            </a:r>
            <a:endParaRPr lang="en-US" altLang="zh-CN" sz="1800" dirty="0"/>
          </a:p>
          <a:p>
            <a:pPr lvl="1"/>
            <a:r>
              <a:rPr lang="zh-CN" altLang="en-US" sz="1800" dirty="0"/>
              <a:t>对查询机票信息模块、登录模块、注册模块开展了单元测试</a:t>
            </a:r>
            <a:endParaRPr lang="en-US" altLang="zh-CN" sz="1800" dirty="0"/>
          </a:p>
          <a:p>
            <a:pPr lvl="1"/>
            <a:r>
              <a:rPr lang="zh-CN" altLang="en-US" sz="1800" dirty="0"/>
              <a:t>对数据维护模块开展了确认测试</a:t>
            </a:r>
            <a:endParaRPr lang="zh-CN" altLang="en-US" sz="1800" dirty="0"/>
          </a:p>
          <a:p>
            <a:r>
              <a:rPr lang="zh-CN" altLang="en-US" sz="1800" dirty="0"/>
              <a:t>测试用例和测试结果</a:t>
            </a:r>
            <a:endParaRPr lang="en-US" altLang="zh-CN" sz="1800" dirty="0"/>
          </a:p>
          <a:p>
            <a:pPr lvl="1"/>
            <a:r>
              <a:rPr lang="zh-CN" altLang="en-US" sz="1800" dirty="0"/>
              <a:t>参见右表</a:t>
            </a:r>
            <a:endParaRPr lang="zh-CN" altLang="en-US" sz="1800" dirty="0"/>
          </a:p>
        </p:txBody>
      </p:sp>
      <p:sp>
        <p:nvSpPr>
          <p:cNvPr id="13314" name="标题 1"/>
          <p:cNvSpPr>
            <a:spLocks noGrp="1"/>
          </p:cNvSpPr>
          <p:nvPr>
            <p:ph type="title" idx="4294967295"/>
          </p:nvPr>
        </p:nvSpPr>
        <p:spPr>
          <a:xfrm>
            <a:off x="970845" y="929474"/>
            <a:ext cx="2912533" cy="535531"/>
          </a:xfrm>
        </p:spPr>
        <p:txBody>
          <a:bodyPr/>
          <a:lstStyle/>
          <a:p>
            <a:r>
              <a:rPr lang="zh-CN" altLang="en-US" sz="3200" b="1" dirty="0">
                <a:solidFill>
                  <a:srgbClr val="1057CE"/>
                </a:solidFill>
                <a:latin typeface="+mn-ea"/>
                <a:ea typeface="+mn-ea"/>
              </a:rPr>
              <a:t>软件测试</a:t>
            </a:r>
            <a:endParaRPr lang="zh-CN" altLang="en-US" sz="3200" b="1" dirty="0">
              <a:solidFill>
                <a:srgbClr val="1057CE"/>
              </a:solidFill>
              <a:latin typeface="+mn-ea"/>
              <a:ea typeface="+mn-ea"/>
            </a:endParaRPr>
          </a:p>
        </p:txBody>
      </p:sp>
      <p:graphicFrame>
        <p:nvGraphicFramePr>
          <p:cNvPr id="4" name="表格 3"/>
          <p:cNvGraphicFramePr/>
          <p:nvPr/>
        </p:nvGraphicFramePr>
        <p:xfrm>
          <a:off x="4719234" y="1316373"/>
          <a:ext cx="7076440" cy="4785360"/>
        </p:xfrm>
        <a:graphic>
          <a:graphicData uri="http://schemas.openxmlformats.org/drawingml/2006/table">
            <a:tbl>
              <a:tblPr/>
              <a:tblGrid>
                <a:gridCol w="2358390"/>
                <a:gridCol w="2286000"/>
                <a:gridCol w="2432050"/>
              </a:tblGrid>
              <a:tr h="243840">
                <a:tc>
                  <a:txBody>
                    <a:bodyPr/>
                    <a:p>
                      <a:pPr indent="0" algn="ctr">
                        <a:buNone/>
                      </a:pPr>
                      <a:r>
                        <a:rPr lang="zh-CN" sz="1000" b="0">
                          <a:solidFill>
                            <a:srgbClr val="000000"/>
                          </a:solidFill>
                          <a:latin typeface="Arial" panose="020B0604020202020204" pitchFamily="34" charset="0"/>
                          <a:cs typeface="微软雅黑" charset="0"/>
                        </a:rPr>
                        <a:t>测试用例</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B0604020202020204" pitchFamily="34" charset="0"/>
                          <a:cs typeface="微软雅黑" charset="0"/>
                        </a:rPr>
                        <a:t>结果</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000" b="0">
                          <a:solidFill>
                            <a:srgbClr val="000000"/>
                          </a:solidFill>
                          <a:latin typeface="Arial" panose="020B0604020202020204" pitchFamily="34" charset="0"/>
                          <a:cs typeface="微软雅黑" charset="0"/>
                        </a:rPr>
                        <a:t>覆盖的等价类</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48640">
                <a:tc>
                  <a:txBody>
                    <a:bodyPr/>
                    <a:p>
                      <a:pPr indent="0">
                        <a:buNone/>
                      </a:pPr>
                      <a:r>
                        <a:rPr lang="zh-CN" sz="1000" b="0">
                          <a:solidFill>
                            <a:srgbClr val="000000"/>
                          </a:solidFill>
                          <a:latin typeface="Arial" panose="020B0604020202020204" pitchFamily="34" charset="0"/>
                          <a:cs typeface="微软雅黑" charset="0"/>
                        </a:rPr>
                        <a:t>始发地：天津</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目的地：泉州</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出发日期：</a:t>
                      </a:r>
                      <a:r>
                        <a:rPr lang="en-US" sz="1000" b="0">
                          <a:solidFill>
                            <a:srgbClr val="000000"/>
                          </a:solidFill>
                          <a:latin typeface="Arial" panose="020B0604020202020204" pitchFamily="34" charset="0"/>
                          <a:cs typeface="微软雅黑" charset="0"/>
                        </a:rPr>
                        <a:t>2024-11-13</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正确</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1</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3</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5</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48640">
                <a:tc>
                  <a:txBody>
                    <a:bodyPr/>
                    <a:p>
                      <a:pPr indent="0">
                        <a:buNone/>
                      </a:pPr>
                      <a:r>
                        <a:rPr lang="zh-CN" sz="1000" b="0">
                          <a:solidFill>
                            <a:srgbClr val="000000"/>
                          </a:solidFill>
                          <a:latin typeface="Arial" panose="020B0604020202020204" pitchFamily="34" charset="0"/>
                          <a:cs typeface="微软雅黑" charset="0"/>
                        </a:rPr>
                        <a:t>始发地：</a:t>
                      </a:r>
                      <a:r>
                        <a:rPr lang="en-US" sz="1000" b="0">
                          <a:solidFill>
                            <a:srgbClr val="000000"/>
                          </a:solidFill>
                          <a:latin typeface="Arial" panose="020B0604020202020204" pitchFamily="34" charset="0"/>
                          <a:cs typeface="微软雅黑" charset="0"/>
                        </a:rPr>
                        <a:t>Tianjingg</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目的地：泉州</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出发日期：</a:t>
                      </a:r>
                      <a:r>
                        <a:rPr lang="en-US" sz="1000" b="0">
                          <a:solidFill>
                            <a:srgbClr val="000000"/>
                          </a:solidFill>
                          <a:latin typeface="Arial" panose="020B0604020202020204" pitchFamily="34" charset="0"/>
                          <a:cs typeface="微软雅黑" charset="0"/>
                        </a:rPr>
                        <a:t>2024-11-13</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报错</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2</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4</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5</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48640">
                <a:tc>
                  <a:txBody>
                    <a:bodyPr/>
                    <a:p>
                      <a:pPr indent="0">
                        <a:buNone/>
                      </a:pPr>
                      <a:r>
                        <a:rPr lang="zh-CN" sz="1000" b="0">
                          <a:solidFill>
                            <a:srgbClr val="000000"/>
                          </a:solidFill>
                          <a:latin typeface="Arial" panose="020B0604020202020204" pitchFamily="34" charset="0"/>
                          <a:cs typeface="微软雅黑" charset="0"/>
                        </a:rPr>
                        <a:t>始发地：天津</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目的地：泉州</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出发日期：</a:t>
                      </a:r>
                      <a:r>
                        <a:rPr lang="en-US" sz="1000" b="0">
                          <a:solidFill>
                            <a:srgbClr val="000000"/>
                          </a:solidFill>
                          <a:latin typeface="Arial" panose="020B0604020202020204" pitchFamily="34" charset="0"/>
                          <a:cs typeface="微软雅黑" charset="0"/>
                        </a:rPr>
                        <a:t>2024-11-42</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报错</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1</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3</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6</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01040">
                <a:tc>
                  <a:txBody>
                    <a:bodyPr/>
                    <a:p>
                      <a:pPr indent="0">
                        <a:buNone/>
                      </a:pPr>
                      <a:r>
                        <a:rPr lang="zh-CN" sz="1000" b="0">
                          <a:solidFill>
                            <a:srgbClr val="000000"/>
                          </a:solidFill>
                          <a:latin typeface="Arial" panose="020B0604020202020204" pitchFamily="34" charset="0"/>
                          <a:cs typeface="微软雅黑" charset="0"/>
                        </a:rPr>
                        <a:t>注册用户电话号：</a:t>
                      </a:r>
                      <a:r>
                        <a:rPr lang="en-US" sz="1000" b="0">
                          <a:solidFill>
                            <a:srgbClr val="000000"/>
                          </a:solidFill>
                          <a:latin typeface="Arial" panose="020B0604020202020204" pitchFamily="34" charset="0"/>
                          <a:cs typeface="微软雅黑" charset="0"/>
                        </a:rPr>
                        <a:t>1111</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用户名：王明</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注册密码：</a:t>
                      </a:r>
                      <a:r>
                        <a:rPr lang="en-US" sz="1000" b="0">
                          <a:solidFill>
                            <a:srgbClr val="000000"/>
                          </a:solidFill>
                          <a:latin typeface="Arial" panose="020B0604020202020204" pitchFamily="34" charset="0"/>
                          <a:cs typeface="微软雅黑" charset="0"/>
                        </a:rPr>
                        <a:t>123</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确认密码：</a:t>
                      </a:r>
                      <a:r>
                        <a:rPr lang="en-US" sz="1000" b="0">
                          <a:solidFill>
                            <a:srgbClr val="000000"/>
                          </a:solidFill>
                          <a:latin typeface="Arial" panose="020B0604020202020204" pitchFamily="34" charset="0"/>
                          <a:cs typeface="微软雅黑" charset="0"/>
                        </a:rPr>
                        <a:t>123</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正确</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9</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11</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13</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15</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01040">
                <a:tc>
                  <a:txBody>
                    <a:bodyPr/>
                    <a:p>
                      <a:pPr indent="0">
                        <a:buNone/>
                      </a:pPr>
                      <a:r>
                        <a:rPr lang="zh-CN" sz="1000" b="0">
                          <a:solidFill>
                            <a:srgbClr val="000000"/>
                          </a:solidFill>
                          <a:latin typeface="Arial" panose="020B0604020202020204" pitchFamily="34" charset="0"/>
                          <a:cs typeface="微软雅黑" charset="0"/>
                        </a:rPr>
                        <a:t>注册用户电话号：</a:t>
                      </a:r>
                      <a:r>
                        <a:rPr lang="en-US" sz="1000" b="0">
                          <a:solidFill>
                            <a:srgbClr val="000000"/>
                          </a:solidFill>
                          <a:latin typeface="Arial" panose="020B0604020202020204" pitchFamily="34" charset="0"/>
                          <a:cs typeface="微软雅黑" charset="0"/>
                        </a:rPr>
                        <a:t>1111</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用户名：王明</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注册密码：</a:t>
                      </a:r>
                      <a:r>
                        <a:rPr lang="en-US" sz="1000" b="0">
                          <a:solidFill>
                            <a:srgbClr val="000000"/>
                          </a:solidFill>
                          <a:latin typeface="Arial" panose="020B0604020202020204" pitchFamily="34" charset="0"/>
                          <a:cs typeface="微软雅黑" charset="0"/>
                        </a:rPr>
                        <a:t>123</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确认密码：</a:t>
                      </a:r>
                      <a:r>
                        <a:rPr lang="en-US" sz="1000" b="0">
                          <a:solidFill>
                            <a:srgbClr val="000000"/>
                          </a:solidFill>
                          <a:latin typeface="Arial" panose="020B0604020202020204" pitchFamily="34" charset="0"/>
                          <a:cs typeface="微软雅黑" charset="0"/>
                        </a:rPr>
                        <a:t>123</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报错</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10</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11</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13</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15</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01040">
                <a:tc>
                  <a:txBody>
                    <a:bodyPr/>
                    <a:p>
                      <a:pPr indent="0">
                        <a:buNone/>
                      </a:pPr>
                      <a:r>
                        <a:rPr lang="zh-CN" sz="1000" b="0">
                          <a:solidFill>
                            <a:srgbClr val="000000"/>
                          </a:solidFill>
                          <a:latin typeface="Arial" panose="020B0604020202020204" pitchFamily="34" charset="0"/>
                          <a:cs typeface="微软雅黑" charset="0"/>
                        </a:rPr>
                        <a:t>注册用户电话号：</a:t>
                      </a:r>
                      <a:r>
                        <a:rPr lang="en-US" sz="1000" b="0">
                          <a:solidFill>
                            <a:srgbClr val="000000"/>
                          </a:solidFill>
                          <a:latin typeface="Arial" panose="020B0604020202020204" pitchFamily="34" charset="0"/>
                          <a:cs typeface="微软雅黑" charset="0"/>
                        </a:rPr>
                        <a:t>18859569380</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用户名：王明</a:t>
                      </a:r>
                      <a:endParaRPr lang="zh-CN"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注册密码：</a:t>
                      </a:r>
                      <a:r>
                        <a:rPr lang="en-US" sz="1000" b="0">
                          <a:solidFill>
                            <a:srgbClr val="000000"/>
                          </a:solidFill>
                          <a:latin typeface="Arial" panose="020B0604020202020204" pitchFamily="34" charset="0"/>
                          <a:cs typeface="微软雅黑" charset="0"/>
                        </a:rPr>
                        <a:t>123</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确认密码：</a:t>
                      </a:r>
                      <a:r>
                        <a:rPr lang="en-US" sz="1000" b="0">
                          <a:solidFill>
                            <a:srgbClr val="000000"/>
                          </a:solidFill>
                          <a:latin typeface="Arial" panose="020B0604020202020204" pitchFamily="34" charset="0"/>
                          <a:cs typeface="微软雅黑" charset="0"/>
                        </a:rPr>
                        <a:t>321</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报错</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10</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11</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13</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16</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6240">
                <a:tc>
                  <a:txBody>
                    <a:bodyPr/>
                    <a:p>
                      <a:pPr indent="0">
                        <a:buNone/>
                      </a:pPr>
                      <a:r>
                        <a:rPr lang="zh-CN" sz="1000" b="0">
                          <a:solidFill>
                            <a:srgbClr val="000000"/>
                          </a:solidFill>
                          <a:latin typeface="Arial" panose="020B0604020202020204" pitchFamily="34" charset="0"/>
                          <a:cs typeface="微软雅黑" charset="0"/>
                        </a:rPr>
                        <a:t>登录用户电话号：</a:t>
                      </a:r>
                      <a:r>
                        <a:rPr lang="en-US" sz="1000" b="0">
                          <a:solidFill>
                            <a:srgbClr val="000000"/>
                          </a:solidFill>
                          <a:latin typeface="Arial" panose="020B0604020202020204" pitchFamily="34" charset="0"/>
                          <a:cs typeface="微软雅黑" charset="0"/>
                        </a:rPr>
                        <a:t>18859569380</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密码：</a:t>
                      </a:r>
                      <a:r>
                        <a:rPr lang="en-US" sz="1000" b="0">
                          <a:solidFill>
                            <a:srgbClr val="000000"/>
                          </a:solidFill>
                          <a:latin typeface="Arial" panose="020B0604020202020204" pitchFamily="34" charset="0"/>
                          <a:cs typeface="微软雅黑" charset="0"/>
                        </a:rPr>
                        <a:t>123</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正确</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17</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19</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6240">
                <a:tc>
                  <a:txBody>
                    <a:bodyPr/>
                    <a:p>
                      <a:pPr indent="0">
                        <a:buNone/>
                      </a:pPr>
                      <a:r>
                        <a:rPr lang="zh-CN" sz="1000" b="0">
                          <a:solidFill>
                            <a:srgbClr val="000000"/>
                          </a:solidFill>
                          <a:latin typeface="Arial" panose="020B0604020202020204" pitchFamily="34" charset="0"/>
                          <a:cs typeface="微软雅黑" charset="0"/>
                        </a:rPr>
                        <a:t>登录用户电话号：</a:t>
                      </a:r>
                      <a:r>
                        <a:rPr lang="en-US" sz="1000" b="0">
                          <a:solidFill>
                            <a:srgbClr val="000000"/>
                          </a:solidFill>
                          <a:latin typeface="Arial" panose="020B0604020202020204" pitchFamily="34" charset="0"/>
                          <a:cs typeface="微软雅黑" charset="0"/>
                        </a:rPr>
                        <a:t>18859569380</a:t>
                      </a:r>
                      <a:endParaRPr lang="en-US" sz="1000" b="0">
                        <a:solidFill>
                          <a:srgbClr val="000000"/>
                        </a:solidFill>
                        <a:latin typeface="Arial" panose="020B0604020202020204" pitchFamily="34" charset="0"/>
                        <a:cs typeface="微软雅黑" charset="0"/>
                      </a:endParaRPr>
                    </a:p>
                    <a:p>
                      <a:pPr indent="0">
                        <a:buNone/>
                      </a:pPr>
                      <a:r>
                        <a:rPr lang="zh-CN" sz="1000" b="0">
                          <a:solidFill>
                            <a:srgbClr val="000000"/>
                          </a:solidFill>
                          <a:latin typeface="Arial" panose="020B0604020202020204" pitchFamily="34" charset="0"/>
                          <a:cs typeface="微软雅黑" charset="0"/>
                        </a:rPr>
                        <a:t>密码：</a:t>
                      </a:r>
                      <a:r>
                        <a:rPr lang="en-US" sz="1000" b="0">
                          <a:solidFill>
                            <a:srgbClr val="000000"/>
                          </a:solidFill>
                          <a:latin typeface="Arial" panose="020B0604020202020204" pitchFamily="34" charset="0"/>
                          <a:cs typeface="微软雅黑" charset="0"/>
                        </a:rPr>
                        <a:t>321</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1000" b="0">
                          <a:solidFill>
                            <a:srgbClr val="000000"/>
                          </a:solidFill>
                          <a:latin typeface="Arial" panose="020B0604020202020204" pitchFamily="34" charset="0"/>
                          <a:cs typeface="微软雅黑" charset="0"/>
                        </a:rPr>
                        <a:t>报错</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Arial" panose="020B0604020202020204" pitchFamily="34" charset="0"/>
                          <a:cs typeface="微软雅黑" charset="0"/>
                        </a:rPr>
                        <a:t>17</a:t>
                      </a:r>
                      <a:r>
                        <a:rPr lang="zh-CN" sz="1000" b="0">
                          <a:solidFill>
                            <a:srgbClr val="000000"/>
                          </a:solidFill>
                          <a:latin typeface="Arial" panose="020B0604020202020204" pitchFamily="34" charset="0"/>
                          <a:cs typeface="微软雅黑" charset="0"/>
                        </a:rPr>
                        <a:t>、</a:t>
                      </a:r>
                      <a:r>
                        <a:rPr lang="en-US" sz="1000" b="0">
                          <a:solidFill>
                            <a:srgbClr val="000000"/>
                          </a:solidFill>
                          <a:latin typeface="Arial" panose="020B0604020202020204" pitchFamily="34" charset="0"/>
                          <a:cs typeface="微软雅黑" charset="0"/>
                        </a:rPr>
                        <a:t>20</a:t>
                      </a:r>
                      <a:endParaRPr lang="zh-CN" altLang="en-US" sz="1500"/>
                    </a:p>
                  </a:txBody>
                  <a:tcPr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软件质量与保证</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05</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689" y="1601724"/>
            <a:ext cx="9595556" cy="1722120"/>
          </a:xfrm>
        </p:spPr>
        <p:txBody>
          <a:bodyPr/>
          <a:lstStyle/>
          <a:p>
            <a:r>
              <a:rPr lang="zh-CN" altLang="en-US" dirty="0"/>
              <a:t>采取了哪些质量保证手段</a:t>
            </a:r>
            <a:endParaRPr lang="en-US" altLang="zh-CN" dirty="0"/>
          </a:p>
          <a:p>
            <a:pPr lvl="1"/>
            <a:r>
              <a:rPr lang="zh-CN" altLang="en-US"/>
              <a:t>采用黑盒测试，对软件进行单元测试，对软件系统整体功能和可靠性进行测试。</a:t>
            </a:r>
            <a:endParaRPr lang="en-US" altLang="zh-CN" dirty="0"/>
          </a:p>
          <a:p>
            <a:pPr marL="0" indent="0">
              <a:buNone/>
            </a:pP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sp>
        <p:nvSpPr>
          <p:cNvPr id="6" name="文本框 5"/>
          <p:cNvSpPr txBox="1"/>
          <p:nvPr userDrawn="1"/>
        </p:nvSpPr>
        <p:spPr>
          <a:xfrm>
            <a:off x="2367809" y="6359871"/>
            <a:ext cx="1402080" cy="337185"/>
          </a:xfrm>
          <a:prstGeom prst="rect">
            <a:avLst/>
          </a:prstGeom>
        </p:spPr>
        <p:txBody>
          <a:bodyPr wrap="none" rtlCol="0">
            <a:spAutoFit/>
          </a:bodyPr>
          <a:p>
            <a:r>
              <a:rPr lang="zh-CN" altLang="en-US" sz="1600"/>
              <a:t>程序代码风格</a:t>
            </a:r>
            <a:endParaRPr lang="zh-CN" altLang="en-US" sz="1600"/>
          </a:p>
        </p:txBody>
      </p:sp>
      <p:sp>
        <p:nvSpPr>
          <p:cNvPr id="7" name="文本框 6"/>
          <p:cNvSpPr txBox="1"/>
          <p:nvPr userDrawn="1"/>
        </p:nvSpPr>
        <p:spPr>
          <a:xfrm>
            <a:off x="7847770" y="6359886"/>
            <a:ext cx="1402080" cy="337185"/>
          </a:xfrm>
          <a:prstGeom prst="rect">
            <a:avLst/>
          </a:prstGeom>
        </p:spPr>
        <p:txBody>
          <a:bodyPr wrap="none" rtlCol="0">
            <a:spAutoFit/>
          </a:bodyPr>
          <a:p>
            <a:r>
              <a:rPr lang="zh-CN" altLang="en-US" sz="1600"/>
              <a:t>程序代码质量</a:t>
            </a:r>
            <a:endParaRPr lang="zh-CN" altLang="en-US" sz="1600"/>
          </a:p>
        </p:txBody>
      </p:sp>
      <p:pic>
        <p:nvPicPr>
          <p:cNvPr id="9" name="图片 8" descr="upload_post_object_v2_4203307597"/>
          <p:cNvPicPr>
            <a:picLocks noChangeAspect="1"/>
          </p:cNvPicPr>
          <p:nvPr/>
        </p:nvPicPr>
        <p:blipFill>
          <a:blip r:embed="rId1"/>
          <a:stretch>
            <a:fillRect/>
          </a:stretch>
        </p:blipFill>
        <p:spPr>
          <a:xfrm>
            <a:off x="6166469" y="2728248"/>
            <a:ext cx="4881948" cy="3339253"/>
          </a:xfrm>
          <a:prstGeom prst="rect">
            <a:avLst/>
          </a:prstGeom>
        </p:spPr>
      </p:pic>
      <p:pic>
        <p:nvPicPr>
          <p:cNvPr id="10" name="图片 9" descr="upload_post_object_v2_1298090432"/>
          <p:cNvPicPr>
            <a:picLocks noChangeAspect="1"/>
          </p:cNvPicPr>
          <p:nvPr/>
        </p:nvPicPr>
        <p:blipFill>
          <a:blip r:embed="rId2"/>
          <a:stretch>
            <a:fillRect/>
          </a:stretch>
        </p:blipFill>
        <p:spPr>
          <a:xfrm>
            <a:off x="319670" y="2974679"/>
            <a:ext cx="5498424" cy="309286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04689" y="1601724"/>
            <a:ext cx="9595556" cy="874395"/>
          </a:xfrm>
        </p:spPr>
        <p:txBody>
          <a:bodyPr/>
          <a:lstStyle/>
          <a:p>
            <a:r>
              <a:rPr lang="zh-CN" altLang="en-US" dirty="0"/>
              <a:t>采取了哪些质量保证手段</a:t>
            </a:r>
            <a:endParaRPr lang="en-US" altLang="zh-CN" dirty="0"/>
          </a:p>
          <a:p>
            <a:pPr lvl="1"/>
            <a:r>
              <a:rPr lang="zh-CN" altLang="en-US"/>
              <a:t>对于数据维护用例采用黑盒测试，对软件进行</a:t>
            </a:r>
            <a:r>
              <a:rPr lang="zh-CN" altLang="en-US">
                <a:solidFill>
                  <a:schemeClr val="tx1"/>
                </a:solidFill>
              </a:rPr>
              <a:t>确认性</a:t>
            </a:r>
            <a:r>
              <a:rPr lang="zh-CN" altLang="en-US"/>
              <a:t>测试。</a:t>
            </a:r>
            <a:endParaRPr lang="zh-CN" altLang="en-US" dirty="0"/>
          </a:p>
        </p:txBody>
      </p:sp>
      <p:sp>
        <p:nvSpPr>
          <p:cNvPr id="4" name="灯片编号占位符 3"/>
          <p:cNvSpPr>
            <a:spLocks noGrp="1"/>
          </p:cNvSpPr>
          <p:nvPr>
            <p:ph type="sldNum" sz="quarter" idx="4294967295"/>
          </p:nvPr>
        </p:nvSpPr>
        <p:spPr>
          <a:xfrm>
            <a:off x="11358563" y="6451600"/>
            <a:ext cx="833437" cy="277813"/>
          </a:xfrm>
        </p:spPr>
        <p:txBody>
          <a:bodyPr/>
          <a:lstStyle/>
          <a:p>
            <a:pPr>
              <a:defRPr/>
            </a:pPr>
            <a:fld id="{77E88AF7-5153-4875-A5A7-0323E1DC4585}" type="slidenum">
              <a:rPr lang="zh-CN" altLang="en-US" smtClean="0"/>
            </a:fld>
            <a:endParaRPr lang="en-US" altLang="zh-CN"/>
          </a:p>
        </p:txBody>
      </p:sp>
      <p:sp>
        <p:nvSpPr>
          <p:cNvPr id="5" name="标题 4"/>
          <p:cNvSpPr>
            <a:spLocks noGrp="1"/>
          </p:cNvSpPr>
          <p:nvPr>
            <p:ph type="title" idx="4294967295"/>
          </p:nvPr>
        </p:nvSpPr>
        <p:spPr>
          <a:xfrm>
            <a:off x="1004711" y="834319"/>
            <a:ext cx="4549422" cy="703263"/>
          </a:xfrm>
        </p:spPr>
        <p:txBody>
          <a:bodyPr>
            <a:normAutofit/>
          </a:bodyPr>
          <a:lstStyle/>
          <a:p>
            <a:r>
              <a:rPr lang="zh-CN" altLang="en-US" sz="3200" b="1" dirty="0">
                <a:solidFill>
                  <a:srgbClr val="1057CE"/>
                </a:solidFill>
                <a:latin typeface="+mn-ea"/>
                <a:ea typeface="+mn-ea"/>
              </a:rPr>
              <a:t>软件质量与保证</a:t>
            </a:r>
            <a:endParaRPr lang="zh-CN" altLang="en-US" sz="3200" b="1" dirty="0">
              <a:solidFill>
                <a:srgbClr val="1057CE"/>
              </a:solidFill>
              <a:latin typeface="+mn-ea"/>
              <a:ea typeface="+mn-ea"/>
            </a:endParaRPr>
          </a:p>
        </p:txBody>
      </p:sp>
      <p:pic>
        <p:nvPicPr>
          <p:cNvPr id="3" name="图片 2" descr="upload_post_object_v2_3058327668"/>
          <p:cNvPicPr>
            <a:picLocks noChangeAspect="1"/>
          </p:cNvPicPr>
          <p:nvPr/>
        </p:nvPicPr>
        <p:blipFill>
          <a:blip r:embed="rId1"/>
          <a:stretch>
            <a:fillRect/>
          </a:stretch>
        </p:blipFill>
        <p:spPr>
          <a:xfrm>
            <a:off x="6109982" y="2836036"/>
            <a:ext cx="4877691" cy="3305278"/>
          </a:xfrm>
          <a:prstGeom prst="rect">
            <a:avLst/>
          </a:prstGeom>
        </p:spPr>
      </p:pic>
      <p:pic>
        <p:nvPicPr>
          <p:cNvPr id="8" name="图片 7" descr="upload_post_object_v2_2645785368"/>
          <p:cNvPicPr>
            <a:picLocks noChangeAspect="1"/>
          </p:cNvPicPr>
          <p:nvPr/>
        </p:nvPicPr>
        <p:blipFill>
          <a:blip r:embed="rId2"/>
          <a:stretch>
            <a:fillRect/>
          </a:stretch>
        </p:blipFill>
        <p:spPr>
          <a:xfrm>
            <a:off x="870323" y="2836036"/>
            <a:ext cx="4818112" cy="3305289"/>
          </a:xfrm>
          <a:prstGeom prst="rect">
            <a:avLst/>
          </a:prstGeom>
        </p:spPr>
      </p:pic>
      <p:sp>
        <p:nvSpPr>
          <p:cNvPr id="6" name="文本框 5"/>
          <p:cNvSpPr txBox="1"/>
          <p:nvPr userDrawn="1"/>
        </p:nvSpPr>
        <p:spPr>
          <a:xfrm>
            <a:off x="2367809" y="6359871"/>
            <a:ext cx="1402080" cy="337185"/>
          </a:xfrm>
          <a:prstGeom prst="rect">
            <a:avLst/>
          </a:prstGeom>
        </p:spPr>
        <p:txBody>
          <a:bodyPr wrap="none" rtlCol="0">
            <a:spAutoFit/>
          </a:bodyPr>
          <a:p>
            <a:r>
              <a:rPr lang="zh-CN" altLang="en-US" sz="1600"/>
              <a:t>程序代码风格</a:t>
            </a:r>
            <a:endParaRPr lang="zh-CN" altLang="en-US" sz="1600"/>
          </a:p>
        </p:txBody>
      </p:sp>
      <p:sp>
        <p:nvSpPr>
          <p:cNvPr id="7" name="文本框 6"/>
          <p:cNvSpPr txBox="1"/>
          <p:nvPr userDrawn="1"/>
        </p:nvSpPr>
        <p:spPr>
          <a:xfrm>
            <a:off x="7847770" y="6359886"/>
            <a:ext cx="1402080" cy="337185"/>
          </a:xfrm>
          <a:prstGeom prst="rect">
            <a:avLst/>
          </a:prstGeom>
        </p:spPr>
        <p:txBody>
          <a:bodyPr wrap="none" rtlCol="0">
            <a:spAutoFit/>
          </a:bodyPr>
          <a:p>
            <a:r>
              <a:rPr lang="zh-CN" altLang="en-US" sz="1600"/>
              <a:t>程序代码质量</a:t>
            </a:r>
            <a:endParaRPr lang="zh-CN" altLang="en-US" sz="16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开发技术与工具</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06</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4294967295"/>
          </p:nvPr>
        </p:nvSpPr>
        <p:spPr>
          <a:xfrm>
            <a:off x="1027289" y="1791758"/>
            <a:ext cx="9516533" cy="4174490"/>
          </a:xfrm>
        </p:spPr>
        <p:txBody>
          <a:bodyPr/>
          <a:lstStyle/>
          <a:p>
            <a:pPr>
              <a:buFont typeface="Arial" panose="020B0604020202020204" pitchFamily="34" charset="0"/>
              <a:buChar char="•"/>
            </a:pPr>
            <a:r>
              <a:rPr lang="zh-CN" altLang="en-US"/>
              <a:t>软件开发技术</a:t>
            </a:r>
            <a:endParaRPr lang="zh-CN" altLang="en-US"/>
          </a:p>
          <a:p>
            <a:pPr lvl="1">
              <a:buFont typeface="Arial" panose="020B0604020202020204" pitchFamily="34" charset="0"/>
              <a:buChar char="•"/>
            </a:pPr>
            <a:r>
              <a:rPr lang="zh-CN" altLang="en-US" sz="2000"/>
              <a:t>动态</a:t>
            </a:r>
            <a:r>
              <a:rPr lang="en-US" altLang="zh-CN" sz="2000"/>
              <a:t>Web</a:t>
            </a:r>
            <a:r>
              <a:rPr lang="zh-CN" altLang="en-US" sz="2000"/>
              <a:t>页面开发技术、生成式大语言模型技术、关系型数据库</a:t>
            </a:r>
            <a:r>
              <a:rPr lang="en-US" altLang="zh-CN" sz="2000"/>
              <a:t>MySQL</a:t>
            </a:r>
            <a:r>
              <a:rPr lang="zh-CN" altLang="en-US" sz="2000"/>
              <a:t>、</a:t>
            </a:r>
            <a:r>
              <a:rPr lang="en-US" altLang="zh-CN" sz="2000"/>
              <a:t>Selenium</a:t>
            </a:r>
            <a:r>
              <a:rPr lang="zh-CN" altLang="en-US" sz="2000"/>
              <a:t>和</a:t>
            </a:r>
            <a:r>
              <a:rPr lang="en-US" altLang="zh-CN" sz="2000"/>
              <a:t>Request</a:t>
            </a:r>
            <a:r>
              <a:rPr lang="zh-CN" altLang="en-US" sz="2000"/>
              <a:t>的</a:t>
            </a:r>
            <a:r>
              <a:rPr lang="en-US" altLang="zh-CN" sz="2000"/>
              <a:t>web</a:t>
            </a:r>
            <a:r>
              <a:rPr lang="zh-CN" altLang="en-US" sz="2000"/>
              <a:t>自动化技术</a:t>
            </a:r>
            <a:endParaRPr lang="zh-CN" altLang="en-US" sz="2000"/>
          </a:p>
          <a:p>
            <a:pPr>
              <a:buFont typeface="Arial" panose="020B0604020202020204" pitchFamily="34" charset="0"/>
              <a:buChar char="•"/>
            </a:pPr>
            <a:r>
              <a:rPr lang="zh-CN" altLang="en-US" dirty="0"/>
              <a:t>编程语言</a:t>
            </a:r>
            <a:endParaRPr lang="en-US" altLang="zh-CN" dirty="0"/>
          </a:p>
          <a:p>
            <a:pPr lvl="1"/>
            <a:r>
              <a:rPr lang="zh-CN" altLang="en-US" sz="2000" dirty="0"/>
              <a:t>本软件项目主体使用</a:t>
            </a:r>
            <a:r>
              <a:rPr lang="en-US" altLang="zh-CN" sz="2000" dirty="0"/>
              <a:t>JAVA</a:t>
            </a:r>
            <a:r>
              <a:rPr lang="zh-CN" altLang="en-US" sz="2000" dirty="0"/>
              <a:t>语言，数据维护部分使用</a:t>
            </a:r>
            <a:r>
              <a:rPr lang="en-US" altLang="zh-CN" sz="2000" dirty="0"/>
              <a:t>Python</a:t>
            </a:r>
            <a:r>
              <a:rPr lang="zh-CN" altLang="en-US" sz="2000" dirty="0"/>
              <a:t>语言</a:t>
            </a:r>
            <a:endParaRPr lang="en-US" altLang="zh-CN" sz="2000" dirty="0"/>
          </a:p>
          <a:p>
            <a:r>
              <a:rPr lang="zh-CN" altLang="en-US" dirty="0"/>
              <a:t>软件工具</a:t>
            </a:r>
            <a:endParaRPr lang="en-US" altLang="zh-CN" dirty="0"/>
          </a:p>
          <a:p>
            <a:pPr lvl="1"/>
            <a:r>
              <a:rPr lang="zh-CN" altLang="en-US" sz="2000" dirty="0">
                <a:solidFill>
                  <a:schemeClr val="tx1"/>
                </a:solidFill>
              </a:rPr>
              <a:t>开发工具</a:t>
            </a:r>
            <a:r>
              <a:rPr lang="en-US" altLang="zh-CN" sz="2000" dirty="0">
                <a:solidFill>
                  <a:schemeClr val="tx1"/>
                </a:solidFill>
              </a:rPr>
              <a:t>eclipse JavaEE</a:t>
            </a:r>
            <a:r>
              <a:rPr lang="zh-CN" altLang="en-US" sz="2000" dirty="0">
                <a:solidFill>
                  <a:schemeClr val="tx1"/>
                </a:solidFill>
              </a:rPr>
              <a:t>、</a:t>
            </a:r>
            <a:r>
              <a:rPr lang="en-US" altLang="zh-CN" sz="2000" dirty="0">
                <a:solidFill>
                  <a:schemeClr val="tx1"/>
                </a:solidFill>
              </a:rPr>
              <a:t>Pycharm</a:t>
            </a:r>
            <a:r>
              <a:rPr lang="zh-CN" altLang="en-US" sz="2000" dirty="0"/>
              <a:t>、</a:t>
            </a:r>
            <a:r>
              <a:rPr lang="en-US" altLang="zh-CN" sz="2000" dirty="0"/>
              <a:t>VS Code</a:t>
            </a:r>
            <a:endParaRPr lang="zh-CN" altLang="en-US" sz="2000" dirty="0"/>
          </a:p>
          <a:p>
            <a:pPr lvl="1"/>
            <a:r>
              <a:rPr lang="zh-CN" altLang="en-US" sz="2000" dirty="0">
                <a:solidFill>
                  <a:schemeClr val="tx1"/>
                </a:solidFill>
              </a:rPr>
              <a:t>服务器工具</a:t>
            </a:r>
            <a:r>
              <a:rPr lang="en-US" altLang="zh-CN" sz="2000" dirty="0">
                <a:solidFill>
                  <a:schemeClr val="tx1"/>
                </a:solidFill>
              </a:rPr>
              <a:t>Tomcat</a:t>
            </a:r>
            <a:endParaRPr lang="zh-CN" altLang="en-US" sz="2000" dirty="0"/>
          </a:p>
          <a:p>
            <a:pPr lvl="1"/>
            <a:r>
              <a:rPr lang="zh-CN" altLang="en-US" sz="2000" dirty="0"/>
              <a:t>使用</a:t>
            </a:r>
            <a:r>
              <a:rPr lang="en-US" altLang="zh-CN" sz="2000" dirty="0"/>
              <a:t>Git</a:t>
            </a:r>
            <a:r>
              <a:rPr lang="zh-CN" altLang="en-US" sz="2000" dirty="0"/>
              <a:t>进行版本管理</a:t>
            </a:r>
            <a:endParaRPr lang="zh-CN" altLang="en-US" sz="2000" dirty="0"/>
          </a:p>
          <a:p>
            <a:pPr lvl="1"/>
            <a:r>
              <a:rPr lang="zh-CN" altLang="en-US" sz="2000">
                <a:solidFill>
                  <a:schemeClr val="tx1"/>
                </a:solidFill>
              </a:rPr>
              <a:t>数据库管理工具</a:t>
            </a:r>
            <a:r>
              <a:rPr lang="en-US" altLang="zh-CN" sz="2000">
                <a:solidFill>
                  <a:schemeClr val="tx1"/>
                </a:solidFill>
              </a:rPr>
              <a:t>Navicat</a:t>
            </a:r>
            <a:endParaRPr lang="en-US" altLang="zh-CN" sz="2000">
              <a:solidFill>
                <a:schemeClr val="tx1"/>
              </a:solidFill>
            </a:endParaRPr>
          </a:p>
          <a:p>
            <a:pPr lvl="1"/>
            <a:r>
              <a:rPr lang="zh-CN" altLang="en-US" sz="2000">
                <a:solidFill>
                  <a:schemeClr val="tx1"/>
                </a:solidFill>
              </a:rPr>
              <a:t>代码质量分析工具</a:t>
            </a:r>
            <a:r>
              <a:rPr lang="en-US" altLang="zh-CN" sz="2000">
                <a:solidFill>
                  <a:schemeClr val="tx1"/>
                </a:solidFill>
              </a:rPr>
              <a:t>SonarQube</a:t>
            </a:r>
          </a:p>
        </p:txBody>
      </p:sp>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1027289" y="916598"/>
            <a:ext cx="4730044" cy="535531"/>
          </a:xfrm>
        </p:spPr>
        <p:txBody>
          <a:bodyPr/>
          <a:lstStyle/>
          <a:p>
            <a:r>
              <a:rPr lang="zh-CN" altLang="en-US" sz="3200" b="1" dirty="0">
                <a:solidFill>
                  <a:srgbClr val="1057CE"/>
                </a:solidFill>
                <a:latin typeface="+mn-ea"/>
                <a:ea typeface="+mn-ea"/>
              </a:rPr>
              <a:t>开发技术与工具</a:t>
            </a:r>
            <a:endParaRPr lang="zh-CN" altLang="en-US" sz="3200" b="1" dirty="0">
              <a:solidFill>
                <a:srgbClr val="1057CE"/>
              </a:solidFill>
              <a:latin typeface="+mn-ea"/>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开源社区的使用</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07</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11358563" y="6451600"/>
            <a:ext cx="833437" cy="277813"/>
          </a:xfrm>
        </p:spPr>
        <p:txBody>
          <a:bodyPr/>
          <a:lstStyle/>
          <a:p>
            <a:r>
              <a:rPr lang="zh-CN" altLang="en-US"/>
              <a:t>*</a:t>
            </a:r>
            <a:endParaRPr lang="zh-CN" altLang="en-US"/>
          </a:p>
        </p:txBody>
      </p:sp>
      <p:sp>
        <p:nvSpPr>
          <p:cNvPr id="5" name="标题 4"/>
          <p:cNvSpPr>
            <a:spLocks noGrp="1"/>
          </p:cNvSpPr>
          <p:nvPr>
            <p:ph type="title" idx="4294967295"/>
          </p:nvPr>
        </p:nvSpPr>
        <p:spPr>
          <a:xfrm>
            <a:off x="993422" y="929474"/>
            <a:ext cx="4470400" cy="535531"/>
          </a:xfrm>
        </p:spPr>
        <p:txBody>
          <a:bodyPr/>
          <a:lstStyle/>
          <a:p>
            <a:r>
              <a:rPr lang="zh-CN" altLang="en-US" sz="3200" b="1" dirty="0">
                <a:solidFill>
                  <a:srgbClr val="1057CE"/>
                </a:solidFill>
                <a:latin typeface="+mn-ea"/>
                <a:ea typeface="+mn-ea"/>
              </a:rPr>
              <a:t>开源社区的使用</a:t>
            </a:r>
            <a:endParaRPr lang="zh-CN" altLang="en-US" sz="3200" b="1" dirty="0">
              <a:solidFill>
                <a:srgbClr val="1057CE"/>
              </a:solidFill>
              <a:latin typeface="+mn-ea"/>
              <a:ea typeface="+mn-ea"/>
            </a:endParaRPr>
          </a:p>
        </p:txBody>
      </p:sp>
      <p:sp>
        <p:nvSpPr>
          <p:cNvPr id="3" name="文本框 2"/>
          <p:cNvSpPr txBox="1"/>
          <p:nvPr userDrawn="1"/>
        </p:nvSpPr>
        <p:spPr>
          <a:xfrm>
            <a:off x="993381" y="1842660"/>
            <a:ext cx="4695213" cy="4320795"/>
          </a:xfrm>
          <a:prstGeom prst="rect">
            <a:avLst/>
          </a:prstGeom>
        </p:spPr>
        <p:txBody>
          <a:bodyPr wrap="square" rtlCol="0">
            <a:noAutofit/>
          </a:bodyPr>
          <a:p>
            <a:pPr marL="285750" indent="-285750" algn="l">
              <a:buFont typeface="Arial" panose="020B0604020202020204" pitchFamily="34" charset="0"/>
              <a:buChar char="•"/>
            </a:pPr>
            <a:r>
              <a:rPr lang="zh-CN" altLang="en-US"/>
              <a:t>利用了</a:t>
            </a:r>
            <a:r>
              <a:rPr lang="en-US" altLang="zh-CN"/>
              <a:t>github</a:t>
            </a:r>
            <a:r>
              <a:rPr lang="zh-CN" altLang="en-US"/>
              <a:t>、</a:t>
            </a:r>
            <a:r>
              <a:rPr lang="en-US" altLang="zh-CN"/>
              <a:t>gitee</a:t>
            </a:r>
            <a:r>
              <a:rPr lang="zh-CN" altLang="en-US"/>
              <a:t>、</a:t>
            </a:r>
            <a:r>
              <a:rPr lang="en-US" altLang="zh-CN"/>
              <a:t>CSDN</a:t>
            </a:r>
            <a:r>
              <a:rPr lang="zh-CN" altLang="en-US"/>
              <a:t>、</a:t>
            </a:r>
            <a:r>
              <a:rPr lang="en-US" altLang="zh-CN"/>
              <a:t>stackoverflow</a:t>
            </a:r>
            <a:r>
              <a:rPr lang="zh-CN" altLang="en-US"/>
              <a:t>、头歌、知士荟等开源平台和知识社区</a:t>
            </a:r>
            <a:endParaRPr lang="zh-CN" altLang="en-US"/>
          </a:p>
          <a:p>
            <a:pPr marL="285750" indent="-285750" algn="l">
              <a:buFont typeface="Arial" panose="020B0604020202020204" pitchFamily="34" charset="0"/>
              <a:buChar char="•"/>
            </a:pPr>
            <a:r>
              <a:rPr lang="zh-CN" altLang="en-US"/>
              <a:t>基于</a:t>
            </a:r>
            <a:r>
              <a:rPr lang="en-US" altLang="zh-CN"/>
              <a:t>github</a:t>
            </a:r>
            <a:r>
              <a:rPr lang="zh-CN" altLang="en-US"/>
              <a:t>上针对携程网站的开源爬虫项目进行开发，解决了爬虫编码经验不足难以处理反爬机制等问题使得编写过程中可以专注于目标信息的提取。</a:t>
            </a:r>
            <a:endParaRPr lang="zh-CN" altLang="en-US"/>
          </a:p>
          <a:p>
            <a:pPr marL="285750" indent="-285750" algn="l">
              <a:buFont typeface="Arial" panose="020B0604020202020204" pitchFamily="34" charset="0"/>
              <a:buChar char="•"/>
            </a:pPr>
            <a:r>
              <a:rPr lang="zh-CN" altLang="en-US"/>
              <a:t>维护了该开源项目、扩展了代码功能，与项目作者交流并</a:t>
            </a:r>
            <a:r>
              <a:rPr lang="zh-CN" altLang="en-US">
                <a:solidFill>
                  <a:schemeClr val="tx1"/>
                </a:solidFill>
              </a:rPr>
              <a:t>得到</a:t>
            </a:r>
            <a:r>
              <a:rPr lang="en-US" altLang="zh-CN">
                <a:solidFill>
                  <a:schemeClr val="tx1"/>
                </a:solidFill>
              </a:rPr>
              <a:t>merge</a:t>
            </a:r>
            <a:r>
              <a:rPr lang="zh-CN" altLang="en-US">
                <a:solidFill>
                  <a:schemeClr val="tx1"/>
                </a:solidFill>
              </a:rPr>
              <a:t>和代码的改进意见</a:t>
            </a:r>
            <a:r>
              <a:rPr lang="zh-CN" altLang="en-US"/>
              <a:t>。</a:t>
            </a:r>
            <a:endParaRPr lang="zh-CN" altLang="en-US"/>
          </a:p>
          <a:p>
            <a:pPr marL="285750" indent="-285750" algn="l">
              <a:buFont typeface="Arial" panose="020B0604020202020204" pitchFamily="34" charset="0"/>
              <a:buChar char="•"/>
            </a:pPr>
            <a:r>
              <a:rPr lang="zh-CN" altLang="en-US"/>
              <a:t>借鉴了许多开源的“购票网站”项目，解决了项目工程经验不足、对程序的架构不清晰等问题</a:t>
            </a:r>
            <a:endParaRPr lang="zh-CN" altLang="en-US"/>
          </a:p>
          <a:p>
            <a:pPr marL="285750" indent="-285750" algn="l">
              <a:buFont typeface="Arial" panose="020B0604020202020204" pitchFamily="34" charset="0"/>
              <a:buChar char="•"/>
            </a:pPr>
            <a:r>
              <a:rPr lang="zh-CN" altLang="en-US"/>
              <a:t>学习开源项目的界面设计美化了界面设计、添加了用例。</a:t>
            </a:r>
            <a:endParaRPr lang="zh-CN" altLang="en-US"/>
          </a:p>
        </p:txBody>
      </p:sp>
      <p:pic>
        <p:nvPicPr>
          <p:cNvPr id="6" name="图片 5" descr="upload_post_object_v2_4016950786"/>
          <p:cNvPicPr>
            <a:picLocks noChangeAspect="1"/>
          </p:cNvPicPr>
          <p:nvPr/>
        </p:nvPicPr>
        <p:blipFill>
          <a:blip r:embed="rId1"/>
          <a:stretch>
            <a:fillRect/>
          </a:stretch>
        </p:blipFill>
        <p:spPr>
          <a:xfrm>
            <a:off x="6018240" y="562934"/>
            <a:ext cx="5794684" cy="560049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86173" y="3733751"/>
            <a:ext cx="6559113" cy="1446550"/>
          </a:xfrm>
          <a:prstGeom prst="rect">
            <a:avLst/>
          </a:prstGeom>
          <a:noFill/>
        </p:spPr>
        <p:txBody>
          <a:bodyPr wrap="square">
            <a:spAutoFit/>
          </a:bodyPr>
          <a:lstStyle/>
          <a:p>
            <a:pPr algn="ctr"/>
            <a:r>
              <a:rPr lang="zh-CN" altLang="en-US" sz="4400" b="1" dirty="0">
                <a:solidFill>
                  <a:schemeClr val="bg1"/>
                </a:solidFill>
              </a:rPr>
              <a:t>实践收获与感受</a:t>
            </a:r>
            <a:endParaRPr lang="zh-CN" altLang="en-US" sz="4400" b="1" dirty="0">
              <a:solidFill>
                <a:schemeClr val="bg1"/>
              </a:solidFill>
            </a:endParaRPr>
          </a:p>
          <a:p>
            <a:endParaRPr lang="zh-CN" altLang="en-US" sz="4400" b="1" dirty="0">
              <a:solidFill>
                <a:schemeClr val="bg1"/>
              </a:solidFill>
            </a:endParaRPr>
          </a:p>
        </p:txBody>
      </p:sp>
      <p:sp>
        <p:nvSpPr>
          <p:cNvPr id="16" name="文本框 15"/>
          <p:cNvSpPr txBox="1"/>
          <p:nvPr/>
        </p:nvSpPr>
        <p:spPr>
          <a:xfrm>
            <a:off x="8779507" y="1939266"/>
            <a:ext cx="1857274" cy="1569660"/>
          </a:xfrm>
          <a:prstGeom prst="rect">
            <a:avLst/>
          </a:prstGeom>
          <a:noFill/>
        </p:spPr>
        <p:txBody>
          <a:bodyPr wrap="square" rtlCol="0">
            <a:spAutoFit/>
          </a:bodyPr>
          <a:lstStyle/>
          <a:p>
            <a:r>
              <a:rPr lang="en-US" altLang="zh-CN" sz="9600" dirty="0">
                <a:gradFill>
                  <a:gsLst>
                    <a:gs pos="100000">
                      <a:schemeClr val="accent1"/>
                    </a:gs>
                    <a:gs pos="0">
                      <a:schemeClr val="accent1">
                        <a:lumMod val="75000"/>
                      </a:schemeClr>
                    </a:gs>
                  </a:gsLst>
                  <a:lin ang="0" scaled="1"/>
                </a:gradFill>
                <a:latin typeface="+mj-lt"/>
              </a:rPr>
              <a:t>08</a:t>
            </a:r>
            <a:endParaRPr lang="zh-CN" altLang="en-US" sz="9600" dirty="0">
              <a:gradFill>
                <a:gsLst>
                  <a:gs pos="100000">
                    <a:schemeClr val="accent1"/>
                  </a:gs>
                  <a:gs pos="0">
                    <a:schemeClr val="accent1">
                      <a:lumMod val="75000"/>
                    </a:schemeClr>
                  </a:gs>
                </a:gsLst>
                <a:lin ang="0" scaled="1"/>
              </a:gra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idx="4294967295"/>
          </p:nvPr>
        </p:nvSpPr>
        <p:spPr>
          <a:xfrm>
            <a:off x="982134" y="929475"/>
            <a:ext cx="4357510" cy="535531"/>
          </a:xfrm>
        </p:spPr>
        <p:txBody>
          <a:bodyPr/>
          <a:lstStyle/>
          <a:p>
            <a:r>
              <a:rPr lang="zh-CN" altLang="en-US" sz="3200" b="1" dirty="0">
                <a:solidFill>
                  <a:srgbClr val="1057CE"/>
                </a:solidFill>
                <a:latin typeface="+mn-ea"/>
                <a:ea typeface="+mn-ea"/>
                <a:sym typeface="+mn-ea"/>
              </a:rPr>
              <a:t>实践收获与感受</a:t>
            </a:r>
            <a:endParaRPr lang="zh-CN" altLang="en-US" sz="3200" b="1" dirty="0">
              <a:solidFill>
                <a:srgbClr val="1057CE"/>
              </a:solidFill>
              <a:latin typeface="+mn-ea"/>
              <a:ea typeface="+mn-ea"/>
            </a:endParaRPr>
          </a:p>
        </p:txBody>
      </p:sp>
      <p:sp>
        <p:nvSpPr>
          <p:cNvPr id="2" name="文本框 1"/>
          <p:cNvSpPr txBox="1"/>
          <p:nvPr userDrawn="1"/>
        </p:nvSpPr>
        <p:spPr>
          <a:xfrm>
            <a:off x="726474" y="1888665"/>
            <a:ext cx="11153162" cy="2471981"/>
          </a:xfrm>
          <a:prstGeom prst="rect">
            <a:avLst/>
          </a:prstGeom>
        </p:spPr>
        <p:txBody>
          <a:bodyPr wrap="square" rtlCol="0">
            <a:noAutofit/>
          </a:bodyPr>
          <a:p>
            <a:pPr algn="l"/>
            <a:r>
              <a:rPr lang="zh-CN" altLang="en-US"/>
              <a:t>通过本次实践，在云计算平台部署、大模型</a:t>
            </a:r>
            <a:r>
              <a:rPr lang="en-US" altLang="zh-CN"/>
              <a:t> API </a:t>
            </a:r>
            <a:r>
              <a:rPr lang="zh-CN" altLang="en-US"/>
              <a:t>集成、前端框架应用以及数据爬取与处理等方面积累了丰富经验，熟练掌握了多种技术工具和框架，如</a:t>
            </a:r>
            <a:r>
              <a:rPr lang="en-US" altLang="zh-CN"/>
              <a:t> Semantic </a:t>
            </a:r>
            <a:r>
              <a:rPr lang="zh-CN" altLang="en-US"/>
              <a:t>前端框架、</a:t>
            </a:r>
            <a:r>
              <a:rPr lang="en-US" altLang="zh-CN"/>
              <a:t>Ctrip - Crawler </a:t>
            </a:r>
            <a:r>
              <a:rPr lang="zh-CN" altLang="en-US"/>
              <a:t>开源项目等，能够运用它们构建功能完备的软件系统。</a:t>
            </a:r>
            <a:endParaRPr lang="zh-CN" altLang="en-US"/>
          </a:p>
          <a:p>
            <a:pPr algn="l"/>
            <a:r>
              <a:rPr lang="zh-CN" altLang="en-US"/>
              <a:t>针对爬虫编码中的反爬机制问题，通过参考开源项目和社区资源，找到有效的应对策略，提高了在复杂环境下的应变能力。</a:t>
            </a:r>
            <a:endParaRPr lang="zh-CN" altLang="en-US"/>
          </a:p>
          <a:p>
            <a:pPr algn="l"/>
            <a:r>
              <a:rPr lang="zh-CN" altLang="en-US"/>
              <a:t>深刻体会到开源社区为软件开发提供了丰富的资源和强大的支持，如</a:t>
            </a:r>
            <a:r>
              <a:rPr lang="en-US" altLang="zh-CN"/>
              <a:t> github</a:t>
            </a:r>
            <a:r>
              <a:rPr lang="zh-CN" altLang="en-US"/>
              <a:t>、</a:t>
            </a:r>
            <a:r>
              <a:rPr lang="en-US" altLang="zh-CN"/>
              <a:t>gitee </a:t>
            </a:r>
            <a:r>
              <a:rPr lang="zh-CN" altLang="en-US"/>
              <a:t>等平台上的开源项目，大大缩短了开发周期，降低了开发难度。明白了细节决定成败，高质量的代码对于软件的稳定性和可靠性至关重要。</a:t>
            </a:r>
            <a:endParaRPr lang="zh-CN" altLang="en-US"/>
          </a:p>
          <a:p>
            <a:pPr algn="l"/>
            <a:r>
              <a:rPr lang="zh-CN" altLang="en-US"/>
              <a:t>在共同完成项目的过程中，团队成员紧密合作，表达自己的想法和观点，发挥各自优势，提高了团队协作效率。</a:t>
            </a:r>
            <a:endParaRPr lang="zh-CN" altLang="en-US"/>
          </a:p>
          <a:p>
            <a:pPr algn="l"/>
            <a:r>
              <a:rPr lang="zh-CN" altLang="en-US"/>
              <a:t>项目初期对任务的难度和工作量估计不足，导致部分任务进度滞后，影响了整体项目计划。</a:t>
            </a:r>
            <a:endParaRPr lang="zh-CN" altLang="en-US"/>
          </a:p>
          <a:p>
            <a:pPr algn="l"/>
            <a:r>
              <a:rPr lang="zh-CN" altLang="en-US"/>
              <a:t>在集成大模型</a:t>
            </a:r>
            <a:r>
              <a:rPr lang="en-US" altLang="zh-CN"/>
              <a:t> API </a:t>
            </a:r>
            <a:r>
              <a:rPr lang="zh-CN" altLang="en-US"/>
              <a:t>和处理复杂数据结构时，遇到了技术瓶颈，如对</a:t>
            </a:r>
            <a:r>
              <a:rPr lang="en-US" altLang="zh-CN"/>
              <a:t> API </a:t>
            </a:r>
            <a:r>
              <a:rPr lang="zh-CN" altLang="en-US"/>
              <a:t>的参数理解不透彻、数据处理逻辑复杂等，需要花费大量时间查阅资料。</a:t>
            </a:r>
            <a:endParaRPr lang="zh-CN" altLang="en-US"/>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69650" y="727583"/>
            <a:ext cx="7263527" cy="2215991"/>
          </a:xfrm>
          <a:prstGeom prst="rect">
            <a:avLst/>
          </a:prstGeom>
          <a:noFill/>
        </p:spPr>
        <p:txBody>
          <a:bodyPr wrap="none" rtlCol="0">
            <a:spAutoFit/>
          </a:bodyPr>
          <a:lstStyle/>
          <a:p>
            <a:r>
              <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rPr>
              <a:t>汇报完毕</a:t>
            </a:r>
            <a:endParaRPr lang="zh-CN" altLang="en-US" sz="13800" b="1" dirty="0">
              <a:gradFill flip="none" rotWithShape="1">
                <a:gsLst>
                  <a:gs pos="100000">
                    <a:schemeClr val="accent1"/>
                  </a:gs>
                  <a:gs pos="18000">
                    <a:schemeClr val="accent1">
                      <a:lumMod val="75000"/>
                    </a:schemeClr>
                  </a:gs>
                </a:gsLst>
                <a:lin ang="5400000" scaled="1"/>
                <a:tileRect/>
              </a:gradFill>
              <a:latin typeface="+mj-ea"/>
              <a:ea typeface="+mj-ea"/>
            </a:endParaRPr>
          </a:p>
        </p:txBody>
      </p:sp>
      <p:sp>
        <p:nvSpPr>
          <p:cNvPr id="5" name="文本框 4"/>
          <p:cNvSpPr txBox="1"/>
          <p:nvPr/>
        </p:nvSpPr>
        <p:spPr>
          <a:xfrm>
            <a:off x="4085223" y="5798439"/>
            <a:ext cx="4305782" cy="707886"/>
          </a:xfrm>
          <a:prstGeom prst="rect">
            <a:avLst/>
          </a:prstGeom>
          <a:noFill/>
        </p:spPr>
        <p:txBody>
          <a:bodyPr wrap="square" rtlCol="0">
            <a:spAutoFit/>
          </a:bodyPr>
          <a:lstStyle/>
          <a:p>
            <a:r>
              <a:rPr lang="zh-CN" altLang="en-US" sz="2000" dirty="0">
                <a:solidFill>
                  <a:schemeClr val="bg1"/>
                </a:solidFill>
              </a:rPr>
              <a:t>中国民航大学计算机科学与技术学院</a:t>
            </a:r>
            <a:endParaRPr lang="en-US" altLang="zh-CN" sz="2000" dirty="0">
              <a:solidFill>
                <a:schemeClr val="bg1"/>
              </a:solidFill>
            </a:endParaRPr>
          </a:p>
          <a:p>
            <a:pPr algn="ctr"/>
            <a:endParaRPr lang="zh-CN" altLang="en-US" sz="2000" dirty="0">
              <a:solidFill>
                <a:schemeClr val="bg1"/>
              </a:solidFill>
            </a:endParaRPr>
          </a:p>
        </p:txBody>
      </p:sp>
      <p:grpSp>
        <p:nvGrpSpPr>
          <p:cNvPr id="6" name="组合 5"/>
          <p:cNvGrpSpPr/>
          <p:nvPr/>
        </p:nvGrpSpPr>
        <p:grpSpPr>
          <a:xfrm>
            <a:off x="2558823" y="2943574"/>
            <a:ext cx="6591029" cy="148132"/>
            <a:chOff x="2804971" y="4029492"/>
            <a:chExt cx="6591029" cy="148132"/>
          </a:xfrm>
        </p:grpSpPr>
        <p:sp>
          <p:nvSpPr>
            <p:cNvPr id="7" name="矩形 6"/>
            <p:cNvSpPr/>
            <p:nvPr/>
          </p:nvSpPr>
          <p:spPr>
            <a:xfrm rot="2700000">
              <a:off x="6032094" y="4029492"/>
              <a:ext cx="148132" cy="148132"/>
            </a:xfrm>
            <a:prstGeom prst="rect">
              <a:avLst/>
            </a:prstGeom>
            <a:gradFill flip="none" rotWithShape="1">
              <a:gsLst>
                <a:gs pos="100000">
                  <a:schemeClr val="accent1"/>
                </a:gs>
                <a:gs pos="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zh-CN" altLang="en-US"/>
            </a:p>
          </p:txBody>
        </p:sp>
        <p:cxnSp>
          <p:nvCxnSpPr>
            <p:cNvPr id="8" name="直接连接符 7"/>
            <p:cNvCxnSpPr/>
            <p:nvPr/>
          </p:nvCxnSpPr>
          <p:spPr>
            <a:xfrm>
              <a:off x="6343200"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804971" y="4103558"/>
              <a:ext cx="305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Rectangle 3"/>
          <p:cNvSpPr txBox="1">
            <a:spLocks noChangeArrowheads="1"/>
          </p:cNvSpPr>
          <p:nvPr/>
        </p:nvSpPr>
        <p:spPr>
          <a:xfrm>
            <a:off x="1668224" y="3614979"/>
            <a:ext cx="8383532" cy="158432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组长： 林予昊</a:t>
            </a:r>
            <a:endParaRPr lang="en-US" altLang="zh-CN"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a:p>
            <a:pPr algn="ctr">
              <a:lnSpc>
                <a:spcPct val="120000"/>
              </a:lnSpc>
            </a:pPr>
            <a:r>
              <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rPr>
              <a:t>项目团队成员：王雁一翔、褚倬莉、谷东雪、李莹莹</a:t>
            </a:r>
            <a:endParaRPr lang="zh-CN" altLang="en-US" sz="2400" b="1" dirty="0">
              <a:solidFill>
                <a:schemeClr val="tx1">
                  <a:lumMod val="95000"/>
                  <a:lumOff val="5000"/>
                </a:schemeClr>
              </a:solidFill>
              <a:effectLst>
                <a:outerShdw blurRad="31750" dist="25400" dir="5400000" algn="tl" rotWithShape="0">
                  <a:srgbClr val="000000">
                    <a:alpha val="25000"/>
                  </a:srgbClr>
                </a:outerShdw>
              </a:effectLst>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115BD8"/>
      </a:accent1>
      <a:accent2>
        <a:srgbClr val="FBBD06"/>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00000">
              <a:schemeClr val="accent1"/>
            </a:gs>
            <a:gs pos="0">
              <a:schemeClr val="accent1">
                <a:lumMod val="75000"/>
              </a:scheme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5681</Words>
  <Application>WPS Office WWO_wpscloud_20241113211456-55c44f69b6</Application>
  <PresentationFormat>宽屏</PresentationFormat>
  <Paragraphs>645</Paragraphs>
  <Slides>42</Slides>
  <Notes>17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42</vt:i4>
      </vt:variant>
    </vt:vector>
  </HeadingPairs>
  <TitlesOfParts>
    <vt:vector size="54" baseType="lpstr">
      <vt:lpstr>Arial</vt:lpstr>
      <vt:lpstr>宋体</vt:lpstr>
      <vt:lpstr>Wingdings</vt:lpstr>
      <vt:lpstr>微软雅黑</vt:lpstr>
      <vt:lpstr>汉仪旗黑KW 55S</vt:lpstr>
      <vt:lpstr>Times New Roman</vt:lpstr>
      <vt:lpstr>微软雅黑</vt:lpstr>
      <vt:lpstr>汉仪书宋二KW</vt:lpstr>
      <vt:lpstr>Calibri</vt:lpstr>
      <vt:lpstr>Kingsoft Confetti</vt:lpstr>
      <vt:lpstr>Arial Black</vt:lpstr>
      <vt:lpstr>Office 主题​​</vt:lpstr>
      <vt:lpstr>软件工程课程设计汇报 “基于生成式AI的机票推荐系统”</vt:lpstr>
      <vt:lpstr>PowerPoint 演示文稿</vt:lpstr>
      <vt:lpstr>PowerPoint 演示文稿</vt:lpstr>
      <vt:lpstr>软件创意与需求</vt:lpstr>
      <vt:lpstr>PowerPoint 演示文稿</vt:lpstr>
      <vt:lpstr>软件需求分析</vt:lpstr>
      <vt:lpstr>软件需求分析</vt:lpstr>
      <vt:lpstr>软件需求分析</vt:lpstr>
      <vt:lpstr>软件需求分析</vt:lpstr>
      <vt:lpstr>PowerPoint 演示文稿</vt:lpstr>
      <vt:lpstr>PowerPoint 演示文稿</vt:lpstr>
      <vt:lpstr>PowerPoint 演示文稿</vt:lpstr>
      <vt:lpstr>软件需求分析</vt:lpstr>
      <vt:lpstr>PowerPoint 演示文稿</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软件设计与建模</vt:lpstr>
      <vt:lpstr>PowerPoint 演示文稿</vt:lpstr>
      <vt:lpstr>代码编写</vt:lpstr>
      <vt:lpstr>软件测试</vt:lpstr>
      <vt:lpstr>软件测试</vt:lpstr>
      <vt:lpstr>PowerPoint 演示文稿</vt:lpstr>
      <vt:lpstr>软件质量与保证</vt:lpstr>
      <vt:lpstr>软件质量与保证</vt:lpstr>
      <vt:lpstr>PowerPoint 演示文稿</vt:lpstr>
      <vt:lpstr>开发技术与工具</vt:lpstr>
      <vt:lpstr>PowerPoint 演示文稿</vt:lpstr>
      <vt:lpstr>开源社区的使用</vt:lpstr>
      <vt:lpstr>PowerPoint 演示文稿</vt:lpstr>
      <vt:lpstr>实践收获与感受</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软件工程课程设计汇报 “基于生成式AI的机票推荐系统”</dc:title>
  <dc:creator>刘 达鑫</dc:creator>
  <cp:lastModifiedBy>hongjun heng</cp:lastModifiedBy>
  <dcterms:created xsi:type="dcterms:W3CDTF">2024-11-20T07:01:17Z</dcterms:created>
  <dcterms:modified xsi:type="dcterms:W3CDTF">2024-11-20T07:01:17Z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EA191781709244A182933C67493C1AF8_42</vt:lpwstr>
  </property>
  <property fmtid="{D5CDD505-2E9C-101B-9397-08002B2CF9AE}" pid="3" name="KSOProductBuildVer">
    <vt:lpwstr>2052-12.9.0.18938</vt:lpwstr>
  </property>
</Properties>
</file>