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42"/>
  </p:handoutMasterIdLst>
  <p:sldIdLst>
    <p:sldId id="256" r:id="rId3"/>
    <p:sldId id="321" r:id="rId4"/>
    <p:sldId id="322" r:id="rId6"/>
    <p:sldId id="340" r:id="rId7"/>
    <p:sldId id="415" r:id="rId8"/>
    <p:sldId id="414" r:id="rId9"/>
    <p:sldId id="413" r:id="rId10"/>
    <p:sldId id="412" r:id="rId11"/>
    <p:sldId id="421" r:id="rId12"/>
    <p:sldId id="420" r:id="rId13"/>
    <p:sldId id="419" r:id="rId14"/>
    <p:sldId id="418" r:id="rId15"/>
    <p:sldId id="417" r:id="rId16"/>
    <p:sldId id="425" r:id="rId17"/>
    <p:sldId id="424" r:id="rId18"/>
    <p:sldId id="426" r:id="rId19"/>
    <p:sldId id="428" r:id="rId20"/>
    <p:sldId id="427" r:id="rId21"/>
    <p:sldId id="433" r:id="rId22"/>
    <p:sldId id="432" r:id="rId23"/>
    <p:sldId id="431" r:id="rId24"/>
    <p:sldId id="430" r:id="rId25"/>
    <p:sldId id="434" r:id="rId26"/>
    <p:sldId id="440" r:id="rId27"/>
    <p:sldId id="439" r:id="rId28"/>
    <p:sldId id="441" r:id="rId29"/>
    <p:sldId id="442" r:id="rId30"/>
    <p:sldId id="443" r:id="rId31"/>
    <p:sldId id="447" r:id="rId32"/>
    <p:sldId id="448" r:id="rId33"/>
    <p:sldId id="459" r:id="rId34"/>
    <p:sldId id="468" r:id="rId35"/>
    <p:sldId id="450" r:id="rId36"/>
    <p:sldId id="451" r:id="rId37"/>
    <p:sldId id="452" r:id="rId38"/>
    <p:sldId id="453" r:id="rId39"/>
    <p:sldId id="329" r:id="rId40"/>
    <p:sldId id="328" r:id="rId41"/>
  </p:sldIdLst>
  <p:sldSz cx="9144000" cy="6858000" type="screen4x3"/>
  <p:notesSz cx="7099300" cy="10234295"/>
  <p:custDataLst>
    <p:tags r:id="rId4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ng" initials="c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494" autoAdjust="0"/>
  </p:normalViewPr>
  <p:slideViewPr>
    <p:cSldViewPr>
      <p:cViewPr>
        <p:scale>
          <a:sx n="200" d="100"/>
          <a:sy n="200" d="100"/>
        </p:scale>
        <p:origin x="125" y="-754"/>
      </p:cViewPr>
      <p:guideLst>
        <p:guide orient="horz" pos="2183"/>
        <p:guide pos="29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58"/>
        <p:guide pos="22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7" Type="http://schemas.openxmlformats.org/officeDocument/2006/relationships/tags" Target="tags/tag2.xml"/><Relationship Id="rId46" Type="http://schemas.openxmlformats.org/officeDocument/2006/relationships/commentAuthors" Target="commentAuthors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rPr lang="en-US" altLang="zh-CN"/>
              <a:t>1</a:t>
            </a:r>
            <a:r>
              <a:rPr lang="zh-CN" altLang="en-US"/>
              <a:t>所示，本系统包含三个执行者和八个用例。其中执行者“用户”对应了“状态查询”、“扫码”、“疫情信息”、“入校申请”、“出校申请”五个用例；执行者“管理员”对应了“疫情信息”和“手动审批”两个用例；执行者“定时器”对应了“更新疫情信息”用例。“更新疫情信息”和“疫情信息”是相互关联的关系；“状态查询”、“扫码”、“疫情信息”、“入校申请”、“出校申请”、“手动审批”六个用例都包含了用例“身份验证”。</a:t>
            </a: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t>如图2所示，“状态查询”用例中包含执行者“用户”，边界类“用户界面”，控制类“申请状态”，实体类“申请表”，“用户界面”提交申请给“申请状态”，“申请状态”对“申请表”进行查询操作并返回查询结果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t>3所示，“扫码”用例中包含执行者“用户”，边界类“用户界面”，控制类“扫码”，实体类“申请表”和“用户信息表”,“用户”访问“用户界面”扫描二维码,“用户界面”将二维码提交给“扫码”，“扫码”判断二维码是否有效，无效则返回提示信息，有效则“扫码”对“申请表”进行查询操作并根据查询结果返回提示信息，若有符合条件的结果则“扫码”对“申请表”提交删除操作，同时“扫码”对“用户信息表”提交修改出入校状态操作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t>4所示，“入校申请”用例中包含执行者“用户”，边界类“用户界面”，“OCR接口”，控制类“入校”，“自动审批”，实体类“申请表”，“用户信息”。“用户界面”提交入校申请给“入校”，“入校”判断信息格式无误后将结果送至“自动审批”，“自动审批”使用“OCR接口”进行文字识别，再将结果存入申请表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t>5所示，“出校申请”用例中包含执行者“用户”，边界类“用户界面”，“OCR接口”，控制类“出校”，“自动审批”，实体类“申请表”，“用户信息”。“用户界面”提交出校申请给“出校”，“出校”判断信息格式无误后将结果送至“自动审批”，“自动审批”使用“OCR接口”进行文字识别，再将结果存入申请表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t>6所示，“手动审批”用例中包含执行者“管理员”，边界类“管理员界面”，控制类“手动审批”，实体类“申请表”,“管理员”访问“管理员界面”,“管理员界面”提交申请给“手动审批”，“手动审批”对“申请表”进行查询操作并返回查询结果。“管理员”在“管理员界面”选择要审批的申请表，“管理员界面”提交给“手动审批”，“手动审批”对“申请表”进行查询操作并返回查询结果。管理员在管理员界面”提交本申请表的审批结果，“管理员界面”提交给“手动审批”，“手动审批”将结果保存到“申请表”中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t>7所示，“疫情信息”用例中包含执行者“管理员”，“用户”，边界类“管理员界面”，“用户界面”，控制类“查看各地防疫信息”，实体类“疫情信息”。“管理员界面”提交申请给“查看各地防疫信息”，“查看各地防疫信息”对“疫情信息”进行查询操作并返回查询结果；“用户界面”提交申请给“查看各地防疫信息”，“查看各地防疫信息”对“疫情信息”进行查询操作并返回查询结果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t>8所示，“更新疫情信息”用例中包含执行者“定时器”，控制类“爬虫”，实体类“防疫信息”。“爬虫”对“防疫信息”进行更新操作并返回更新结果。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t>9所示，“身份验证”用例中包含执行者“管理员”，“用户”，边界类“首页”，控制类“管理员登录”，“用户登录”，实体类“管理员信息”，“用户信息”。“首页”提交账号，密码给“管理员登录”，“管理员登录”通过“管理员信息”进行身份验证并返回验证结果；首页”提交账号，密码给“用户登录”，“用户登录”通过“用户信息”进行身份验证并返回验证结果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/>
              <a:t>如图</a:t>
            </a:r>
            <a:r>
              <a:rPr lang="en-US" altLang="zh-CN"/>
              <a:t>10</a:t>
            </a:r>
            <a:r>
              <a:rPr lang="zh-CN" altLang="en-US"/>
              <a:t>所示，</a:t>
            </a:r>
            <a:r>
              <a:t>常态化疫情防控下大学出入校管理系统中包含“用户界面”、“管理员界面”两个核心类，由“首页”通过控制类“用户登录”或“管理员登录”进入。“用户界面”包含“出校”、“入校”、“扫码”、“查看个人状态”、“查看疫情信息”五个方法、分别对应“出校”、“入校”、 “扫码”、“个人状态”、“疫情信息管理”五个控制类。“管理员界面”包含“查询疫情信息”、“手动审批”两个方法，通过“疫情信息管理”、“手动审批”两个控制类来实现，其分析类图如图2-10。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rPr lang="en-US"/>
              <a:t>16</a:t>
            </a:r>
            <a:r>
              <a:t>所示，用户通过user_log UI界面向用户输入账号密码，然后向控制类user_log传递信息，user_log通过user_log函数对数据库进行操作，数据库返回数据给user_log控制类，user_log返回信息给ui界面完成登录，而出校申请和入校申请则是通过user UI 向in_school和out_school控制类传递信息，user UI通过tomssql函数把数据传给数据库完成出入校，而状态查询是通过user UI界面向inquire控制类传递查看信息，inquire控制类通过inquire（）对from数据库进行访问，并回传数据给inquire控制类，控制类把信息返回给ui界面，查看疫情信息是通过user UI向information控制类传递信息，控制类通过view（）向高，中，低风险地区进行访问并回传数据给控制类，控制类把信息存入字典，返回给ui界面，扫码是用户通过userUI先对二维码信息进行判断，然后向scan the code控制类传递信息，该控制类在对from数据库进行访问，然后修改数据并返回给前端。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rPr lang="en-US"/>
              <a:t>17</a:t>
            </a:r>
            <a:r>
              <a:t>所示，首先，管理员通过administrator UI界面向管理员输入账号密码，然后向控制类admin_log传递信息，admin_log通过admin_log函数对数据库进行操作，数据库返回数据给admin_log控制类，admin_log返回信息给ui界面完成登录，手动审批是通过administrator UI向approval控制类传递信息，该控制类通过list（）方法返回数据让管理员进行选择，然后再次访问该控制类，返回对应用户的信息，控制类通过shengpi2（）对from数据库进行修改，查看疫情信息是通过user UI向information控制类传递信息，控制类通过view（）向高，中，低风险地区进行访问并回传数据给控制类，控制类把信息存入字典，返回给ui界面。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rPr lang="en-US"/>
              <a:t>18</a:t>
            </a:r>
            <a:r>
              <a:t>所示，首先，抓取疫情信息是通过timer界面向information控制类发送请求，information控制类执行getmes（）函数并把抓取的数据存入高，中，低风险地区数据库。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rPr lang="en-US"/>
              <a:t>19</a:t>
            </a:r>
            <a:r>
              <a:t>所示，常态化疫情防控下大学出入校管理系统中包含“User”、“Administrator”两个核心类，由“home”通过控制类“user_log”或“admin_log”进入。“User”包含“out_school”、“in_school”、“Scanthecode”、“statues”、“toinfo”五个方法、分别对应“out_school””、“in_school””、 “Scanthecode”、“statues”、“SearchAcdimicInfo“五个控制类。“Administrator”包含“toinfo”、“Userdisplay”两个方法，通过“SearchAcdimicInfo”、“Manual”两个控制类来实现。“Timer”中包含“Timespider”方法，定时通过“spider”控制类定时抓取疫情信息并更新到“Acadmicinfo”中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rPr lang="en-US"/>
              <a:t>19</a:t>
            </a:r>
            <a:r>
              <a:t>所示，常态化疫情防控下大学出入校管理系统中包含“User”、“Administrator”两个核心类，由“home”通过控制类“user_log”或“admin_log”进入。“User”包含“out_school”、“in_school”、“Scanthecode”、“statues”、“toinfo”五个方法、分别对应“out_school””、“in_school””、 “Scanthecode”、“statues”、“SearchAcdimicInfo“五个控制类。“Administrator”包含“toinfo”、“Userdisplay”两个方法，通过“SearchAcdimicInfo”、“Manual”两个控制类来实现。“Timer”中包含“Timespider”方法，定时通过“spider”控制类定时抓取疫情信息并更新到“Acadmicinfo”中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rPr lang="en-US"/>
              <a:t>19</a:t>
            </a:r>
            <a:r>
              <a:t>所示，常态化疫情防控下大学出入校管理系统中包含“User”、“Administrator”两个核心类，由“home”通过控制类“user_log”或“admin_log”进入。“User”包含“out_school”、“in_school”、“Scanthecode”、“statues”、“toinfo”五个方法、分别对应“out_school””、“in_school””、 “Scanthecode”、“statues”、“SearchAcdimicInfo“五个控制类。“Administrator”包含“toinfo”、“Userdisplay”两个方法，通过“SearchAcdimicInfo”、“Manual”两个控制类来实现。“Timer”中包含“Timespider”方法，定时通过“spider”控制类定时抓取疫情信息并更新到“Acadmicinfo”中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如图</a:t>
            </a:r>
            <a:r>
              <a:rPr lang="en-US"/>
              <a:t>19</a:t>
            </a:r>
            <a:r>
              <a:t>所示，常态化疫情防控下大学出入校管理系统中包含“User”、“Administrator”两个核心类，由“home”通过控制类“user_log”或“admin_log”进入。“User”包含“out_school”、“in_school”、“Scanthecode”、“statues”、“toinfo”五个方法、分别对应“out_school””、“in_school””、 “Scanthecode”、“statues”、“SearchAcdimicInfo“五个控制类。“Administrator”包含“toinfo”、“Userdisplay”两个方法，通过“SearchAcdimicInfo”、“Manual”两个控制类来实现。“Timer”中包含“Timespider”方法，定时通过“spider”控制类定时抓取疫情信息并更新到“Acadmicinfo”中。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1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1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1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1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1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1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1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emf"/><Relationship Id="rId1" Type="http://schemas.openxmlformats.org/officeDocument/2006/relationships/oleObject" Target="../embeddings/oleObject10.bin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emf"/><Relationship Id="rId1" Type="http://schemas.openxmlformats.org/officeDocument/2006/relationships/oleObject" Target="../embeddings/oleObject11.bin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1" Type="http://schemas.openxmlformats.org/officeDocument/2006/relationships/oleObject" Target="../embeddings/oleObject1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emf"/><Relationship Id="rId1" Type="http://schemas.openxmlformats.org/officeDocument/2006/relationships/oleObject" Target="../embeddings/oleObject13.bin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1762" y="476672"/>
            <a:ext cx="8880475" cy="172847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软件工程课程设计汇报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4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常态化疫情下的大学生出入校管理系统”</a:t>
            </a:r>
            <a:endParaRPr lang="zh-CN" altLang="en-US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23728" y="2420888"/>
            <a:ext cx="6121400" cy="3313430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汇报人：200340005     冯健铠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200340001     白雪健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               200340007     付泽昊			     200340016     吕一航	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		     200240078     常傲宇			   201540453     赵亚楼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本软件项目的背景、欲解决的现实问题、实际意义和价值</a:t>
            </a:r>
            <a:endParaRPr lang="zh-CN" altLang="en-US" dirty="0"/>
          </a:p>
          <a:p>
            <a:pPr lvl="1"/>
            <a:r>
              <a:rPr lang="zh-CN" altLang="en-US" dirty="0"/>
              <a:t>在常态化疫情防控的背景下，学生，教职工和外来人员经过人工审批后才能进出校园，往往效率较低。本软件项目通过自动审批，方便校方在疫情期间进行人员管理。</a:t>
            </a:r>
            <a:endParaRPr lang="zh-CN" altLang="en-US" dirty="0"/>
          </a:p>
          <a:p>
            <a:pPr lvl="1"/>
            <a:r>
              <a:rPr lang="zh-CN" altLang="en-US" dirty="0"/>
              <a:t>软件系统的主体功能</a:t>
            </a:r>
            <a:endParaRPr lang="zh-CN" altLang="en-US" dirty="0"/>
          </a:p>
          <a:p>
            <a:pPr lvl="1"/>
            <a:r>
              <a:rPr lang="zh-CN" altLang="en-US" dirty="0"/>
              <a:t>通过Python爬虫获取公开的疫情信息和风险地区相关信息</a:t>
            </a:r>
            <a:endParaRPr lang="zh-CN" altLang="en-US" dirty="0"/>
          </a:p>
          <a:p>
            <a:pPr lvl="1"/>
            <a:r>
              <a:rPr lang="zh-CN" altLang="en-US" dirty="0"/>
              <a:t>用户可以通过系统对出入校进行信息填写并提交申请，之后由系统自动审批</a:t>
            </a:r>
            <a:endParaRPr lang="zh-CN" altLang="en-US" dirty="0"/>
          </a:p>
          <a:p>
            <a:pPr lvl="1"/>
            <a:r>
              <a:rPr lang="zh-CN" altLang="en-US" dirty="0"/>
              <a:t>用户查看本人的出入校状态，扫描二维码确认是否出入校</a:t>
            </a:r>
            <a:endParaRPr lang="zh-CN" altLang="en-US" dirty="0"/>
          </a:p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/>
              <a:t>具有自动审批出入校申请的功能，减少了人工操作，并且管理员可以审批异常的申请，管理更加方便，用户可以查看疫情信息，可以实时了解疫情信息。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/>
              <a:t>软件需求模型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sz="3335" b="0" dirty="0"/>
          </a:p>
          <a:p>
            <a:pPr marL="109855" indent="0" algn="ctr">
              <a:buNone/>
            </a:pPr>
            <a:r>
              <a:rPr lang="zh-CN" altLang="en-US" sz="3335" b="0" dirty="0"/>
              <a:t>图</a:t>
            </a:r>
            <a:r>
              <a:rPr lang="en-US" altLang="zh-CN" sz="3335" b="0" dirty="0"/>
              <a:t>1 </a:t>
            </a:r>
            <a:r>
              <a:rPr lang="zh-CN" altLang="en-US" sz="3335" b="0" dirty="0"/>
              <a:t>常态化疫情下的大学生出入校管理系统用例模型</a:t>
            </a:r>
            <a:endParaRPr lang="zh-CN" altLang="en-US" sz="3335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graphicFrame>
        <p:nvGraphicFramePr>
          <p:cNvPr id="2" name="对象 -2147482623"/>
          <p:cNvGraphicFramePr>
            <a:graphicFrameLocks noChangeAspect="1"/>
          </p:cNvGraphicFramePr>
          <p:nvPr/>
        </p:nvGraphicFramePr>
        <p:xfrm>
          <a:off x="457200" y="1696720"/>
          <a:ext cx="8228965" cy="421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7992110" imgH="4218940" progId="Visio.Drawing.15">
                  <p:embed/>
                </p:oleObj>
              </mc:Choice>
              <mc:Fallback>
                <p:oleObj name="" r:id="rId1" imgW="7992110" imgH="4218940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1696720"/>
                        <a:ext cx="8228965" cy="42106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18096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/>
              <a:t>软件需求模型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sz="3335" b="0" dirty="0"/>
          </a:p>
          <a:p>
            <a:pPr marL="109855" indent="0" algn="ctr">
              <a:buNone/>
            </a:pPr>
            <a:r>
              <a:rPr lang="zh-CN" altLang="en-US" sz="3335" b="0" dirty="0"/>
              <a:t>图</a:t>
            </a:r>
            <a:r>
              <a:rPr lang="en-US" altLang="zh-CN" sz="3335" b="0" dirty="0"/>
              <a:t>2 </a:t>
            </a:r>
            <a:r>
              <a:rPr lang="zh-CN" altLang="en-US" sz="3335" b="0" dirty="0"/>
              <a:t>常态化疫情下的大学生出入校管理系统“状态查询”用例的顺序图</a:t>
            </a:r>
            <a:endParaRPr lang="zh-CN" altLang="en-US" sz="3335" b="0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graphicFrame>
        <p:nvGraphicFramePr>
          <p:cNvPr id="2" name="对象 -2147482622"/>
          <p:cNvGraphicFramePr>
            <a:graphicFrameLocks noChangeAspect="1"/>
          </p:cNvGraphicFramePr>
          <p:nvPr/>
        </p:nvGraphicFramePr>
        <p:xfrm>
          <a:off x="456565" y="1739900"/>
          <a:ext cx="8230870" cy="421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5159375" imgH="3741420" progId="Visio.Drawing.15">
                  <p:embed/>
                </p:oleObj>
              </mc:Choice>
              <mc:Fallback>
                <p:oleObj name="" r:id="rId1" imgW="5159375" imgH="3741420" progId="Visio.Drawing.15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6565" y="1739900"/>
                        <a:ext cx="8230870" cy="4210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/>
              <a:t>软件需求模型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sz="3335" b="0" dirty="0"/>
          </a:p>
          <a:p>
            <a:pPr marL="109855" indent="0" algn="ctr">
              <a:buNone/>
            </a:pPr>
            <a:r>
              <a:rPr lang="zh-CN" altLang="en-US" sz="3335" b="0" dirty="0"/>
              <a:t>图</a:t>
            </a:r>
            <a:r>
              <a:rPr sz="3335" b="0" dirty="0"/>
              <a:t>3 常态化疫情下的大学生出入校管理系统“扫码”用例的顺序图</a:t>
            </a:r>
            <a:endParaRPr sz="3335" b="0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graphicFrame>
        <p:nvGraphicFramePr>
          <p:cNvPr id="2" name="对象 -2147482614"/>
          <p:cNvGraphicFramePr>
            <a:graphicFrameLocks noChangeAspect="1"/>
          </p:cNvGraphicFramePr>
          <p:nvPr/>
        </p:nvGraphicFramePr>
        <p:xfrm>
          <a:off x="456565" y="1723390"/>
          <a:ext cx="8229600" cy="4161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6753225" imgH="4370705" progId="Visio.Drawing.15">
                  <p:embed/>
                </p:oleObj>
              </mc:Choice>
              <mc:Fallback>
                <p:oleObj name="" r:id="rId1" imgW="6753225" imgH="4370705" progId="Visio.Drawing.15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6565" y="1723390"/>
                        <a:ext cx="8229600" cy="41611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/>
              <a:t>软件需求模型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sz="3335" b="0" dirty="0"/>
          </a:p>
          <a:p>
            <a:pPr marL="109855" indent="0" algn="ctr">
              <a:buNone/>
            </a:pPr>
            <a:r>
              <a:rPr lang="zh-CN" altLang="en-US" sz="3335" b="0" dirty="0"/>
              <a:t>图</a:t>
            </a:r>
            <a:r>
              <a:rPr sz="3335" b="0" dirty="0"/>
              <a:t>4 常态化疫情下的大学生出入校管理系统“入校申请”用例的顺序图</a:t>
            </a:r>
            <a:endParaRPr sz="3335" b="0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graphicFrame>
        <p:nvGraphicFramePr>
          <p:cNvPr id="5" name="对象 -2147482620"/>
          <p:cNvGraphicFramePr/>
          <p:nvPr/>
        </p:nvGraphicFramePr>
        <p:xfrm>
          <a:off x="457835" y="1743710"/>
          <a:ext cx="8228965" cy="4158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8831580" imgH="5289550" progId="Visio.Drawing.15">
                  <p:embed/>
                </p:oleObj>
              </mc:Choice>
              <mc:Fallback>
                <p:oleObj name="" r:id="rId1" imgW="8831580" imgH="5289550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835" y="1743710"/>
                        <a:ext cx="8228965" cy="41586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/>
              <a:t>软件需求模型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sz="3335" b="0" dirty="0"/>
          </a:p>
          <a:p>
            <a:pPr marL="109855" indent="0" algn="ctr">
              <a:buNone/>
            </a:pPr>
            <a:r>
              <a:rPr lang="zh-CN" altLang="en-US" sz="3335" b="0" dirty="0"/>
              <a:t>图</a:t>
            </a:r>
            <a:r>
              <a:rPr sz="3335" b="0" dirty="0"/>
              <a:t>5 常态化疫情下的大学生出入校管理系统“出校申请”用例的顺序图</a:t>
            </a:r>
            <a:endParaRPr sz="3335" b="0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graphicFrame>
        <p:nvGraphicFramePr>
          <p:cNvPr id="5" name="对象 -2147482619"/>
          <p:cNvGraphicFramePr/>
          <p:nvPr/>
        </p:nvGraphicFramePr>
        <p:xfrm>
          <a:off x="456565" y="1835785"/>
          <a:ext cx="8230870" cy="4043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8831580" imgH="5289550" progId="Visio.Drawing.15">
                  <p:embed/>
                </p:oleObj>
              </mc:Choice>
              <mc:Fallback>
                <p:oleObj name="" r:id="rId1" imgW="8831580" imgH="5289550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6565" y="1835785"/>
                        <a:ext cx="8230870" cy="4043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/>
              <a:t>软件需求模型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sz="3335" b="0" dirty="0"/>
          </a:p>
          <a:p>
            <a:pPr marL="109855" indent="0" algn="ctr">
              <a:buNone/>
            </a:pPr>
            <a:r>
              <a:rPr lang="zh-CN" altLang="en-US" sz="3335" b="0" dirty="0"/>
              <a:t>图</a:t>
            </a:r>
            <a:r>
              <a:rPr sz="3335" b="0" dirty="0"/>
              <a:t>6 常态化疫情下的大学生出入校管理系统“手动审批”用例的顺序图</a:t>
            </a:r>
            <a:endParaRPr sz="3335" b="0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graphicFrame>
        <p:nvGraphicFramePr>
          <p:cNvPr id="2" name="对象 -2147482618"/>
          <p:cNvGraphicFramePr>
            <a:graphicFrameLocks noChangeAspect="1"/>
          </p:cNvGraphicFramePr>
          <p:nvPr/>
        </p:nvGraphicFramePr>
        <p:xfrm>
          <a:off x="457200" y="1748155"/>
          <a:ext cx="8230235" cy="4142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5033645" imgH="5125720" progId="Visio.Drawing.15">
                  <p:embed/>
                </p:oleObj>
              </mc:Choice>
              <mc:Fallback>
                <p:oleObj name="" r:id="rId1" imgW="5033645" imgH="5125720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1748155"/>
                        <a:ext cx="8230235" cy="41421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/>
              <a:t>软件需求模型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sz="3335" b="0" dirty="0"/>
          </a:p>
          <a:p>
            <a:pPr marL="109855" indent="0" algn="ctr">
              <a:buNone/>
            </a:pPr>
            <a:r>
              <a:rPr lang="zh-CN" altLang="en-US" sz="3335" b="0" dirty="0"/>
              <a:t>图</a:t>
            </a:r>
            <a:r>
              <a:rPr sz="3335" b="0" dirty="0"/>
              <a:t>7 常态化疫情下的大学生出入校管理系统“疫情信息”用例的顺序图</a:t>
            </a:r>
            <a:endParaRPr sz="3335" b="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graphicFrame>
        <p:nvGraphicFramePr>
          <p:cNvPr id="2" name="对象 -2147482617"/>
          <p:cNvGraphicFramePr/>
          <p:nvPr/>
        </p:nvGraphicFramePr>
        <p:xfrm>
          <a:off x="457200" y="1792605"/>
          <a:ext cx="8229600" cy="407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7963535" imgH="4097655" progId="Visio.Drawing.15">
                  <p:embed/>
                </p:oleObj>
              </mc:Choice>
              <mc:Fallback>
                <p:oleObj name="" r:id="rId1" imgW="7963535" imgH="4097655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1792605"/>
                        <a:ext cx="8229600" cy="4079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/>
              <a:t>软件需求模型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sz="3335" b="0" dirty="0"/>
          </a:p>
          <a:p>
            <a:pPr marL="109855" indent="0" algn="ctr">
              <a:buNone/>
            </a:pPr>
            <a:r>
              <a:rPr lang="zh-CN" altLang="en-US" sz="3335" b="0" dirty="0"/>
              <a:t>图</a:t>
            </a:r>
            <a:r>
              <a:rPr sz="3335" b="0" dirty="0"/>
              <a:t>8 常态化疫情下的大学生出入校管理系统“更新疫情信息”用例的顺序图</a:t>
            </a:r>
            <a:endParaRPr sz="3335" b="0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graphicFrame>
        <p:nvGraphicFramePr>
          <p:cNvPr id="2" name="对象 -2147482616"/>
          <p:cNvGraphicFramePr/>
          <p:nvPr/>
        </p:nvGraphicFramePr>
        <p:xfrm>
          <a:off x="486410" y="1706245"/>
          <a:ext cx="8200390" cy="4203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4884420" imgH="4097655" progId="Visio.Drawing.15">
                  <p:embed/>
                </p:oleObj>
              </mc:Choice>
              <mc:Fallback>
                <p:oleObj name="" r:id="rId1" imgW="4884420" imgH="4097655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86410" y="1706245"/>
                        <a:ext cx="8200390" cy="42030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/>
              <a:t>软件需求模型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sz="3335" b="0" dirty="0"/>
          </a:p>
          <a:p>
            <a:pPr marL="109855" indent="0" algn="ctr">
              <a:buNone/>
            </a:pPr>
            <a:r>
              <a:rPr lang="zh-CN" altLang="en-US" sz="3335" b="0" dirty="0"/>
              <a:t>图</a:t>
            </a:r>
            <a:r>
              <a:rPr sz="3335" b="0" dirty="0"/>
              <a:t>9 常态化疫情下的大学生出入校管理系统“身份验证”用例的顺序图</a:t>
            </a:r>
            <a:endParaRPr sz="3335" b="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graphicFrame>
        <p:nvGraphicFramePr>
          <p:cNvPr id="2" name="对象 -2147482615"/>
          <p:cNvGraphicFramePr/>
          <p:nvPr/>
        </p:nvGraphicFramePr>
        <p:xfrm>
          <a:off x="456565" y="1790700"/>
          <a:ext cx="8229600" cy="4119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10735310" imgH="5289550" progId="Visio.Drawing.15">
                  <p:embed/>
                </p:oleObj>
              </mc:Choice>
              <mc:Fallback>
                <p:oleObj name="" r:id="rId1" imgW="10735310" imgH="5289550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6565" y="1790700"/>
                        <a:ext cx="8229600" cy="41192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/>
              <a:t>软件需求模型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sz="3335" b="0" dirty="0"/>
          </a:p>
          <a:p>
            <a:pPr marL="109855" indent="0" algn="ctr">
              <a:buNone/>
            </a:pPr>
            <a:r>
              <a:rPr lang="zh-CN" altLang="en-US" sz="3335" b="0" dirty="0"/>
              <a:t>图</a:t>
            </a:r>
            <a:r>
              <a:rPr sz="3335" b="0" dirty="0"/>
              <a:t>10 常态化疫情下的大学生出入校管理系统分析类图</a:t>
            </a:r>
            <a:endParaRPr sz="3335" b="0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pic>
        <p:nvPicPr>
          <p:cNvPr id="5" name="图片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772920"/>
            <a:ext cx="8229600" cy="4145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软件非功能性需求</a:t>
            </a:r>
            <a:endParaRPr lang="en-US" altLang="zh-CN"/>
          </a:p>
          <a:p>
            <a:pPr lvl="1"/>
            <a:r>
              <a:rPr lang="zh-CN" altLang="en-US" dirty="0">
                <a:sym typeface="+mn-ea"/>
              </a:rPr>
              <a:t>性能要求：</a:t>
            </a:r>
            <a:r>
              <a:rPr dirty="0">
                <a:sym typeface="+mn-ea"/>
              </a:rPr>
              <a:t>网络连接建立后，本地服务器一定可以响应发送的请求;非常重要的功能</a:t>
            </a:r>
            <a:r>
              <a:rPr lang="zh-CN" dirty="0">
                <a:sym typeface="+mn-ea"/>
              </a:rPr>
              <a:t>响应时间</a:t>
            </a:r>
            <a:r>
              <a:rPr dirty="0">
                <a:sym typeface="+mn-ea"/>
              </a:rPr>
              <a:t>不超过300ms,其余功能不超过1000ms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可靠性要求：任何故障不会使用户提交的数据丢失，爬虫爬取本地宝疫情信息，信息可信度在90%</a:t>
            </a:r>
            <a:endParaRPr lang="en-US" altLang="zh-CN"/>
          </a:p>
          <a:p>
            <a:pPr lvl="1"/>
            <a:r>
              <a:rPr lang="zh-CN" altLang="en-US" dirty="0">
                <a:sym typeface="+mn-ea"/>
              </a:rPr>
              <a:t>运行环境支持Windows操作系统、安卓操作系统Android、iOS操作系统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前端界面布局合理，便于用户操作，整体风格一致</a:t>
            </a:r>
            <a:endParaRPr lang="zh-CN" altLang="en-US" dirty="0">
              <a:sym typeface="+mn-ea"/>
            </a:endParaRP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需求模型与文档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ym typeface="+mn-ea"/>
              </a:rPr>
              <a:t>软件需求文档</a:t>
            </a:r>
            <a:endParaRPr lang="en-US" altLang="zh-CN"/>
          </a:p>
          <a:p>
            <a:pPr lvl="1"/>
            <a:r>
              <a:rPr lang="zh-CN" altLang="en-US" dirty="0">
                <a:sym typeface="+mn-ea"/>
              </a:rPr>
              <a:t>软件需求构思与创意文档介绍了软件系统的产生背景，欲解决问题，软件创意，系统的组成和部署，软件系统的功能描述，可行性及潜在风险等内容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软件需求规格说明书介绍了软件项目的功能，意义，目标用户，用例模型，分析模型，软件原型以及对应的顺序图，类图，界面外观设计等内容</a:t>
            </a:r>
            <a:endParaRPr lang="zh-CN" altLang="en-US" dirty="0">
              <a:sym typeface="+mn-ea"/>
            </a:endParaRP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需求模型与文档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软件开发技术</a:t>
            </a:r>
            <a:endParaRPr lang="en-US" altLang="zh-CN"/>
          </a:p>
          <a:p>
            <a:pPr lvl="1"/>
            <a:r>
              <a:rPr lang="en-US" altLang="zh-CN">
                <a:sym typeface="+mn-ea"/>
              </a:rPr>
              <a:t>UML</a:t>
            </a:r>
            <a:r>
              <a:rPr lang="zh-CN" altLang="en-US">
                <a:sym typeface="+mn-ea"/>
              </a:rPr>
              <a:t>技术、微信小程序开发技术、文字识别技术，图片识别技术</a:t>
            </a:r>
            <a:endParaRPr lang="en-US" altLang="zh-CN"/>
          </a:p>
          <a:p>
            <a:r>
              <a:rPr lang="zh-CN" altLang="en-US"/>
              <a:t>编程语言</a:t>
            </a:r>
            <a:endParaRPr lang="en-US" altLang="zh-CN"/>
          </a:p>
          <a:p>
            <a:pPr lvl="1"/>
            <a:r>
              <a:rPr lang="zh-CN" altLang="en-US">
                <a:sym typeface="+mn-ea"/>
              </a:rPr>
              <a:t>软件项目用到了</a:t>
            </a:r>
            <a:r>
              <a:rPr>
                <a:sym typeface="+mn-ea"/>
              </a:rPr>
              <a:t>Java、Python、wxml、wxss</a:t>
            </a:r>
            <a:r>
              <a:rPr lang="zh-CN">
                <a:sym typeface="+mn-ea"/>
              </a:rPr>
              <a:t>、</a:t>
            </a:r>
            <a:r>
              <a:rPr>
                <a:sym typeface="+mn-ea"/>
              </a:rPr>
              <a:t>JavaScript</a:t>
            </a:r>
            <a:r>
              <a:rPr lang="zh-CN">
                <a:sym typeface="+mn-ea"/>
              </a:rPr>
              <a:t>语言</a:t>
            </a:r>
            <a:endParaRPr lang="en-US" altLang="zh-CN"/>
          </a:p>
          <a:p>
            <a:r>
              <a:rPr lang="zh-CN" altLang="en-US"/>
              <a:t>软件工具</a:t>
            </a:r>
            <a:endParaRPr lang="en-US" altLang="zh-CN"/>
          </a:p>
          <a:p>
            <a:pPr lvl="1"/>
            <a:r>
              <a:rPr lang="zh-CN" altLang="en-US">
                <a:sym typeface="+mn-ea"/>
              </a:rPr>
              <a:t>使用了</a:t>
            </a:r>
            <a:r>
              <a:rPr lang="en-US" altLang="zh-CN">
                <a:sym typeface="+mn-ea"/>
              </a:rPr>
              <a:t>Visual Studio Code、微信开发者平台</a:t>
            </a:r>
            <a:r>
              <a:rPr lang="zh-CN" altLang="en-US">
                <a:sym typeface="+mn-ea"/>
              </a:rPr>
              <a:t>、画图工具</a:t>
            </a:r>
            <a:r>
              <a:rPr lang="en-US" altLang="zh-CN">
                <a:sym typeface="+mn-ea"/>
              </a:rPr>
              <a:t>Visio</a:t>
            </a:r>
            <a:r>
              <a:rPr lang="zh-CN" altLang="en-US">
                <a:sym typeface="+mn-ea"/>
              </a:rPr>
              <a:t>、代码质量分析工具</a:t>
            </a:r>
            <a:r>
              <a:rPr lang="en-US" altLang="zh-CN">
                <a:sym typeface="+mn-ea"/>
              </a:rPr>
              <a:t>SonarQube</a:t>
            </a:r>
            <a:endParaRPr lang="en-US" altLang="zh-CN"/>
          </a:p>
          <a:p>
            <a:endParaRPr lang="en-US" alt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/>
          </a:bodyPr>
          <a:lstStyle/>
          <a:p>
            <a:r>
              <a:rPr lang="zh-CN" altLang="en-US" sz="1900" dirty="0">
                <a:sym typeface="+mn-ea"/>
              </a:rPr>
              <a:t>体系结构设计及其模型</a:t>
            </a:r>
            <a:endParaRPr lang="zh-CN" altLang="en-US" sz="1900" dirty="0"/>
          </a:p>
          <a:p>
            <a:r>
              <a:rPr lang="zh-CN" altLang="en-US" sz="1900" dirty="0">
                <a:sym typeface="+mn-ea"/>
              </a:rPr>
              <a:t>描述体系结构设计的包图、部署图等</a:t>
            </a:r>
            <a:endParaRPr lang="zh-CN" altLang="en-US" sz="1900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sz="3335" b="0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0072" y="1313271"/>
            <a:ext cx="3240360" cy="51305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226875"/>
            <a:ext cx="1584176" cy="435648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44855" y="3201670"/>
            <a:ext cx="7780020" cy="5295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109855" indent="0" algn="ctr">
              <a:buNone/>
            </a:pPr>
            <a:endParaRPr lang="zh-CN" altLang="en-US" sz="333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>
                <a:sym typeface="+mn-ea"/>
              </a:rPr>
              <a:t>用户界面设计及其模型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11 </a:t>
            </a:r>
            <a:r>
              <a:rPr lang="zh-CN" altLang="en-US" sz="3335" b="0" dirty="0">
                <a:sym typeface="+mn-ea"/>
              </a:rPr>
              <a:t>常态化疫情下的大学生出入校管理系统界面外观设计及类表示：首页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软件设计与建模</a:t>
            </a:r>
            <a:endParaRPr lang="zh-CN" altLang="en-US" dirty="0"/>
          </a:p>
        </p:txBody>
      </p:sp>
      <p:pic>
        <p:nvPicPr>
          <p:cNvPr id="4" name="图片 14"/>
          <p:cNvPicPr>
            <a:picLocks noChangeAspect="1"/>
          </p:cNvPicPr>
          <p:nvPr/>
        </p:nvPicPr>
        <p:blipFill>
          <a:blip r:embed="rId1"/>
          <a:srcRect r="2334"/>
          <a:stretch>
            <a:fillRect/>
          </a:stretch>
        </p:blipFill>
        <p:spPr>
          <a:xfrm>
            <a:off x="457200" y="1772920"/>
            <a:ext cx="2050415" cy="391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8615" y="1901190"/>
            <a:ext cx="5664835" cy="3280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>
                <a:sym typeface="+mn-ea"/>
              </a:rPr>
              <a:t>用户界面设计及其模型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12 </a:t>
            </a:r>
            <a:r>
              <a:rPr lang="zh-CN" altLang="en-US" sz="3335" b="0" dirty="0">
                <a:sym typeface="+mn-ea"/>
              </a:rPr>
              <a:t>常态化疫情下的大学生出入校管理系统界面外观设计及类表示：用户登录</a:t>
            </a: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软件设计与建模</a:t>
            </a:r>
            <a:endParaRPr lang="zh-CN" altLang="en-US" dirty="0"/>
          </a:p>
        </p:txBody>
      </p:sp>
      <p:pic>
        <p:nvPicPr>
          <p:cNvPr id="15" name="图片 15"/>
          <p:cNvPicPr>
            <a:picLocks noChangeAspect="1"/>
          </p:cNvPicPr>
          <p:nvPr/>
        </p:nvPicPr>
        <p:blipFill>
          <a:blip r:embed="rId1"/>
          <a:srcRect l="640" t="-2745" r="865" b="-339"/>
          <a:stretch>
            <a:fillRect/>
          </a:stretch>
        </p:blipFill>
        <p:spPr>
          <a:xfrm>
            <a:off x="457200" y="1687830"/>
            <a:ext cx="2106295" cy="4011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995" y="2160270"/>
            <a:ext cx="5932805" cy="2955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>
                <a:sym typeface="+mn-ea"/>
              </a:rPr>
              <a:t>用户界面设计及其模型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13 </a:t>
            </a:r>
            <a:r>
              <a:rPr lang="zh-CN" altLang="en-US" sz="3335" b="0" dirty="0">
                <a:sym typeface="+mn-ea"/>
              </a:rPr>
              <a:t>常态化疫情下的大学生出入校管理系统界面外观设计及类表示：管理员登录</a:t>
            </a: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软件设计与建模</a:t>
            </a:r>
            <a:endParaRPr lang="zh-CN" altLang="en-US" dirty="0"/>
          </a:p>
        </p:txBody>
      </p:sp>
      <p:pic>
        <p:nvPicPr>
          <p:cNvPr id="16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40535"/>
            <a:ext cx="2242820" cy="3958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950" y="2153920"/>
            <a:ext cx="5733415" cy="2899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>
                <a:sym typeface="+mn-ea"/>
              </a:rPr>
              <a:t>用户界面设计及其模型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14 </a:t>
            </a:r>
            <a:r>
              <a:rPr lang="zh-CN" altLang="en-US" sz="3335" b="0" dirty="0">
                <a:sym typeface="+mn-ea"/>
              </a:rPr>
              <a:t>常态化疫情下的大学生出入校管理系统界面外观设计及类表示：用户主页面</a:t>
            </a: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软件设计与建模</a:t>
            </a:r>
            <a:endParaRPr lang="zh-CN" altLang="en-US" dirty="0"/>
          </a:p>
        </p:txBody>
      </p:sp>
      <p:pic>
        <p:nvPicPr>
          <p:cNvPr id="18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715"/>
            <a:ext cx="2436495" cy="3943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20850"/>
            <a:ext cx="5205730" cy="4008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>
                <a:sym typeface="+mn-ea"/>
              </a:rPr>
              <a:t>用户界面设计及其模型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15 </a:t>
            </a:r>
            <a:r>
              <a:rPr lang="zh-CN" altLang="en-US" sz="3335" b="0" dirty="0">
                <a:sym typeface="+mn-ea"/>
              </a:rPr>
              <a:t>常态化疫情下的大学生出入校管理系统界面外观设计及类表示：管理员主页面</a:t>
            </a: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软件设计与建模</a:t>
            </a:r>
            <a:endParaRPr lang="zh-CN" altLang="en-US" dirty="0"/>
          </a:p>
        </p:txBody>
      </p:sp>
      <p:pic>
        <p:nvPicPr>
          <p:cNvPr id="21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93240"/>
            <a:ext cx="2230120" cy="397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190" y="1700530"/>
            <a:ext cx="5388610" cy="392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>
                <a:sym typeface="+mn-ea"/>
              </a:rPr>
              <a:t>用例设计及其模型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16 </a:t>
            </a:r>
            <a:r>
              <a:rPr lang="zh-CN" altLang="en-US" sz="3335" b="0" dirty="0">
                <a:sym typeface="+mn-ea"/>
              </a:rPr>
              <a:t>常态化疫情下的大学生出入校管理系统“用户权限”用例设计顺序图</a:t>
            </a: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软件设计与建模</a:t>
            </a:r>
            <a:endParaRPr lang="zh-CN" altLang="en-US" dirty="0"/>
          </a:p>
        </p:txBody>
      </p:sp>
      <p:graphicFrame>
        <p:nvGraphicFramePr>
          <p:cNvPr id="2" name="对象 -2147482622"/>
          <p:cNvGraphicFramePr>
            <a:graphicFrameLocks noChangeAspect="1"/>
          </p:cNvGraphicFramePr>
          <p:nvPr/>
        </p:nvGraphicFramePr>
        <p:xfrm>
          <a:off x="457835" y="1819275"/>
          <a:ext cx="8291830" cy="3930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21752560" imgH="19185890" progId="Visio.Drawing.15">
                  <p:embed/>
                </p:oleObj>
              </mc:Choice>
              <mc:Fallback>
                <p:oleObj name="" r:id="rId1" imgW="21752560" imgH="19185890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835" y="1819275"/>
                        <a:ext cx="8291830" cy="39300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>
                <a:sym typeface="+mn-ea"/>
              </a:rPr>
              <a:t>用例设计及其模型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17 </a:t>
            </a:r>
            <a:r>
              <a:rPr lang="zh-CN" altLang="en-US" sz="3335" b="0" dirty="0">
                <a:sym typeface="+mn-ea"/>
              </a:rPr>
              <a:t>常态化疫情下的大学生出入校管理系统“管理员权限”用例设计顺序图</a:t>
            </a: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软件设计与建模</a:t>
            </a:r>
            <a:endParaRPr lang="zh-CN" altLang="en-US" dirty="0"/>
          </a:p>
        </p:txBody>
      </p:sp>
      <p:graphicFrame>
        <p:nvGraphicFramePr>
          <p:cNvPr id="2" name="对象 -2147482621"/>
          <p:cNvGraphicFramePr>
            <a:graphicFrameLocks noChangeAspect="1"/>
          </p:cNvGraphicFramePr>
          <p:nvPr/>
        </p:nvGraphicFramePr>
        <p:xfrm>
          <a:off x="457835" y="1860550"/>
          <a:ext cx="8228965" cy="387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14578330" imgH="8705215" progId="Visio.Drawing.15">
                  <p:embed/>
                </p:oleObj>
              </mc:Choice>
              <mc:Fallback>
                <p:oleObj name="" r:id="rId1" imgW="14578330" imgH="8705215" progId="Visio.Drawing.15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835" y="1860550"/>
                        <a:ext cx="8228965" cy="3879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>
                <a:sym typeface="+mn-ea"/>
              </a:rPr>
              <a:t>用例设计及其模型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18 </a:t>
            </a:r>
            <a:r>
              <a:rPr lang="zh-CN" altLang="en-US" sz="3335" b="0" dirty="0">
                <a:sym typeface="+mn-ea"/>
              </a:rPr>
              <a:t>常态化疫情下的大学生出入校管理系统“定时器权限”用例设计顺序图</a:t>
            </a: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软件设计与建模</a:t>
            </a:r>
            <a:endParaRPr lang="zh-CN" altLang="en-US" dirty="0"/>
          </a:p>
        </p:txBody>
      </p:sp>
      <p:graphicFrame>
        <p:nvGraphicFramePr>
          <p:cNvPr id="2" name="对象 -2147482620"/>
          <p:cNvGraphicFramePr>
            <a:graphicFrameLocks noChangeAspect="1"/>
          </p:cNvGraphicFramePr>
          <p:nvPr/>
        </p:nvGraphicFramePr>
        <p:xfrm>
          <a:off x="456565" y="1715770"/>
          <a:ext cx="8230235" cy="397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13550900" imgH="8805545" progId="Visio.Drawing.15">
                  <p:embed/>
                </p:oleObj>
              </mc:Choice>
              <mc:Fallback>
                <p:oleObj name="" r:id="rId1" imgW="13550900" imgH="8805545" progId="Visio.Drawing.15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6565" y="1715770"/>
                        <a:ext cx="8230235" cy="3978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>
                <a:sym typeface="+mn-ea"/>
              </a:rPr>
              <a:t>类设计及其模型</a:t>
            </a:r>
            <a:endParaRPr lang="zh-CN" altLang="en-US" sz="4665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19 </a:t>
            </a:r>
            <a:r>
              <a:rPr lang="zh-CN" altLang="en-US" sz="3335" b="0" dirty="0">
                <a:sym typeface="+mn-ea"/>
              </a:rPr>
              <a:t>常态化疫情下的大学生出入校管理系统设计类图</a:t>
            </a: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软件设计与建模</a:t>
            </a:r>
            <a:endParaRPr lang="zh-CN" altLang="en-US" dirty="0"/>
          </a:p>
        </p:txBody>
      </p:sp>
      <p:pic>
        <p:nvPicPr>
          <p:cNvPr id="2" name="图片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835" y="1823720"/>
            <a:ext cx="8229600" cy="3837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>
                <a:sym typeface="+mn-ea"/>
              </a:rPr>
              <a:t>数据设计及其模型</a:t>
            </a:r>
            <a:endParaRPr lang="en-US" altLang="zh-CN" sz="4665"/>
          </a:p>
          <a:p>
            <a:pPr marL="109855" indent="0"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20 </a:t>
            </a:r>
            <a:r>
              <a:rPr lang="zh-CN" altLang="en-US" sz="3335" b="0" dirty="0">
                <a:sym typeface="+mn-ea"/>
              </a:rPr>
              <a:t>常态化疫情下的大学生出入校管理系统数据设计类图</a:t>
            </a: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软件设计与建模</a:t>
            </a:r>
            <a:endParaRPr lang="zh-CN" altLang="en-US" dirty="0"/>
          </a:p>
        </p:txBody>
      </p:sp>
      <p:graphicFrame>
        <p:nvGraphicFramePr>
          <p:cNvPr id="2" name="对象 -2147482619"/>
          <p:cNvGraphicFramePr>
            <a:graphicFrameLocks noChangeAspect="1"/>
          </p:cNvGraphicFramePr>
          <p:nvPr/>
        </p:nvGraphicFramePr>
        <p:xfrm>
          <a:off x="456565" y="1845310"/>
          <a:ext cx="8229600" cy="390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5998210" imgH="7452360" progId="Visio.Drawing.15">
                  <p:embed/>
                </p:oleObj>
              </mc:Choice>
              <mc:Fallback>
                <p:oleObj name="" r:id="rId1" imgW="5998210" imgH="7452360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6565" y="1845310"/>
                        <a:ext cx="8229600" cy="3908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95000"/>
          </a:bodyPr>
          <a:lstStyle/>
          <a:p>
            <a:pPr marL="109855" indent="0">
              <a:buNone/>
            </a:pPr>
            <a:r>
              <a:rPr lang="zh-CN" altLang="en-US" sz="2500" dirty="0">
                <a:sym typeface="+mn-ea"/>
              </a:rPr>
              <a:t>代码组织结构</a:t>
            </a:r>
            <a:endParaRPr lang="en-US" altLang="zh-CN" sz="2500" dirty="0"/>
          </a:p>
          <a:p>
            <a:pPr marL="109855" indent="0"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代码编写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9792" y="421463"/>
            <a:ext cx="1368152" cy="601507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421463"/>
            <a:ext cx="1117738" cy="60932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498" y="878576"/>
            <a:ext cx="2787880" cy="461522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ym typeface="+mn-ea"/>
              </a:rPr>
              <a:t>程序代码量</a:t>
            </a:r>
            <a:endParaRPr lang="en-US" altLang="zh-CN" sz="2700" dirty="0"/>
          </a:p>
          <a:p>
            <a:pPr lvl="1"/>
            <a:r>
              <a:rPr sz="2300" dirty="0">
                <a:sym typeface="+mn-ea"/>
              </a:rPr>
              <a:t>重用开源代码量：6000 </a:t>
            </a:r>
            <a:endParaRPr sz="2300" dirty="0">
              <a:sym typeface="+mn-ea"/>
            </a:endParaRPr>
          </a:p>
          <a:p>
            <a:pPr lvl="1"/>
            <a:r>
              <a:rPr sz="2300" dirty="0">
                <a:sym typeface="+mn-ea"/>
              </a:rPr>
              <a:t>独立编写代码量：6442</a:t>
            </a:r>
            <a:endParaRPr sz="2700" dirty="0">
              <a:sym typeface="+mn-ea"/>
            </a:endParaRPr>
          </a:p>
          <a:p>
            <a:r>
              <a:rPr lang="zh-CN" altLang="en-US" sz="2700" dirty="0">
                <a:sym typeface="+mn-ea"/>
              </a:rPr>
              <a:t>开源代码利用情况</a:t>
            </a:r>
            <a:endParaRPr lang="en-US" altLang="zh-CN" sz="2700" dirty="0"/>
          </a:p>
          <a:p>
            <a:pPr lvl="1" algn="l">
              <a:buSzTx/>
            </a:pPr>
            <a:r>
              <a:rPr sz="2300" dirty="0" err="1">
                <a:sym typeface="+mn-ea"/>
              </a:rPr>
              <a:t>利用百度AI开放平台文字识别API，实现了健康码、行程码、核酸结果的信息提取功能</a:t>
            </a:r>
            <a:r>
              <a:rPr sz="2300" dirty="0">
                <a:sym typeface="+mn-ea"/>
              </a:rPr>
              <a:t>。</a:t>
            </a:r>
            <a:endParaRPr sz="2300" dirty="0"/>
          </a:p>
          <a:p>
            <a:pPr lvl="1" algn="l">
              <a:buSzTx/>
            </a:pPr>
            <a:r>
              <a:rPr sz="2300" dirty="0" err="1">
                <a:sym typeface="+mn-ea"/>
              </a:rPr>
              <a:t>利用微信小程序扫码API，实现了用户扫描二维码，并返回相应信息的功能</a:t>
            </a:r>
            <a:r>
              <a:rPr sz="2300" dirty="0">
                <a:sym typeface="+mn-ea"/>
              </a:rPr>
              <a:t>。</a:t>
            </a:r>
            <a:endParaRPr lang="en-US" altLang="zh-CN" sz="2700" dirty="0"/>
          </a:p>
          <a:p>
            <a:pPr marL="109855" indent="0">
              <a:buNone/>
            </a:pP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代码编写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en-US" dirty="0">
                <a:sym typeface="+mn-ea"/>
              </a:rPr>
              <a:t>开展了哪些测试</a:t>
            </a:r>
            <a:endParaRPr lang="en-US" altLang="zh-CN" sz="2700"/>
          </a:p>
          <a:p>
            <a:pPr lvl="1"/>
            <a:r>
              <a:rPr sz="2300">
                <a:sym typeface="+mn-ea"/>
              </a:rPr>
              <a:t>对python调用java orc接口开展了模块测试</a:t>
            </a:r>
            <a:endParaRPr sz="2300">
              <a:sym typeface="+mn-ea"/>
            </a:endParaRPr>
          </a:p>
          <a:p>
            <a:pPr lvl="1"/>
            <a:r>
              <a:rPr sz="2300">
                <a:sym typeface="+mn-ea"/>
              </a:rPr>
              <a:t>对数据库连接模块进行了模块测试</a:t>
            </a:r>
            <a:endParaRPr sz="2300">
              <a:sym typeface="+mn-ea"/>
            </a:endParaRPr>
          </a:p>
          <a:p>
            <a:r>
              <a:rPr lang="zh-CN" altLang="en-US" dirty="0">
                <a:sym typeface="+mn-ea"/>
              </a:rPr>
              <a:t>测试用例和测试结果</a:t>
            </a:r>
            <a:endParaRPr lang="en-US" altLang="zh-CN" sz="2700"/>
          </a:p>
          <a:p>
            <a:pPr lvl="1" algn="l">
              <a:buSzTx/>
            </a:pPr>
            <a:r>
              <a:rPr sz="2300">
                <a:sym typeface="+mn-ea"/>
              </a:rPr>
              <a:t>设计了main1测试用例</a:t>
            </a:r>
            <a:endParaRPr sz="2300">
              <a:sym typeface="+mn-ea"/>
            </a:endParaRPr>
          </a:p>
          <a:p>
            <a:pPr lvl="1" algn="l">
              <a:buSzTx/>
            </a:pPr>
            <a:r>
              <a:rPr lang="zh-CN" altLang="en-US" dirty="0"/>
              <a:t>设计了test测试用例</a:t>
            </a:r>
            <a:endParaRPr lang="zh-CN" altLang="en-US" dirty="0"/>
          </a:p>
          <a:p>
            <a:pPr marL="365760" lvl="0" indent="-255905">
              <a:buFont typeface="Wingdings 3" panose="05040102010807070707" charset="0"/>
              <a:buChar char=""/>
            </a:pPr>
            <a:r>
              <a:rPr lang="zh-CN" altLang="en-US" dirty="0">
                <a:sym typeface="+mn-ea"/>
              </a:rPr>
              <a:t>软件测试过程</a:t>
            </a:r>
            <a:endParaRPr lang="zh-CN" altLang="en-US" dirty="0">
              <a:sym typeface="+mn-ea"/>
            </a:endParaRPr>
          </a:p>
          <a:p>
            <a:pPr marL="621665" lvl="1" indent="-228600">
              <a:buFont typeface="Verdana" panose="020B0604030504040204" charset="0"/>
              <a:buChar char="◦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利用python的jpype库将改用例单独接到ocr的jar后缀接口中，调用本地的3张图片进行ocr文字颜色识别，分析其结果输出到终端上。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621665" lvl="1" indent="-228600">
              <a:buFont typeface="Verdana" panose="020B0604030504040204" charset="0"/>
              <a:buChar char="◦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利用python的pymssql库和base库将图片进行解码后传到数据库并保存，然后在从数据库取出解码到test.jpg进行查看。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软件测试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>
                <a:sym typeface="+mn-ea"/>
              </a:rPr>
              <a:t>测试代码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21 </a:t>
            </a:r>
            <a:r>
              <a:rPr lang="zh-CN" altLang="en-US" sz="3335" b="0" dirty="0">
                <a:sym typeface="+mn-ea"/>
              </a:rPr>
              <a:t>常态化疫情下的大学生出入校管理系统测试</a:t>
            </a:r>
            <a:r>
              <a:rPr lang="en-US" altLang="zh-CN" sz="3335" b="0" dirty="0">
                <a:sym typeface="+mn-ea"/>
              </a:rPr>
              <a:t>main1</a:t>
            </a:r>
            <a:r>
              <a:rPr lang="zh-CN" altLang="en-US" sz="3335" b="0" dirty="0">
                <a:sym typeface="+mn-ea"/>
              </a:rPr>
              <a:t>代码（部分）</a:t>
            </a: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软件质量与保证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835" y="1804670"/>
            <a:ext cx="8228330" cy="389826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>
                <a:sym typeface="+mn-ea"/>
              </a:rPr>
              <a:t>测试代码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22 </a:t>
            </a:r>
            <a:r>
              <a:rPr lang="zh-CN" altLang="en-US" sz="3335" b="0" dirty="0">
                <a:sym typeface="+mn-ea"/>
              </a:rPr>
              <a:t>常态化疫情下的大学生出入校管理系统测试</a:t>
            </a:r>
            <a:r>
              <a:rPr lang="en-US" altLang="zh-CN" sz="3335" b="0" dirty="0">
                <a:sym typeface="+mn-ea"/>
              </a:rPr>
              <a:t>test</a:t>
            </a:r>
            <a:r>
              <a:rPr lang="zh-CN" altLang="en-US" sz="3335" b="0" dirty="0">
                <a:sym typeface="+mn-ea"/>
              </a:rPr>
              <a:t>代码（部分）</a:t>
            </a: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软件质量与保证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835" y="1800860"/>
            <a:ext cx="8229600" cy="394843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ym typeface="+mn-ea"/>
              </a:rPr>
              <a:t>测试演示</a:t>
            </a:r>
            <a:endParaRPr lang="en-US" altLang="zh-CN" sz="2700"/>
          </a:p>
          <a:p>
            <a:pPr marL="109855" indent="0">
              <a:buNone/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软件测试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ym typeface="+mn-ea"/>
              </a:rPr>
              <a:t>采取了哪些质量保证手段</a:t>
            </a:r>
            <a:endParaRPr lang="en-US" altLang="zh-CN" sz="2700"/>
          </a:p>
          <a:p>
            <a:pPr lvl="1"/>
            <a:r>
              <a:rPr sz="2300">
                <a:sym typeface="+mn-ea"/>
              </a:rPr>
              <a:t>对python调用java orc接口开展了模块测试</a:t>
            </a:r>
            <a:endParaRPr sz="2300">
              <a:sym typeface="+mn-ea"/>
            </a:endParaRPr>
          </a:p>
          <a:p>
            <a:pPr lvl="1"/>
            <a:r>
              <a:rPr lang="en-US" altLang="zh-CN" dirty="0">
                <a:sym typeface="+mn-ea"/>
              </a:rPr>
              <a:t>SonarQube</a:t>
            </a:r>
            <a:r>
              <a:rPr lang="zh-CN" altLang="en-US" dirty="0">
                <a:sym typeface="+mn-ea"/>
              </a:rPr>
              <a:t>工具分析</a:t>
            </a:r>
            <a:endParaRPr sz="2300">
              <a:sym typeface="+mn-ea"/>
            </a:endParaRPr>
          </a:p>
          <a:p>
            <a:pPr lvl="1"/>
            <a:r>
              <a:rPr sz="2300">
                <a:sym typeface="+mn-ea"/>
              </a:rPr>
              <a:t>小组全员审核需求文档并对比代码功能</a:t>
            </a:r>
            <a:endParaRPr sz="2300">
              <a:sym typeface="+mn-ea"/>
            </a:endParaRPr>
          </a:p>
          <a:p>
            <a:pPr lvl="1"/>
            <a:r>
              <a:rPr sz="2300"/>
              <a:t>对数据库连接模块进行了模块测试</a:t>
            </a:r>
            <a:endParaRPr lang="en-US" altLang="zh-CN" sz="270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软件质量与保证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>
                <a:sym typeface="+mn-ea"/>
              </a:rPr>
              <a:t>程序代码风格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23 </a:t>
            </a:r>
            <a:r>
              <a:rPr lang="zh-CN" altLang="en-US" sz="3335" b="0" dirty="0">
                <a:sym typeface="+mn-ea"/>
              </a:rPr>
              <a:t>常态化疫情下的大学生出入校管理系统部分代码</a:t>
            </a: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软件质量与保证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72920"/>
            <a:ext cx="8229600" cy="38354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12545"/>
            <a:ext cx="8229600" cy="5263515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sz="4665" dirty="0">
                <a:sym typeface="+mn-ea"/>
              </a:rPr>
              <a:t>程序代码质量</a:t>
            </a:r>
            <a:endParaRPr lang="zh-CN" altLang="en-US" sz="4665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 algn="ctr">
              <a:buNone/>
            </a:pPr>
            <a:endParaRPr lang="zh-CN" altLang="en-US" b="0" dirty="0"/>
          </a:p>
          <a:p>
            <a:pPr marL="109855" indent="0">
              <a:buNone/>
            </a:pPr>
            <a:endParaRPr lang="zh-CN" altLang="en-US" sz="3335" b="0" dirty="0">
              <a:sym typeface="+mn-ea"/>
            </a:endParaRPr>
          </a:p>
          <a:p>
            <a:pPr marL="109855" indent="0" algn="ctr">
              <a:buNone/>
            </a:pPr>
            <a:r>
              <a:rPr lang="zh-CN" altLang="en-US" sz="3335" b="0" dirty="0">
                <a:sym typeface="+mn-ea"/>
              </a:rPr>
              <a:t>图</a:t>
            </a:r>
            <a:r>
              <a:rPr lang="en-US" altLang="zh-CN" sz="3335" b="0" dirty="0">
                <a:sym typeface="+mn-ea"/>
              </a:rPr>
              <a:t>24 </a:t>
            </a:r>
            <a:r>
              <a:rPr lang="zh-CN" altLang="en-US" sz="3335" b="0" dirty="0">
                <a:sym typeface="+mn-ea"/>
              </a:rPr>
              <a:t>常态化疫情下的大学生出入校管理系统SonarQube分析代码质量分析结果</a:t>
            </a:r>
            <a:endParaRPr lang="zh-CN" altLang="en-US" sz="3335" b="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软件质量与保证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592" y="1844824"/>
            <a:ext cx="6768752" cy="367786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介绍在开发过程中加入到哪些开源社区，如软件开发知识分享社区、软件项目托管社区等</a:t>
            </a:r>
            <a:endParaRPr lang="zh-CN" altLang="en-US"/>
          </a:p>
          <a:p>
            <a:pPr lvl="1"/>
            <a:r>
              <a:rPr lang="zh-CN" altLang="en-US"/>
              <a:t>使用了开源社区</a:t>
            </a:r>
            <a:r>
              <a:rPr lang="en-US" altLang="zh-CN"/>
              <a:t>CSDN</a:t>
            </a:r>
            <a:endParaRPr lang="zh-CN" altLang="en-US"/>
          </a:p>
          <a:p>
            <a:r>
              <a:rPr lang="zh-CN" altLang="en-US"/>
              <a:t>介绍如何基于开源社区来促进软件项目开发，解决软件开发问题等</a:t>
            </a:r>
            <a:endParaRPr lang="zh-CN" altLang="en-US"/>
          </a:p>
          <a:p>
            <a:pPr lvl="1"/>
            <a:r>
              <a:rPr lang="zh-CN" altLang="en-US"/>
              <a:t>在开源软件上，搜索遇到的问题，学习相关知识，</a:t>
            </a:r>
            <a:r>
              <a:rPr lang="zh-CN" altLang="en-US">
                <a:sym typeface="+mn-ea"/>
              </a:rPr>
              <a:t>小组成员</a:t>
            </a:r>
            <a:r>
              <a:rPr lang="zh-CN" altLang="en-US"/>
              <a:t>再结合本软件项目的特点，进行讨论，通过更改参数，复用开源代码等方法解决软件开发过程中遇到的问题。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en-US" dirty="0">
                <a:sym typeface="+mn-ea"/>
              </a:rPr>
              <a:t>实践的收获</a:t>
            </a:r>
            <a:endParaRPr lang="zh-CN" altLang="en-US" dirty="0">
              <a:sym typeface="+mn-ea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2300" b="0" dirty="0"/>
              <a:t>我们对于软件开发中需求获取，软件体系结构设计，详细设计等方面有了更深地理解，做图更加规范，了解了前后端的交互，能够改写开源代码实现一定的功能。</a:t>
            </a:r>
            <a:endParaRPr lang="en-US" altLang="zh-CN" dirty="0"/>
          </a:p>
          <a:p>
            <a:r>
              <a:rPr lang="zh-CN" altLang="en-US" dirty="0"/>
              <a:t>心得和体会</a:t>
            </a:r>
            <a:endParaRPr lang="zh-CN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2300" b="0" dirty="0"/>
              <a:t>软件开发过程中，规范做图，文档描述是编写代码的前提，同时，需要成员共同合作，沟通。开发过程会遇到各种问题，但解决时，会有很大的成就感。</a:t>
            </a:r>
            <a:endParaRPr lang="en-US" altLang="zh-CN" dirty="0"/>
          </a:p>
          <a:p>
            <a:r>
              <a:rPr lang="zh-CN" altLang="en-US" dirty="0"/>
              <a:t>困难和问题</a:t>
            </a:r>
            <a:endParaRPr lang="zh-CN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300" b="0" dirty="0">
                <a:solidFill>
                  <a:schemeClr val="tx1">
                    <a:lumMod val="95000"/>
                    <a:lumOff val="5000"/>
                  </a:schemeClr>
                </a:solidFill>
                <a:uFillTx/>
              </a:rPr>
              <a:t>自动审批功能需要正确识别出图片的文字和颜色，需要对OCR代码进行调试；扫描二维码需要信息认证，保证是系统提供的二维码才展示出入校许可；Python爬虫爬取得网站需要是开放且具有可信度的网站。</a:t>
            </a:r>
            <a:endParaRPr lang="en-US" altLang="zh-CN" sz="2300" b="0" dirty="0">
              <a:solidFill>
                <a:schemeClr val="tx1">
                  <a:lumMod val="95000"/>
                  <a:lumOff val="5000"/>
                </a:schemeClr>
              </a:solidFill>
              <a:uFillTx/>
            </a:endParaRPr>
          </a:p>
          <a:p>
            <a:pPr marL="109855" indent="0">
              <a:buNone/>
            </a:pPr>
            <a:endParaRPr lang="en-US" altLang="zh-CN" sz="2300" b="0" dirty="0">
              <a:solidFill>
                <a:schemeClr val="tx1">
                  <a:lumMod val="95000"/>
                  <a:lumOff val="5000"/>
                </a:schemeClr>
              </a:solidFill>
              <a:uFillTx/>
            </a:endParaRPr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3232785" y="1600200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PP_MARK_KEY" val="d93b58e7-ba75-490a-a2af-fe2bb5583136"/>
  <p:tag name="COMMONDATA" val="eyJoZGlkIjoiMDhkZjgzODg2ZWVhZTQxYzI5OTE0Y2E0OGJkODQ2ZTQ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3060</Words>
  <Application>WPS 演示</Application>
  <PresentationFormat>全屏显示(4:3)</PresentationFormat>
  <Paragraphs>658</Paragraphs>
  <Slides>38</Slides>
  <Notes>36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13</vt:i4>
      </vt:variant>
      <vt:variant>
        <vt:lpstr>幻灯片标题</vt:lpstr>
      </vt:variant>
      <vt:variant>
        <vt:i4>38</vt:i4>
      </vt:variant>
    </vt:vector>
  </HeadingPairs>
  <TitlesOfParts>
    <vt:vector size="65" baseType="lpstr">
      <vt:lpstr>Arial</vt:lpstr>
      <vt:lpstr>宋体</vt:lpstr>
      <vt:lpstr>Wingdings</vt:lpstr>
      <vt:lpstr>Times New Roman</vt:lpstr>
      <vt:lpstr>Wingdings 3</vt:lpstr>
      <vt:lpstr>Verdana</vt:lpstr>
      <vt:lpstr>Wingdings 2</vt:lpstr>
      <vt:lpstr>微软雅黑</vt:lpstr>
      <vt:lpstr>Lucida Sans Unicode</vt:lpstr>
      <vt:lpstr>Arial Unicode MS</vt:lpstr>
      <vt:lpstr>黑体</vt:lpstr>
      <vt:lpstr>Wingdings 3</vt:lpstr>
      <vt:lpstr>Verdana</vt:lpstr>
      <vt:lpstr>聚合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Visio.Drawing.15</vt:lpstr>
      <vt:lpstr>软件工程课程设计汇报 “常态化疫情下的大学生出入校管理系统”</vt:lpstr>
      <vt:lpstr>汇报内容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开发技术与工具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代码编写</vt:lpstr>
      <vt:lpstr>代码编写</vt:lpstr>
      <vt:lpstr>软件测试</vt:lpstr>
      <vt:lpstr>软件质量与保证</vt:lpstr>
      <vt:lpstr>软件质量与保证</vt:lpstr>
      <vt:lpstr>软件测试</vt:lpstr>
      <vt:lpstr>软件质量与保证</vt:lpstr>
      <vt:lpstr>软件质量与保证</vt:lpstr>
      <vt:lpstr>软件质量与保证</vt:lpstr>
      <vt:lpstr>开源社区的使用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常傲宇</cp:lastModifiedBy>
  <cp:revision>339</cp:revision>
  <dcterms:created xsi:type="dcterms:W3CDTF">2113-01-01T00:00:00Z</dcterms:created>
  <dcterms:modified xsi:type="dcterms:W3CDTF">2022-11-27T16:33:33Z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2052-11.1.0.12651</vt:lpwstr>
  </property>
  <property fmtid="{D5CDD505-2E9C-101B-9397-08002B2CF9AE}" pid="4" name="ICV">
    <vt:lpwstr>3CA5FFFF07364B4598C99C816F269A28</vt:lpwstr>
  </property>
</Properties>
</file>