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3"/>
  </p:sldMasterIdLst>
  <p:notesMasterIdLst>
    <p:notesMasterId r:id="rId5"/>
  </p:notesMasterIdLst>
  <p:handoutMasterIdLst>
    <p:handoutMasterId r:id="rId39"/>
  </p:handoutMasterIdLst>
  <p:sldIdLst>
    <p:sldId id="260" r:id="rId4"/>
    <p:sldId id="261" r:id="rId6"/>
    <p:sldId id="262" r:id="rId7"/>
    <p:sldId id="382" r:id="rId8"/>
    <p:sldId id="383" r:id="rId9"/>
    <p:sldId id="426" r:id="rId10"/>
    <p:sldId id="403" r:id="rId11"/>
    <p:sldId id="427" r:id="rId12"/>
    <p:sldId id="291" r:id="rId13"/>
    <p:sldId id="428" r:id="rId14"/>
    <p:sldId id="384" r:id="rId15"/>
    <p:sldId id="385" r:id="rId16"/>
    <p:sldId id="386" r:id="rId17"/>
    <p:sldId id="423" r:id="rId18"/>
    <p:sldId id="422" r:id="rId19"/>
    <p:sldId id="424" r:id="rId20"/>
    <p:sldId id="425" r:id="rId21"/>
    <p:sldId id="295" r:id="rId22"/>
    <p:sldId id="388" r:id="rId23"/>
    <p:sldId id="389" r:id="rId24"/>
    <p:sldId id="387" r:id="rId25"/>
    <p:sldId id="390" r:id="rId26"/>
    <p:sldId id="391" r:id="rId27"/>
    <p:sldId id="392" r:id="rId28"/>
    <p:sldId id="393" r:id="rId29"/>
    <p:sldId id="454" r:id="rId30"/>
    <p:sldId id="396" r:id="rId31"/>
    <p:sldId id="431" r:id="rId32"/>
    <p:sldId id="430" r:id="rId33"/>
    <p:sldId id="398" r:id="rId34"/>
    <p:sldId id="300" r:id="rId35"/>
    <p:sldId id="394" r:id="rId36"/>
    <p:sldId id="429" r:id="rId37"/>
    <p:sldId id="313" r:id="rId38"/>
  </p:sldIdLst>
  <p:sldSz cx="12192000" cy="6858000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8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50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0" d="100"/>
          <a:sy n="70" d="100"/>
        </p:scale>
        <p:origin x="499" y="45"/>
      </p:cViewPr>
      <p:guideLst>
        <p:guide orient="horz" pos="2112"/>
        <p:guide pos="388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72" d="100"/>
          <a:sy n="72" d="100"/>
        </p:scale>
        <p:origin x="2155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3" Type="http://schemas.openxmlformats.org/officeDocument/2006/relationships/tags" Target="tags/tag65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slide" Target="slides/slide1.xml"/><Relationship Id="rId39" Type="http://schemas.openxmlformats.org/officeDocument/2006/relationships/handoutMaster" Target="handoutMasters/handoutMaster1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22F430-4740-40B5-85C9-2086213972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8A98F-62F7-4FC1-8793-2AC85E1AC76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977C3-5D49-4AE3-94A3-4A850F71867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D3FDB9-DDE0-4054-8528-4EF247FF799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8922EB3-8BB3-4D7C-920D-99B3A498A3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8922EB3-8BB3-4D7C-920D-99B3A498A3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103367" y="6372416"/>
            <a:ext cx="3600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0" i="0" dirty="0">
                <a:solidFill>
                  <a:schemeClr val="lt1">
                    <a:lumMod val="50000"/>
                  </a:schemeClr>
                </a:solidFill>
                <a:effectLst/>
                <a:latin typeface="方正舒体" panose="02010601030101010101" pitchFamily="2" charset="-122"/>
                <a:ea typeface="方正舒体" panose="02010601030101010101" pitchFamily="2" charset="-122"/>
              </a:rPr>
              <a:t>明德至善 弘毅兴邦</a:t>
            </a:r>
            <a:endParaRPr lang="zh-CN" altLang="en-US" sz="2000" b="0" i="0" dirty="0">
              <a:solidFill>
                <a:schemeClr val="lt1">
                  <a:lumMod val="50000"/>
                </a:schemeClr>
              </a:solidFill>
              <a:effectLst/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0835" y="183358"/>
            <a:ext cx="2236966" cy="57243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F5C7D-8D99-4A34-A1E2-2DE24A067E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3C24F6-D578-4DD4-A737-07C2BD280F1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6" Type="http://schemas.openxmlformats.org/officeDocument/2006/relationships/slideLayout" Target="../slideLayouts/slideLayout1.xml"/><Relationship Id="rId25" Type="http://schemas.openxmlformats.org/officeDocument/2006/relationships/tags" Target="../tags/tag24.xml"/><Relationship Id="rId24" Type="http://schemas.openxmlformats.org/officeDocument/2006/relationships/tags" Target="../tags/tag23.xml"/><Relationship Id="rId23" Type="http://schemas.openxmlformats.org/officeDocument/2006/relationships/tags" Target="../tags/tag2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7.png"/><Relationship Id="rId7" Type="http://schemas.openxmlformats.org/officeDocument/2006/relationships/tags" Target="../tags/tag30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image" Target="../media/image6.png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openxmlformats.org/officeDocument/2006/relationships/tags" Target="../tags/tag32.xml"/><Relationship Id="rId1" Type="http://schemas.openxmlformats.org/officeDocument/2006/relationships/tags" Target="../tags/tag31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tags" Target="../tags/tag36.xml"/><Relationship Id="rId1" Type="http://schemas.openxmlformats.org/officeDocument/2006/relationships/tags" Target="../tags/tag35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tags" Target="../tags/tag38.xml"/><Relationship Id="rId1" Type="http://schemas.openxmlformats.org/officeDocument/2006/relationships/tags" Target="../tags/tag37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png"/><Relationship Id="rId2" Type="http://schemas.openxmlformats.org/officeDocument/2006/relationships/tags" Target="../tags/tag40.xml"/><Relationship Id="rId1" Type="http://schemas.openxmlformats.org/officeDocument/2006/relationships/tags" Target="../tags/tag39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png"/><Relationship Id="rId2" Type="http://schemas.openxmlformats.org/officeDocument/2006/relationships/tags" Target="../tags/tag42.xml"/><Relationship Id="rId1" Type="http://schemas.openxmlformats.org/officeDocument/2006/relationships/tags" Target="../tags/tag4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tags" Target="../tags/tag43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7.png"/><Relationship Id="rId2" Type="http://schemas.openxmlformats.org/officeDocument/2006/relationships/tags" Target="../tags/tag45.xml"/><Relationship Id="rId1" Type="http://schemas.openxmlformats.org/officeDocument/2006/relationships/tags" Target="../tags/tag44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jpeg"/><Relationship Id="rId2" Type="http://schemas.openxmlformats.org/officeDocument/2006/relationships/tags" Target="../tags/tag47.xml"/><Relationship Id="rId1" Type="http://schemas.openxmlformats.org/officeDocument/2006/relationships/tags" Target="../tags/tag46.xml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png"/><Relationship Id="rId2" Type="http://schemas.openxmlformats.org/officeDocument/2006/relationships/tags" Target="../tags/tag49.xml"/><Relationship Id="rId1" Type="http://schemas.openxmlformats.org/officeDocument/2006/relationships/tags" Target="../tags/tag48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0.jpeg"/><Relationship Id="rId2" Type="http://schemas.openxmlformats.org/officeDocument/2006/relationships/tags" Target="../tags/tag51.xml"/><Relationship Id="rId1" Type="http://schemas.openxmlformats.org/officeDocument/2006/relationships/tags" Target="../tags/tag5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tags" Target="../tags/tag5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tags" Target="../tags/tag5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tags" Target="../tags/tag54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4.png"/><Relationship Id="rId2" Type="http://schemas.openxmlformats.org/officeDocument/2006/relationships/tags" Target="../tags/tag56.xml"/><Relationship Id="rId1" Type="http://schemas.openxmlformats.org/officeDocument/2006/relationships/tags" Target="../tags/tag55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5.png"/><Relationship Id="rId2" Type="http://schemas.openxmlformats.org/officeDocument/2006/relationships/tags" Target="../tags/tag58.xml"/><Relationship Id="rId1" Type="http://schemas.openxmlformats.org/officeDocument/2006/relationships/tags" Target="../tags/tag57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6.png"/><Relationship Id="rId2" Type="http://schemas.openxmlformats.org/officeDocument/2006/relationships/tags" Target="../tags/tag60.xml"/><Relationship Id="rId1" Type="http://schemas.openxmlformats.org/officeDocument/2006/relationships/tags" Target="../tags/tag59.xml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tags" Target="../tags/tag62.xml"/><Relationship Id="rId1" Type="http://schemas.openxmlformats.org/officeDocument/2006/relationships/tags" Target="../tags/tag6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4.xml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6" y="211432"/>
            <a:ext cx="11809308" cy="552601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91345" y="211431"/>
            <a:ext cx="11809309" cy="5526020"/>
          </a:xfrm>
          <a:prstGeom prst="rect">
            <a:avLst/>
          </a:prstGeom>
          <a:solidFill>
            <a:srgbClr val="024282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961302" y="6056550"/>
            <a:ext cx="10268124" cy="487239"/>
          </a:xfrm>
          <a:prstGeom prst="parallelogram">
            <a:avLst/>
          </a:prstGeom>
          <a:solidFill>
            <a:srgbClr val="0242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组员：高晓宇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刘静仪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李子诚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潘运恒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平行四边形 9"/>
          <p:cNvSpPr/>
          <p:nvPr/>
        </p:nvSpPr>
        <p:spPr>
          <a:xfrm>
            <a:off x="6772329" y="4960989"/>
            <a:ext cx="2292946" cy="383827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2024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31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文本占位符 24"/>
          <p:cNvSpPr txBox="1"/>
          <p:nvPr/>
        </p:nvSpPr>
        <p:spPr>
          <a:xfrm>
            <a:off x="514745" y="2033643"/>
            <a:ext cx="11161239" cy="21337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25000"/>
              </a:lnSpc>
              <a:defRPr/>
            </a:pPr>
            <a:r>
              <a:rPr lang="zh-CN" altLang="en-US" sz="2000" dirty="0">
                <a:solidFill>
                  <a:sysClr val="window" lastClr="FFFFFF"/>
                </a:solidFill>
              </a:rPr>
              <a:t>软件工程课程综合实践汇报</a:t>
            </a:r>
            <a:endParaRPr lang="en-US" altLang="zh-CN" sz="2000" dirty="0">
              <a:solidFill>
                <a:sysClr val="window" lastClr="FFFFFF"/>
              </a:solidFill>
            </a:endParaRPr>
          </a:p>
          <a:p>
            <a:pPr lvl="0">
              <a:lnSpc>
                <a:spcPct val="125000"/>
              </a:lnSpc>
              <a:defRPr/>
            </a:pPr>
            <a:r>
              <a:rPr lang="zh-CN" altLang="en-US" dirty="0">
                <a:solidFill>
                  <a:sysClr val="window" lastClr="FFFFFF"/>
                </a:solidFill>
              </a:rPr>
              <a:t>小米便签阅读与维护</a:t>
            </a:r>
            <a:endParaRPr lang="zh-CN" altLang="en-US" dirty="0">
              <a:solidFill>
                <a:sysClr val="window" lastClr="FFFFFF"/>
              </a:solidFill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2182168" y="4352676"/>
            <a:ext cx="763284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910" y="675599"/>
            <a:ext cx="4430178" cy="11602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350730" y="333113"/>
            <a:ext cx="2773045" cy="8401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人工智能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平行四边形 7"/>
          <p:cNvSpPr/>
          <p:nvPr/>
        </p:nvSpPr>
        <p:spPr>
          <a:xfrm>
            <a:off x="2908601" y="4960990"/>
            <a:ext cx="2292946" cy="383827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组长：王惠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60" y="0"/>
            <a:ext cx="611606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25401" y="-14990"/>
            <a:ext cx="6259616" cy="6872990"/>
          </a:xfrm>
          <a:prstGeom prst="rect">
            <a:avLst/>
          </a:prstGeom>
          <a:gradFill flip="none" rotWithShape="1">
            <a:gsLst>
              <a:gs pos="0">
                <a:srgbClr val="024282">
                  <a:alpha val="70000"/>
                </a:srgbClr>
              </a:gs>
              <a:gs pos="59000">
                <a:srgbClr val="024282">
                  <a:alpha val="80000"/>
                </a:srgbClr>
              </a:gs>
              <a:gs pos="100000">
                <a:srgbClr val="024282">
                  <a:alpha val="9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251251" y="948678"/>
            <a:ext cx="3022484" cy="1350274"/>
            <a:chOff x="1283804" y="1236710"/>
            <a:chExt cx="3022484" cy="1350274"/>
          </a:xfrm>
        </p:grpSpPr>
        <p:sp>
          <p:nvSpPr>
            <p:cNvPr id="4" name="平行四边形 3"/>
            <p:cNvSpPr/>
            <p:nvPr/>
          </p:nvSpPr>
          <p:spPr>
            <a:xfrm>
              <a:off x="1283804" y="1236710"/>
              <a:ext cx="3022484" cy="1350274"/>
            </a:xfrm>
            <a:prstGeom prst="parallelogram">
              <a:avLst>
                <a:gd name="adj" fmla="val 30209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573792" y="1256225"/>
              <a:ext cx="2410259" cy="1330759"/>
              <a:chOff x="4874746" y="232424"/>
              <a:chExt cx="2410259" cy="1330759"/>
            </a:xfrm>
          </p:grpSpPr>
          <p:sp>
            <p:nvSpPr>
              <p:cNvPr id="7" name="文本框 6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  <p:cNvSpPr txBox="1">
                <a:spLocks noChangeArrowheads="1"/>
              </p:cNvSpPr>
              <p:nvPr/>
            </p:nvSpPr>
            <p:spPr bwMode="auto">
              <a:xfrm>
                <a:off x="5193843" y="1163073"/>
                <a:ext cx="1772064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>
                    <a:tab pos="2865755" algn="l"/>
                  </a:tabLst>
                  <a:defRPr/>
                </a:pP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24282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  <a:sym typeface="Calibri" panose="020F0502020204030204" pitchFamily="34" charset="0"/>
                  </a:rPr>
                  <a:t>CONTENTS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endParaRPr>
              </a:p>
            </p:txBody>
          </p:sp>
          <p:sp>
            <p:nvSpPr>
              <p:cNvPr id="8" name="文本框 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  <p:cNvSpPr txBox="1">
                <a:spLocks noChangeArrowheads="1"/>
              </p:cNvSpPr>
              <p:nvPr/>
            </p:nvSpPr>
            <p:spPr bwMode="auto">
              <a:xfrm>
                <a:off x="4874746" y="232424"/>
                <a:ext cx="2410259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>
                    <a:tab pos="2865755" algn="l"/>
                  </a:tabLst>
                  <a:defRPr/>
                </a:pPr>
                <a:r>
                  <a:rPr kumimoji="0" lang="zh-CN" alt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24282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Calibri" panose="020F0502020204030204" pitchFamily="34" charset="0"/>
                  </a:rPr>
                  <a:t>目 录</a:t>
                </a:r>
                <a:endParaRPr kumimoji="0" lang="en-US" altLang="zh-CN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endParaRPr>
              </a:p>
            </p:txBody>
          </p:sp>
          <p:cxnSp>
            <p:nvCxnSpPr>
              <p:cNvPr id="9" name="直接连接符 8"/>
              <p:cNvCxnSpPr/>
              <p:nvPr/>
            </p:nvCxnSpPr>
            <p:spPr>
              <a:xfrm>
                <a:off x="5471592" y="1091557"/>
                <a:ext cx="1224136" cy="0"/>
              </a:xfrm>
              <a:prstGeom prst="line">
                <a:avLst/>
              </a:prstGeom>
              <a:ln w="28575">
                <a:solidFill>
                  <a:srgbClr val="0242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组合 12"/>
          <p:cNvGrpSpPr/>
          <p:nvPr>
            <p:custDataLst>
              <p:tags r:id="rId2"/>
            </p:custDataLst>
          </p:nvPr>
        </p:nvGrpSpPr>
        <p:grpSpPr>
          <a:xfrm>
            <a:off x="5519934" y="1112416"/>
            <a:ext cx="1381373" cy="660400"/>
            <a:chOff x="5519936" y="1488468"/>
            <a:chExt cx="1381373" cy="6604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1" name="平行四边形 10"/>
            <p:cNvSpPr/>
            <p:nvPr>
              <p:custDataLst>
                <p:tags r:id="rId3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01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5"/>
            </p:custDataLst>
          </p:nvPr>
        </p:nvGrpSpPr>
        <p:grpSpPr>
          <a:xfrm>
            <a:off x="5519935" y="2528573"/>
            <a:ext cx="1381373" cy="660400"/>
            <a:chOff x="5519936" y="1488468"/>
            <a:chExt cx="1381373" cy="66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平行四边形 14"/>
            <p:cNvSpPr/>
            <p:nvPr>
              <p:custDataLst>
                <p:tags r:id="rId6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文本框 15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02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</p:grpSp>
      <p:grpSp>
        <p:nvGrpSpPr>
          <p:cNvPr id="17" name="组合 16"/>
          <p:cNvGrpSpPr/>
          <p:nvPr>
            <p:custDataLst>
              <p:tags r:id="rId8"/>
            </p:custDataLst>
          </p:nvPr>
        </p:nvGrpSpPr>
        <p:grpSpPr>
          <a:xfrm>
            <a:off x="5450291" y="3944730"/>
            <a:ext cx="1381373" cy="660400"/>
            <a:chOff x="5519936" y="1488468"/>
            <a:chExt cx="1381373" cy="66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平行四边形 17"/>
            <p:cNvSpPr/>
            <p:nvPr>
              <p:custDataLst>
                <p:tags r:id="rId9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文本框 18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03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</p:grpSp>
      <p:grpSp>
        <p:nvGrpSpPr>
          <p:cNvPr id="20" name="组合 19"/>
          <p:cNvGrpSpPr/>
          <p:nvPr>
            <p:custDataLst>
              <p:tags r:id="rId11"/>
            </p:custDataLst>
          </p:nvPr>
        </p:nvGrpSpPr>
        <p:grpSpPr>
          <a:xfrm>
            <a:off x="5519934" y="5360888"/>
            <a:ext cx="1381373" cy="660400"/>
            <a:chOff x="5519936" y="1488468"/>
            <a:chExt cx="1381373" cy="66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平行四边形 20"/>
            <p:cNvSpPr/>
            <p:nvPr>
              <p:custDataLst>
                <p:tags r:id="rId12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文本框 2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04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</p:grpSp>
      <p:grpSp>
        <p:nvGrpSpPr>
          <p:cNvPr id="33" name="组合 32"/>
          <p:cNvGrpSpPr/>
          <p:nvPr>
            <p:custDataLst>
              <p:tags r:id="rId14"/>
            </p:custDataLst>
          </p:nvPr>
        </p:nvGrpSpPr>
        <p:grpSpPr>
          <a:xfrm>
            <a:off x="7407301" y="968193"/>
            <a:ext cx="2688849" cy="908903"/>
            <a:chOff x="7213667" y="968193"/>
            <a:chExt cx="2688849" cy="908903"/>
          </a:xfrm>
        </p:grpSpPr>
        <p:sp>
          <p:nvSpPr>
            <p:cNvPr id="31" name="文本框 6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7214249" y="968193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开源代码阅读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矩形 31"/>
            <p:cNvSpPr/>
            <p:nvPr>
              <p:custDataLst>
                <p:tags r:id="rId16"/>
              </p:custDataLst>
            </p:nvPr>
          </p:nvSpPr>
          <p:spPr>
            <a:xfrm>
              <a:off x="7213667" y="1507764"/>
              <a:ext cx="268884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Open source code reading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grpSp>
        <p:nvGrpSpPr>
          <p:cNvPr id="34" name="组合 33"/>
          <p:cNvGrpSpPr/>
          <p:nvPr>
            <p:custDataLst>
              <p:tags r:id="rId17"/>
            </p:custDataLst>
          </p:nvPr>
        </p:nvGrpSpPr>
        <p:grpSpPr>
          <a:xfrm>
            <a:off x="7407302" y="2416386"/>
            <a:ext cx="2705040" cy="884773"/>
            <a:chOff x="7213668" y="968193"/>
            <a:chExt cx="2705040" cy="884773"/>
          </a:xfrm>
        </p:grpSpPr>
        <p:sp>
          <p:nvSpPr>
            <p:cNvPr id="35" name="文本框 6"/>
            <p:cNvSpPr txBox="1"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7214249" y="968193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代码质量分析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19"/>
              </p:custDataLst>
            </p:nvPr>
          </p:nvSpPr>
          <p:spPr>
            <a:xfrm>
              <a:off x="7213668" y="1483634"/>
              <a:ext cx="27050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Code quality analysis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grpSp>
        <p:nvGrpSpPr>
          <p:cNvPr id="37" name="组合 36"/>
          <p:cNvGrpSpPr/>
          <p:nvPr>
            <p:custDataLst>
              <p:tags r:id="rId20"/>
            </p:custDataLst>
          </p:nvPr>
        </p:nvGrpSpPr>
        <p:grpSpPr>
          <a:xfrm>
            <a:off x="7407883" y="3832543"/>
            <a:ext cx="3125717" cy="893028"/>
            <a:chOff x="7214249" y="968193"/>
            <a:chExt cx="3125717" cy="893028"/>
          </a:xfrm>
        </p:grpSpPr>
        <p:sp>
          <p:nvSpPr>
            <p:cNvPr id="38" name="文本框 6"/>
            <p:cNvSpPr txBox="1"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7214249" y="968193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开源代码维护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矩形 38"/>
            <p:cNvSpPr/>
            <p:nvPr>
              <p:custDataLst>
                <p:tags r:id="rId22"/>
              </p:custDataLst>
            </p:nvPr>
          </p:nvSpPr>
          <p:spPr>
            <a:xfrm>
              <a:off x="7214302" y="1491889"/>
              <a:ext cx="312566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Open source code maintenance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grpSp>
        <p:nvGrpSpPr>
          <p:cNvPr id="40" name="组合 39"/>
          <p:cNvGrpSpPr/>
          <p:nvPr>
            <p:custDataLst>
              <p:tags r:id="rId23"/>
            </p:custDataLst>
          </p:nvPr>
        </p:nvGrpSpPr>
        <p:grpSpPr>
          <a:xfrm>
            <a:off x="7407301" y="5264329"/>
            <a:ext cx="1651486" cy="885408"/>
            <a:chOff x="7213667" y="968193"/>
            <a:chExt cx="1651486" cy="885408"/>
          </a:xfrm>
        </p:grpSpPr>
        <p:sp>
          <p:nvSpPr>
            <p:cNvPr id="41" name="文本框 6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7214249" y="968193"/>
              <a:ext cx="90281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总结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" name="矩形 41"/>
            <p:cNvSpPr/>
            <p:nvPr>
              <p:custDataLst>
                <p:tags r:id="rId25"/>
              </p:custDataLst>
            </p:nvPr>
          </p:nvSpPr>
          <p:spPr>
            <a:xfrm>
              <a:off x="7213667" y="1484269"/>
              <a:ext cx="165148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Summary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8617953" y="6385194"/>
            <a:ext cx="3600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en-US" sz="2000" b="0" i="0" dirty="0">
                <a:solidFill>
                  <a:srgbClr val="25506B"/>
                </a:solidFill>
                <a:effectLst/>
                <a:latin typeface="方正舒体" panose="02010601030101010101" pitchFamily="2" charset="-122"/>
                <a:ea typeface="方正舒体" panose="02010601030101010101" pitchFamily="2" charset="-122"/>
              </a:rPr>
              <a:t>明德至善 弘毅兴邦</a:t>
            </a:r>
            <a:endParaRPr lang="zh-CN" altLang="en-US" sz="2000" b="0" i="0" dirty="0">
              <a:solidFill>
                <a:srgbClr val="25506B"/>
              </a:solidFill>
              <a:effectLst/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01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1" y="3276108"/>
            <a:ext cx="7432218" cy="10169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开源代码阅读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1" y="4424107"/>
            <a:ext cx="6088996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rPr>
              <a:t>Open source code reading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883910" y="455231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泛读小米便签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54" name="组合 53"/>
          <p:cNvGrpSpPr/>
          <p:nvPr>
            <p:custDataLst>
              <p:tags r:id="rId1"/>
            </p:custDataLst>
          </p:nvPr>
        </p:nvGrpSpPr>
        <p:grpSpPr>
          <a:xfrm>
            <a:off x="5732381" y="980729"/>
            <a:ext cx="5904129" cy="5448818"/>
            <a:chOff x="5591944" y="980728"/>
            <a:chExt cx="6065777" cy="3168350"/>
          </a:xfrm>
        </p:grpSpPr>
        <p:sp>
          <p:nvSpPr>
            <p:cNvPr id="55" name="矩形 54"/>
            <p:cNvSpPr/>
            <p:nvPr>
              <p:custDataLst>
                <p:tags r:id="rId2"/>
              </p:custDataLst>
            </p:nvPr>
          </p:nvSpPr>
          <p:spPr>
            <a:xfrm>
              <a:off x="5591944" y="980728"/>
              <a:ext cx="6065777" cy="3168350"/>
            </a:xfrm>
            <a:prstGeom prst="rect">
              <a:avLst/>
            </a:prstGeom>
            <a:noFill/>
            <a:ln w="12700" cap="flat" cmpd="sng" algn="ctr">
              <a:solidFill>
                <a:srgbClr val="02428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7" name="矩形 56"/>
            <p:cNvSpPr/>
            <p:nvPr>
              <p:custDataLst>
                <p:tags r:id="rId3"/>
              </p:custDataLst>
            </p:nvPr>
          </p:nvSpPr>
          <p:spPr>
            <a:xfrm>
              <a:off x="5771014" y="1085600"/>
              <a:ext cx="3648075" cy="6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Light 8" panose="020B0502040204020203" pitchFamily="34" charset="0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442" y="980728"/>
            <a:ext cx="4226125" cy="5022072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482910" y="5989187"/>
            <a:ext cx="2333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小米便签体系结构图</a:t>
            </a:r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7442509" y="5956049"/>
            <a:ext cx="18667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小米便签用例图</a:t>
            </a:r>
            <a:endParaRPr lang="zh-CN" altLang="en-US" dirty="0"/>
          </a:p>
        </p:txBody>
      </p:sp>
      <p:grpSp>
        <p:nvGrpSpPr>
          <p:cNvPr id="15" name="组合 14"/>
          <p:cNvGrpSpPr/>
          <p:nvPr>
            <p:custDataLst>
              <p:tags r:id="rId5"/>
            </p:custDataLst>
          </p:nvPr>
        </p:nvGrpSpPr>
        <p:grpSpPr>
          <a:xfrm>
            <a:off x="286268" y="981343"/>
            <a:ext cx="4829032" cy="5448818"/>
            <a:chOff x="5591944" y="980728"/>
            <a:chExt cx="6065777" cy="3168350"/>
          </a:xfrm>
        </p:grpSpPr>
        <p:sp>
          <p:nvSpPr>
            <p:cNvPr id="16" name="矩形 15"/>
            <p:cNvSpPr/>
            <p:nvPr>
              <p:custDataLst>
                <p:tags r:id="rId6"/>
              </p:custDataLst>
            </p:nvPr>
          </p:nvSpPr>
          <p:spPr>
            <a:xfrm>
              <a:off x="5591944" y="980728"/>
              <a:ext cx="6065777" cy="3168350"/>
            </a:xfrm>
            <a:prstGeom prst="rect">
              <a:avLst/>
            </a:prstGeom>
            <a:noFill/>
            <a:ln w="12700" cap="flat" cmpd="sng" algn="ctr">
              <a:solidFill>
                <a:srgbClr val="02428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矩形 16"/>
            <p:cNvSpPr/>
            <p:nvPr>
              <p:custDataLst>
                <p:tags r:id="rId7"/>
              </p:custDataLst>
            </p:nvPr>
          </p:nvSpPr>
          <p:spPr>
            <a:xfrm>
              <a:off x="5771014" y="1085600"/>
              <a:ext cx="3648075" cy="6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Light 8" panose="020B0502040204020203" pitchFamily="34" charset="0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1360" y="1238250"/>
            <a:ext cx="5571490" cy="48037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2735" y="1285634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sz="2000" dirty="0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精读的功能</a:t>
            </a:r>
            <a:endParaRPr sz="2000" dirty="0">
              <a:solidFill>
                <a:schemeClr val="tx1"/>
              </a:solidFill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sz="2000" dirty="0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王惠：Task，其主要作用是存储任务的标题、内容、状态等信息</a:t>
            </a:r>
            <a:endParaRPr sz="2000" dirty="0">
              <a:solidFill>
                <a:schemeClr val="tx1"/>
              </a:solidFill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sz="2000" dirty="0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刘静仪：TaskList，其主要作用是添加、删除、更新和获取任务对象</a:t>
            </a:r>
            <a:endParaRPr sz="2000" dirty="0">
              <a:solidFill>
                <a:schemeClr val="tx1"/>
              </a:solidFill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sz="2000" dirty="0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高晓宇：Note，其主要作用是存储备忘录信息</a:t>
            </a:r>
            <a:endParaRPr sz="2000" dirty="0">
              <a:solidFill>
                <a:schemeClr val="tx1"/>
              </a:solidFill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sz="2000" dirty="0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李子诚：NoteEditTest，其主要作用是在备忘录中进行文本编辑</a:t>
            </a:r>
            <a:endParaRPr sz="2000" dirty="0">
              <a:solidFill>
                <a:schemeClr val="tx1"/>
              </a:solidFill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sz="2000" dirty="0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潘运恒：NoteWidgetProvider，其主要作用是在桌面上显示便签内容的小部件提供程序</a:t>
            </a:r>
            <a:endParaRPr lang="zh-CN" altLang="en-US" sz="2000" dirty="0">
              <a:solidFill>
                <a:schemeClr val="tx1"/>
              </a:solidFill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28626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20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 sz="20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功能实现类的交互（设计顺序图）</a:t>
            </a:r>
            <a:endParaRPr lang="zh-CN" altLang="en-US" sz="20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77583341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01520" y="1578610"/>
            <a:ext cx="7446645" cy="50412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28626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20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en-US" sz="20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功能实现涉及的类（设计类图）</a:t>
            </a:r>
            <a:endParaRPr lang="zh-CN" altLang="en-US" sz="20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1670999262" name="图片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96" t="8237" r="24991" b="30207"/>
          <a:stretch>
            <a:fillRect/>
          </a:stretch>
        </p:blipFill>
        <p:spPr>
          <a:xfrm>
            <a:off x="4742180" y="1095375"/>
            <a:ext cx="4246880" cy="531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28626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sz="20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en-US" sz="20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代码标注情况（类、方法、语句块、语句、标注量）</a:t>
            </a:r>
            <a:endParaRPr sz="20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sz="20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（1）类的标注：在每个类的声明前添加注释，说明类的用途、主要属性和方法。</a:t>
            </a:r>
            <a:endParaRPr sz="20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sz="20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（2）方法的标注：在每个方法的声明前添加注释，说明方法的功能、参数、返回值和可能抛出的异常。</a:t>
            </a:r>
            <a:endParaRPr sz="20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sz="20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（3）语句块的标注：在代码的主要语句块前添加注释，说明该块代码的作用，例如循环、条件语句等。</a:t>
            </a:r>
            <a:endParaRPr sz="20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sz="20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（4）语句的标注：对关键语句进行简短注释，说明该语句的作用。</a:t>
            </a:r>
            <a:endParaRPr lang="zh-CN" altLang="en-US" sz="20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02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0" y="3246897"/>
            <a:ext cx="6999783" cy="10461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代码质量分析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0" y="4424107"/>
            <a:ext cx="6088997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rPr>
              <a:t>Code quality analysis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2420600" y="255079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人工分析代码质量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28626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分析评估“小米便签”代码的编程规范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命名规范：变量、函数、类等的命名是否具有描述性，是否符合驼峰命名法等命名规范。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缩进和格式：代码是否缩进一致，使用了适当的空格，代码块是否用大括号包裹等。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注释：代码中是否有适当的注释，注释是否清晰描述了代码的功能、算法、重要变量等。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函数和类设计：函数是否单一职责，类的设计是否符合面向对象的原则，是否有过度耦合等。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错误处理：代码中是否对可能出现的错误情况进行了处理，如空指针、越界访问等。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代码重复：是否有重复的代码，是否可以通过函数封装或其他方式来减少代码的重复性。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性能优化：是否有性能上的优化空间，如避免不必要的循环、减少内存分配等。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安全性：代码是否存在安全漏洞，如缓冲区溢出、SQL注入等。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16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人工分析代码质量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28626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分析评估“小米便签”代码中存在的缺陷</a:t>
            </a:r>
            <a:endParaRPr lang="zh-CN" altLang="en-US" sz="16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内存泄漏：未释放动态分配的内存，导致内存泄漏问题。</a:t>
            </a:r>
            <a:endParaRPr lang="zh-CN" altLang="en-US" sz="16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空指针引用：未对指针进行有效性检查就进行了解引用操作，可能导致程序崩溃。</a:t>
            </a:r>
            <a:endParaRPr lang="zh-CN" altLang="en-US" sz="16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缓冲区溢出：未对输入数据进行有效的边界检查，可能导致缓冲区溢出漏洞。</a:t>
            </a:r>
            <a:endParaRPr lang="zh-CN" altLang="en-US" sz="16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未处理异常：未捕获或处理可能抛出的异常，导致程序意外终止。</a:t>
            </a:r>
            <a:endParaRPr lang="zh-CN" altLang="en-US" sz="16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不安全的数据存储：未对用户输入的敏感信息进行适当的加密或过滤，导致数据泄露风险。</a:t>
            </a:r>
            <a:endParaRPr lang="zh-CN" altLang="en-US" sz="16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并发问题：未正确处理多线程或并发操作，可能导致数据竞争和死锁问题。</a:t>
            </a:r>
            <a:endParaRPr lang="zh-CN" altLang="en-US" sz="16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硬编码敏感信息：将敏感信息（如密码、密钥）硬编码在代码中，增加了信息泄露的风险。</a:t>
            </a:r>
            <a:endParaRPr lang="zh-CN" altLang="en-US" sz="16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低效率的算法：使用低效的算法或数据结构，导致程序性能低下。</a:t>
            </a:r>
            <a:endParaRPr lang="zh-CN" altLang="en-US" sz="16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缺乏错误处理：未对潜在的错误情况进行适当的处理，可能导致程序运行不稳定。</a:t>
            </a:r>
            <a:endParaRPr lang="zh-CN" altLang="en-US" sz="16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代码重复：存在大量重复的代码，增加了维护成本，并可能导致一致性问题。</a:t>
            </a:r>
            <a:endParaRPr lang="zh-CN" altLang="en-US" sz="16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自动化分析代码质量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6934835" y="980440"/>
            <a:ext cx="4722495" cy="5713730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9" name="矩形 48"/>
          <p:cNvSpPr/>
          <p:nvPr>
            <p:custDataLst>
              <p:tags r:id="rId2"/>
            </p:custDataLst>
          </p:nvPr>
        </p:nvSpPr>
        <p:spPr>
          <a:xfrm>
            <a:off x="7256780" y="1496695"/>
            <a:ext cx="4281170" cy="487235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>
              <a:lnSpc>
                <a:spcPct val="130000"/>
              </a:lnSpc>
              <a:spcBef>
                <a:spcPts val="600"/>
              </a:spcBef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所用代码质量分析工具</a:t>
            </a:r>
            <a:endParaRPr lang="zh-CN" altLang="en-US" sz="16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>
              <a:lnSpc>
                <a:spcPct val="130000"/>
              </a:lnSpc>
              <a:spcBef>
                <a:spcPts val="600"/>
              </a:spcBef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narQube是一个开源的代码质量管理平台，它可以帮助开发团队监控代码质量、进行静态代码分析，并提供实时反馈以改进代码质量。通过SonarQube，开发团队可以发现代码中的潜在问题、漏洞和代码异味，从而提高代码的可维护性、可读性和安全性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ct val="130000"/>
              </a:lnSpc>
              <a:spcBef>
                <a:spcPts val="600"/>
              </a:spcBef>
              <a:buNone/>
              <a:defRPr/>
            </a:pPr>
            <a:endParaRPr lang="en-US" altLang="zh-CN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30000"/>
              </a:lnSpc>
              <a:spcBef>
                <a:spcPts val="600"/>
              </a:spcBef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严重程度等级说明：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阻断，严重，主要，次要，提示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en-US" altLang="zh-CN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en-US" altLang="zh-CN" sz="16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77142" y="5886647"/>
            <a:ext cx="361497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>
                <a:solidFill>
                  <a:schemeClr val="tx1"/>
                </a:solidFill>
              </a:rPr>
              <a:t>sonarqube</a:t>
            </a:r>
            <a:r>
              <a:rPr lang="zh-CN" altLang="en-US" dirty="0"/>
              <a:t>工具代码质量报告图</a:t>
            </a:r>
            <a:endParaRPr lang="zh-CN" altLang="en-US" dirty="0"/>
          </a:p>
        </p:txBody>
      </p:sp>
      <p:sp>
        <p:nvSpPr>
          <p:cNvPr id="11" name="圆角矩形 6"/>
          <p:cNvSpPr/>
          <p:nvPr/>
        </p:nvSpPr>
        <p:spPr>
          <a:xfrm>
            <a:off x="7186930" y="1057275"/>
            <a:ext cx="2120265" cy="347980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代码质量总结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3" name="图片 23" descr="微信图片_20240528172426"/>
          <p:cNvPicPr>
            <a:picLocks noChangeAspect="1"/>
          </p:cNvPicPr>
          <p:nvPr/>
        </p:nvPicPr>
        <p:blipFill>
          <a:blip r:embed="rId3"/>
          <a:srcRect l="7894" r="9294" b="2087"/>
          <a:stretch>
            <a:fillRect/>
          </a:stretch>
        </p:blipFill>
        <p:spPr>
          <a:xfrm>
            <a:off x="46990" y="1323975"/>
            <a:ext cx="6690360" cy="429958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自动化分析代码质量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圆角矩形 6"/>
          <p:cNvSpPr/>
          <p:nvPr/>
        </p:nvSpPr>
        <p:spPr>
          <a:xfrm>
            <a:off x="434850" y="1113104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问题分析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434975" y="1550035"/>
            <a:ext cx="5732780" cy="32258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阻断问题：</a:t>
            </a:r>
            <a:endParaRPr lang="en-US" altLang="zh-CN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5" name="图片 25" descr="微信图片_20240528172443"/>
          <p:cNvPicPr>
            <a:picLocks noChangeAspect="1"/>
          </p:cNvPicPr>
          <p:nvPr/>
        </p:nvPicPr>
        <p:blipFill>
          <a:blip r:embed="rId3"/>
          <a:srcRect l="7212" r="9829"/>
          <a:stretch>
            <a:fillRect/>
          </a:stretch>
        </p:blipFill>
        <p:spPr>
          <a:xfrm>
            <a:off x="600075" y="2058670"/>
            <a:ext cx="6271895" cy="4086860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7105015" y="2136775"/>
            <a:ext cx="4046220" cy="28613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b="0">
                <a:latin typeface="Calibri" panose="020F0502020204030204" pitchFamily="34" charset="0"/>
                <a:ea typeface="宋体" panose="02010600030101010101" pitchFamily="2" charset="-122"/>
              </a:rPr>
              <a:t>分析：问题产生：需要</a:t>
            </a:r>
            <a:r>
              <a:rPr lang="zh-CN" b="0">
                <a:ea typeface="宋体" panose="02010600030101010101" pitchFamily="2" charset="-122"/>
              </a:rPr>
              <a:t>将</a:t>
            </a:r>
            <a:r>
              <a:rPr lang="en-US" b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"BufferedReader" </a:t>
            </a:r>
            <a:r>
              <a:rPr lang="zh-CN" b="0">
                <a:ea typeface="宋体" panose="02010600030101010101" pitchFamily="2" charset="-122"/>
              </a:rPr>
              <a:t>放在 </a:t>
            </a:r>
            <a:r>
              <a:rPr lang="en-US" b="0">
                <a:latin typeface="Calibri" panose="020F0502020204030204" pitchFamily="34" charset="0"/>
                <a:ea typeface="宋体" panose="02010600030101010101" pitchFamily="2" charset="-122"/>
              </a:rPr>
              <a:t>"try-with-resources" </a:t>
            </a:r>
            <a:r>
              <a:rPr lang="zh-CN" b="0">
                <a:ea typeface="宋体" panose="02010600030101010101" pitchFamily="2" charset="-122"/>
              </a:rPr>
              <a:t>块中使用，或在 </a:t>
            </a:r>
            <a:r>
              <a:rPr lang="en-US" b="0">
                <a:latin typeface="Calibri" panose="020F0502020204030204" pitchFamily="34" charset="0"/>
                <a:ea typeface="宋体" panose="02010600030101010101" pitchFamily="2" charset="-122"/>
              </a:rPr>
              <a:t>"finally" </a:t>
            </a:r>
            <a:r>
              <a:rPr lang="zh-CN" b="0">
                <a:ea typeface="宋体" panose="02010600030101010101" pitchFamily="2" charset="-122"/>
              </a:rPr>
              <a:t>块中关闭它。</a:t>
            </a:r>
            <a:r>
              <a:rPr lang="zh-CN" b="0">
                <a:latin typeface="Calibri" panose="020F0502020204030204" pitchFamily="34" charset="0"/>
                <a:ea typeface="宋体" panose="02010600030101010101" pitchFamily="2" charset="-122"/>
              </a:rPr>
              <a:t>问题解决：</a:t>
            </a:r>
            <a:r>
              <a:rPr lang="zh-CN" b="0">
                <a:ea typeface="宋体" panose="02010600030101010101" pitchFamily="2" charset="-122"/>
              </a:rPr>
              <a:t>可以使用</a:t>
            </a:r>
            <a:r>
              <a:rPr lang="en-US" b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Java </a:t>
            </a:r>
            <a:r>
              <a:rPr lang="zh-CN" b="0">
                <a:ea typeface="宋体" panose="02010600030101010101" pitchFamily="2" charset="-122"/>
              </a:rPr>
              <a:t>中的 </a:t>
            </a:r>
            <a:r>
              <a:rPr lang="en-US" b="0">
                <a:latin typeface="Calibri" panose="020F0502020204030204" pitchFamily="34" charset="0"/>
                <a:ea typeface="宋体" panose="02010600030101010101" pitchFamily="2" charset="-122"/>
              </a:rPr>
              <a:t>"try-with-resources" </a:t>
            </a:r>
            <a:r>
              <a:rPr lang="zh-CN" b="0">
                <a:ea typeface="宋体" panose="02010600030101010101" pitchFamily="2" charset="-122"/>
              </a:rPr>
              <a:t>语句或在 </a:t>
            </a:r>
            <a:r>
              <a:rPr lang="en-US" b="0">
                <a:latin typeface="Calibri" panose="020F0502020204030204" pitchFamily="34" charset="0"/>
                <a:ea typeface="宋体" panose="02010600030101010101" pitchFamily="2" charset="-122"/>
              </a:rPr>
              <a:t>"finally" </a:t>
            </a:r>
            <a:r>
              <a:rPr lang="zh-CN" b="0">
                <a:ea typeface="宋体" panose="02010600030101010101" pitchFamily="2" charset="-122"/>
              </a:rPr>
              <a:t>块中关闭 </a:t>
            </a:r>
            <a:r>
              <a:rPr lang="en-US" b="0">
                <a:latin typeface="Calibri" panose="020F0502020204030204" pitchFamily="34" charset="0"/>
                <a:ea typeface="宋体" panose="02010600030101010101" pitchFamily="2" charset="-122"/>
              </a:rPr>
              <a:t>"BufferedReader"</a:t>
            </a:r>
            <a:r>
              <a:rPr lang="zh-CN" b="0">
                <a:ea typeface="宋体" panose="02010600030101010101" pitchFamily="2" charset="-122"/>
              </a:rPr>
              <a:t>。这两种方法都可以确保在代码执行完成后关闭 </a:t>
            </a:r>
            <a:r>
              <a:rPr lang="en-US" b="0">
                <a:latin typeface="Calibri" panose="020F0502020204030204" pitchFamily="34" charset="0"/>
                <a:ea typeface="宋体" panose="02010600030101010101" pitchFamily="2" charset="-122"/>
              </a:rPr>
              <a:t>"BufferedReader"</a:t>
            </a:r>
            <a:r>
              <a:rPr lang="zh-CN" b="0">
                <a:ea typeface="宋体" panose="02010600030101010101" pitchFamily="2" charset="-122"/>
              </a:rPr>
              <a:t>，以释放资源并防止资源泄漏。</a:t>
            </a:r>
            <a:endParaRPr lang="zh-CN" altLang="en-US" b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自动化分析代码质量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圆角矩形 6"/>
          <p:cNvSpPr/>
          <p:nvPr/>
        </p:nvSpPr>
        <p:spPr>
          <a:xfrm>
            <a:off x="434850" y="1113104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问题分析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434975" y="1547495"/>
            <a:ext cx="5835015" cy="45910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严重问题：</a:t>
            </a:r>
            <a:endParaRPr lang="en-US" altLang="zh-CN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5" name="图片 35" descr="微信图片_20240528172517"/>
          <p:cNvPicPr>
            <a:picLocks noChangeAspect="1"/>
          </p:cNvPicPr>
          <p:nvPr/>
        </p:nvPicPr>
        <p:blipFill>
          <a:blip r:embed="rId3"/>
          <a:srcRect l="8901" r="7986"/>
          <a:stretch>
            <a:fillRect/>
          </a:stretch>
        </p:blipFill>
        <p:spPr>
          <a:xfrm>
            <a:off x="596900" y="2167890"/>
            <a:ext cx="6101080" cy="3757295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6816725" y="2168525"/>
            <a:ext cx="4350385" cy="318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0"/>
            <a:r>
              <a:rPr lang="zh-CN" b="0">
                <a:latin typeface="Calibri" panose="020F0502020204030204" pitchFamily="34" charset="0"/>
                <a:ea typeface="宋体" panose="02010600030101010101" pitchFamily="2" charset="-122"/>
              </a:rPr>
              <a:t>分析：问题产生：需要</a:t>
            </a:r>
            <a:r>
              <a:rPr lang="zh-CN" b="0">
                <a:ea typeface="宋体" panose="02010600030101010101" pitchFamily="2" charset="-122"/>
              </a:rPr>
              <a:t>定义一个常量，而不是将</a:t>
            </a:r>
            <a:r>
              <a:rPr lang="en-US" b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"content:/r" </a:t>
            </a:r>
            <a:r>
              <a:rPr lang="zh-CN" b="0">
                <a:ea typeface="宋体" panose="02010600030101010101" pitchFamily="2" charset="-122"/>
              </a:rPr>
              <a:t>这个字面量重复</a:t>
            </a:r>
            <a:r>
              <a:rPr lang="en-US" b="0">
                <a:latin typeface="Calibri" panose="020F0502020204030204" pitchFamily="34" charset="0"/>
                <a:ea typeface="宋体" panose="02010600030101010101" pitchFamily="2" charset="-122"/>
              </a:rPr>
              <a:t>4</a:t>
            </a:r>
            <a:r>
              <a:rPr lang="zh-CN" b="0">
                <a:ea typeface="宋体" panose="02010600030101010101" pitchFamily="2" charset="-122"/>
              </a:rPr>
              <a:t>次。</a:t>
            </a:r>
            <a:r>
              <a:rPr lang="zh-CN" b="0">
                <a:latin typeface="Calibri" panose="020F0502020204030204" pitchFamily="34" charset="0"/>
                <a:ea typeface="宋体" panose="02010600030101010101" pitchFamily="2" charset="-122"/>
              </a:rPr>
              <a:t>问题解决：</a:t>
            </a:r>
            <a:r>
              <a:rPr lang="zh-CN" b="0">
                <a:ea typeface="宋体" panose="02010600030101010101" pitchFamily="2" charset="-122"/>
              </a:rPr>
              <a:t>可以将</a:t>
            </a:r>
            <a:r>
              <a:rPr lang="en-US" b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"content:/r" </a:t>
            </a:r>
            <a:r>
              <a:rPr lang="zh-CN" b="0">
                <a:ea typeface="宋体" panose="02010600030101010101" pitchFamily="2" charset="-122"/>
              </a:rPr>
              <a:t>这个字面量定义为一个常量，并在代码中引用这个常量，而不是多次重复写入。这样可以提高代码的可读性和维护性，并且如果将来需要更改这个字面量，只需要在一个地方修改即可生效。在 </a:t>
            </a:r>
            <a:r>
              <a:rPr lang="en-US" b="0">
                <a:latin typeface="Calibri" panose="020F0502020204030204" pitchFamily="34" charset="0"/>
                <a:ea typeface="宋体" panose="02010600030101010101" pitchFamily="2" charset="-122"/>
              </a:rPr>
              <a:t>Java </a:t>
            </a:r>
            <a:r>
              <a:rPr lang="zh-CN" b="0">
                <a:ea typeface="宋体" panose="02010600030101010101" pitchFamily="2" charset="-122"/>
              </a:rPr>
              <a:t>中，你可以使用 </a:t>
            </a:r>
            <a:r>
              <a:rPr lang="en-US" b="0">
                <a:latin typeface="Calibri" panose="020F0502020204030204" pitchFamily="34" charset="0"/>
                <a:ea typeface="宋体" panose="02010600030101010101" pitchFamily="2" charset="-122"/>
              </a:rPr>
              <a:t>final </a:t>
            </a:r>
            <a:r>
              <a:rPr lang="zh-CN" b="0">
                <a:ea typeface="宋体" panose="02010600030101010101" pitchFamily="2" charset="-122"/>
              </a:rPr>
              <a:t>关键字定义一个常量，并且按照命名规范给它一个描述性的名称。</a:t>
            </a:r>
            <a:endParaRPr lang="zh-CN" altLang="en-US" b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自动化分析代码质量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圆角矩形 6"/>
          <p:cNvSpPr/>
          <p:nvPr/>
        </p:nvSpPr>
        <p:spPr>
          <a:xfrm>
            <a:off x="434850" y="1113104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问题分析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434975" y="1632585"/>
            <a:ext cx="10572750" cy="453898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en-US" altLang="zh-CN" sz="16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434975" y="1633220"/>
            <a:ext cx="1879600" cy="4667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0"/>
            <a:r>
              <a:rPr lang="zh-CN" b="0">
                <a:latin typeface="Calibri" panose="020F0502020204030204" pitchFamily="34" charset="0"/>
                <a:ea typeface="宋体" panose="02010600030101010101" pitchFamily="2" charset="-122"/>
              </a:rPr>
              <a:t>主要问题：</a:t>
            </a:r>
            <a:endParaRPr lang="zh-CN" altLang="en-US" b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pic>
        <p:nvPicPr>
          <p:cNvPr id="37" name="图片 37" descr="微信图片_20240528172544"/>
          <p:cNvPicPr>
            <a:picLocks noChangeAspect="1"/>
          </p:cNvPicPr>
          <p:nvPr/>
        </p:nvPicPr>
        <p:blipFill>
          <a:blip r:embed="rId3"/>
          <a:srcRect l="8051" r="8690"/>
          <a:stretch>
            <a:fillRect/>
          </a:stretch>
        </p:blipFill>
        <p:spPr>
          <a:xfrm>
            <a:off x="610870" y="2045335"/>
            <a:ext cx="5889625" cy="388429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856730" y="2099310"/>
            <a:ext cx="4241165" cy="3747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0"/>
            <a:r>
              <a:rPr lang="zh-CN" b="0">
                <a:latin typeface="Calibri" panose="020F0502020204030204" pitchFamily="34" charset="0"/>
                <a:ea typeface="宋体" panose="02010600030101010101" pitchFamily="2" charset="-122"/>
              </a:rPr>
              <a:t>分析：问题产生：需要</a:t>
            </a:r>
            <a:r>
              <a:rPr lang="zh-CN" b="0">
                <a:ea typeface="宋体" panose="02010600030101010101" pitchFamily="2" charset="-122"/>
              </a:rPr>
              <a:t>添加一个私有构造函数来隐藏隐式的公共构造函数。</a:t>
            </a:r>
            <a:r>
              <a:rPr lang="zh-CN" b="0">
                <a:latin typeface="Calibri" panose="020F0502020204030204" pitchFamily="34" charset="0"/>
                <a:ea typeface="宋体" panose="02010600030101010101" pitchFamily="2" charset="-122"/>
              </a:rPr>
              <a:t>问题解决：</a:t>
            </a:r>
            <a:r>
              <a:rPr lang="zh-CN" b="0">
                <a:ea typeface="宋体" panose="02010600030101010101" pitchFamily="2" charset="-122"/>
              </a:rPr>
              <a:t>可以在类中添加一个私有构造函数，以隐藏默认的公共构造函数。这样做可以防止类被外部直接实例化，只允许在类内部或其他类中创建该类的实例。通过添加私有构造函数，外部无法直接实例化类，只能在类内部创建实例或者通过静态方法返回实例。这样可以增强类的封装性和安全性。</a:t>
            </a:r>
            <a:endParaRPr lang="zh-CN" altLang="en-US" b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自动化分析代码质量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圆角矩形 6"/>
          <p:cNvSpPr/>
          <p:nvPr/>
        </p:nvSpPr>
        <p:spPr>
          <a:xfrm>
            <a:off x="434850" y="1113104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问题分析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434975" y="1632585"/>
            <a:ext cx="10572750" cy="453898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en-US" altLang="zh-CN" sz="16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434975" y="1633220"/>
            <a:ext cx="1879600" cy="4667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0"/>
            <a:r>
              <a:rPr lang="zh-CN" b="0">
                <a:latin typeface="Calibri" panose="020F0502020204030204" pitchFamily="34" charset="0"/>
                <a:ea typeface="宋体" panose="02010600030101010101" pitchFamily="2" charset="-122"/>
              </a:rPr>
              <a:t>次要问题：</a:t>
            </a:r>
            <a:endParaRPr lang="zh-CN" altLang="en-US" b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197725" y="2099310"/>
            <a:ext cx="3900170" cy="3747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0"/>
            <a:r>
              <a:rPr lang="zh-CN" altLang="en-US" b="0">
                <a:ea typeface="宋体" panose="02010600030101010101" pitchFamily="2" charset="-122"/>
              </a:rPr>
              <a:t>分析：</a:t>
            </a:r>
            <a:endParaRPr lang="zh-CN" altLang="en-US" b="0">
              <a:ea typeface="宋体" panose="02010600030101010101" pitchFamily="2" charset="-122"/>
            </a:endParaRPr>
          </a:p>
          <a:p>
            <a:pPr indent="0"/>
            <a:r>
              <a:rPr lang="zh-CN" altLang="en-US" b="0">
                <a:ea typeface="宋体" panose="02010600030101010101" pitchFamily="2" charset="-122"/>
              </a:rPr>
              <a:t>问题产生：需要使用菱形操作符 ("&lt;") 替换构造函数调用中的类型说明。 (sonarjava.source 未设置。假定为7或更高版本)</a:t>
            </a:r>
            <a:endParaRPr lang="zh-CN" altLang="en-US" b="0">
              <a:ea typeface="宋体" panose="02010600030101010101" pitchFamily="2" charset="-122"/>
            </a:endParaRPr>
          </a:p>
          <a:p>
            <a:pPr indent="0"/>
            <a:r>
              <a:rPr lang="zh-CN" altLang="en-US" b="0">
                <a:ea typeface="宋体" panose="02010600030101010101" pitchFamily="2" charset="-122"/>
              </a:rPr>
              <a:t>问题解决：需要使用 Java 7 或更高版本，并在构造函数调用中使用菱形操作符 ("&lt;") 来代替类型说明。菱形操作符允许编译器根据上下文推断泛型类型，从而简化代码并提高可读性。</a:t>
            </a:r>
            <a:endParaRPr lang="zh-CN" altLang="en-US" b="0">
              <a:ea typeface="宋体" panose="02010600030101010101" pitchFamily="2" charset="-122"/>
            </a:endParaRPr>
          </a:p>
        </p:txBody>
      </p:sp>
      <p:pic>
        <p:nvPicPr>
          <p:cNvPr id="27" name="图片 27" descr="微信图片_20240528172500"/>
          <p:cNvPicPr>
            <a:picLocks noChangeAspect="1"/>
          </p:cNvPicPr>
          <p:nvPr/>
        </p:nvPicPr>
        <p:blipFill>
          <a:blip r:embed="rId3"/>
          <a:srcRect l="7821" r="9656"/>
          <a:stretch>
            <a:fillRect/>
          </a:stretch>
        </p:blipFill>
        <p:spPr>
          <a:xfrm>
            <a:off x="526415" y="2099310"/>
            <a:ext cx="6078220" cy="404431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自动化分析代码质量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圆角矩形 6"/>
          <p:cNvSpPr/>
          <p:nvPr/>
        </p:nvSpPr>
        <p:spPr>
          <a:xfrm>
            <a:off x="434850" y="1113104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问题分析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434975" y="1632585"/>
            <a:ext cx="10572750" cy="453898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en-US" altLang="zh-CN" sz="16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434975" y="1633220"/>
            <a:ext cx="1879600" cy="4667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0"/>
            <a:r>
              <a:rPr lang="zh-CN" b="0">
                <a:latin typeface="Calibri" panose="020F0502020204030204" pitchFamily="34" charset="0"/>
                <a:ea typeface="宋体" panose="02010600030101010101" pitchFamily="2" charset="-122"/>
              </a:rPr>
              <a:t>提示问题：</a:t>
            </a:r>
            <a:endParaRPr lang="zh-CN" altLang="en-US" b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011670" y="2099310"/>
            <a:ext cx="4086225" cy="3747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0"/>
            <a:r>
              <a:rPr lang="zh-CN" altLang="en-US" b="0">
                <a:ea typeface="宋体" panose="02010600030101010101" pitchFamily="2" charset="-122"/>
              </a:rPr>
              <a:t>分析：</a:t>
            </a:r>
            <a:endParaRPr lang="zh-CN" altLang="en-US" b="0">
              <a:ea typeface="宋体" panose="02010600030101010101" pitchFamily="2" charset="-122"/>
            </a:endParaRPr>
          </a:p>
          <a:p>
            <a:pPr indent="0"/>
            <a:r>
              <a:rPr lang="zh-CN" altLang="en-US" b="0">
                <a:ea typeface="宋体" panose="02010600030101010101" pitchFamily="2" charset="-122"/>
              </a:rPr>
              <a:t>问题产生：需要完成与此 ToDo 注释相关的任务。</a:t>
            </a:r>
            <a:endParaRPr lang="zh-CN" altLang="en-US" b="0">
              <a:ea typeface="宋体" panose="02010600030101010101" pitchFamily="2" charset="-122"/>
            </a:endParaRPr>
          </a:p>
          <a:p>
            <a:pPr indent="0"/>
            <a:r>
              <a:rPr lang="zh-CN" altLang="en-US" b="0">
                <a:ea typeface="宋体" panose="02010600030101010101" pitchFamily="2" charset="-122"/>
              </a:rPr>
              <a:t>问题解决：要解决这个问题，首先需要找到代码中包含该 ToDo 注释的地方。然后，根据注释中描述的任务，完成相应的工作。</a:t>
            </a:r>
            <a:endParaRPr lang="zh-CN" altLang="en-US" b="0">
              <a:ea typeface="宋体" panose="02010600030101010101" pitchFamily="2" charset="-122"/>
            </a:endParaRPr>
          </a:p>
        </p:txBody>
      </p:sp>
      <p:pic>
        <p:nvPicPr>
          <p:cNvPr id="31" name="图片 31" descr="微信图片_20240528172533"/>
          <p:cNvPicPr>
            <a:picLocks noChangeAspect="1"/>
          </p:cNvPicPr>
          <p:nvPr/>
        </p:nvPicPr>
        <p:blipFill>
          <a:blip r:embed="rId3"/>
          <a:srcRect l="8413" r="10018"/>
          <a:stretch>
            <a:fillRect/>
          </a:stretch>
        </p:blipFill>
        <p:spPr>
          <a:xfrm>
            <a:off x="600075" y="2031365"/>
            <a:ext cx="5988685" cy="403161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03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0" y="3502024"/>
            <a:ext cx="7765129" cy="79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开源代码维护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0" y="4424107"/>
            <a:ext cx="6088997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rPr>
              <a:t>Open source code maintenance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开源软件维护新增功能描述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7364095" y="980440"/>
            <a:ext cx="4293235" cy="5484495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362200" y="6414770"/>
            <a:ext cx="2729865" cy="151765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/>
              <a:t>新增功能用例图</a:t>
            </a:r>
            <a:endParaRPr lang="zh-CN" altLang="en-US" dirty="0"/>
          </a:p>
        </p:txBody>
      </p:sp>
      <p:sp>
        <p:nvSpPr>
          <p:cNvPr id="11" name="圆角矩形 6"/>
          <p:cNvSpPr/>
          <p:nvPr/>
        </p:nvSpPr>
        <p:spPr>
          <a:xfrm>
            <a:off x="7705090" y="1181735"/>
            <a:ext cx="2487295" cy="347980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新增功能描述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7805420" y="1739265"/>
            <a:ext cx="3098165" cy="270637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/>
            <a:r>
              <a:rPr lang="zh-CN">
                <a:solidFill>
                  <a:srgbClr val="0C0C0C"/>
                </a:solidFill>
                <a:ea typeface="宋体" panose="02010600030101010101" pitchFamily="2" charset="-122"/>
              </a:rPr>
              <a:t>新增功能：主题和样式定制。</a:t>
            </a:r>
            <a:endParaRPr lang="zh-CN">
              <a:solidFill>
                <a:srgbClr val="0C0C0C"/>
              </a:solidFill>
              <a:ea typeface="宋体" panose="02010600030101010101" pitchFamily="2" charset="-122"/>
            </a:endParaRPr>
          </a:p>
          <a:p>
            <a:pPr indent="0"/>
            <a:r>
              <a:rPr lang="zh-CN">
                <a:solidFill>
                  <a:srgbClr val="0C0C0C"/>
                </a:solidFill>
                <a:ea typeface="宋体" panose="02010600030101010101" pitchFamily="2" charset="-122"/>
              </a:rPr>
              <a:t>功能描述：用户通过主题和样式定制功能来设置按钮、边框、背景样式以及字体的样式和大小来实现不同主题的定制。</a:t>
            </a:r>
            <a:endParaRPr lang="zh-CN">
              <a:solidFill>
                <a:srgbClr val="0C0C0C"/>
              </a:solidFill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l="4244" t="7602" r="19627" b="8721"/>
          <a:stretch>
            <a:fillRect/>
          </a:stretch>
        </p:blipFill>
        <p:spPr>
          <a:xfrm>
            <a:off x="367665" y="812800"/>
            <a:ext cx="6411595" cy="562419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开源软件维护需求分析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95885" y="942340"/>
            <a:ext cx="7268845" cy="5462905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9" name="矩形 48"/>
          <p:cNvSpPr/>
          <p:nvPr>
            <p:custDataLst>
              <p:tags r:id="rId2"/>
            </p:custDataLst>
          </p:nvPr>
        </p:nvSpPr>
        <p:spPr>
          <a:xfrm>
            <a:off x="462915" y="1419860"/>
            <a:ext cx="7388225" cy="441198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en-US" altLang="zh-CN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641715" y="6035675"/>
            <a:ext cx="314896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/>
              <a:t>编辑便签用例顺序图</a:t>
            </a:r>
            <a:endParaRPr lang="zh-CN" altLang="en-US" dirty="0"/>
          </a:p>
        </p:txBody>
      </p:sp>
      <p:sp>
        <p:nvSpPr>
          <p:cNvPr id="11" name="圆角矩形 6"/>
          <p:cNvSpPr/>
          <p:nvPr/>
        </p:nvSpPr>
        <p:spPr>
          <a:xfrm>
            <a:off x="260985" y="972185"/>
            <a:ext cx="3379470" cy="347980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编辑便签用例描述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5885" y="1320165"/>
            <a:ext cx="7268845" cy="57683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228600"/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用例名称</a:t>
            </a:r>
            <a:r>
              <a:rPr lang="en-US" sz="16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: 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编辑便签</a:t>
            </a:r>
            <a:endParaRPr lang="zh-CN" sz="1600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228600"/>
            <a:r>
              <a:rPr lang="en-US" alt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     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功能:允许用户对便签进行编辑等一系列操作</a:t>
            </a:r>
            <a:endParaRPr lang="zh-CN" sz="1600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228600"/>
            <a:r>
              <a:rPr lang="en-US" alt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     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执行者:用户</a:t>
            </a:r>
            <a:endParaRPr lang="zh-CN" sz="1600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228600"/>
            <a:r>
              <a:rPr lang="en-US" alt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     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触发条件:用户选择一个已有的便签进行编辑</a:t>
            </a:r>
            <a:endParaRPr lang="zh-CN" sz="1600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228600"/>
            <a:r>
              <a:rPr lang="en-US" alt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     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前置条件:用户已经登录系统，并且有至少一个便签存在于系统中</a:t>
            </a:r>
            <a:endParaRPr lang="zh-CN" sz="1600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228600"/>
            <a:r>
              <a:rPr lang="en-US" alt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     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基本交互动作过程：</a:t>
            </a:r>
            <a:r>
              <a:rPr lang="en-US" sz="16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   1. 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用户在界面上选择一个便签</a:t>
            </a:r>
            <a:r>
              <a:rPr lang="en-US" sz="16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   2. 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点击编辑按钮，选择修改的项目</a:t>
            </a:r>
            <a:r>
              <a:rPr lang="en-US" sz="16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   3. 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用户点击保存更改</a:t>
            </a:r>
            <a:endParaRPr lang="zh-CN" sz="1600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228600"/>
            <a:r>
              <a:rPr lang="en-US" alt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    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扩展交互动作过程：</a:t>
            </a:r>
            <a:r>
              <a:rPr lang="en-US" sz="16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   2a.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用户选择撤销编辑</a:t>
            </a:r>
            <a:endParaRPr lang="zh-CN" sz="1600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228600"/>
            <a:r>
              <a:rPr lang="en-US" altLang="zh-CN" sz="16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2a1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界面恢复到最初状态</a:t>
            </a:r>
            <a:r>
              <a:rPr lang="en-US" sz="16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   3a.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用户保存空白便签</a:t>
            </a:r>
            <a:r>
              <a:rPr lang="en-US" sz="16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	3a1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系统应提示不能保存</a:t>
            </a:r>
            <a:endParaRPr lang="zh-CN" sz="1600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228600"/>
            <a:r>
              <a:rPr lang="en-US" alt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   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后置条件：系统应该保存最新的更改，并且这些更改应该反映在用户界面上。</a:t>
            </a:r>
            <a:endParaRPr lang="zh-CN" sz="1600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228600"/>
            <a:r>
              <a:rPr lang="en-US" alt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   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业务规则:便签内容不应包含任何非法字符或超出长度限制。</a:t>
            </a:r>
            <a:endParaRPr lang="zh-CN" sz="1600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228600"/>
            <a:r>
              <a:rPr lang="en-US" alt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   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非功能需求</a:t>
            </a:r>
            <a:r>
              <a:rPr lang="en-US" sz="16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:</a:t>
            </a:r>
            <a:endParaRPr lang="zh-CN" sz="1600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228600"/>
            <a:r>
              <a:rPr lang="en-US" alt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   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编辑操作应具备高性能，响应时间应在一定标准之内，例如500毫秒内。</a:t>
            </a:r>
            <a:endParaRPr lang="zh-CN" sz="1600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228600"/>
            <a:r>
              <a:rPr lang="en-US" alt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   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便签的编辑和保存应该具有高可靠性，确保用户编辑不会丢失。</a:t>
            </a:r>
            <a:endParaRPr lang="zh-CN" sz="1600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228600"/>
            <a:r>
              <a:rPr lang="en-US" alt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   </a:t>
            </a:r>
            <a:r>
              <a:rPr lang="zh-CN" sz="1600" b="0">
                <a:solidFill>
                  <a:srgbClr val="000000"/>
                </a:solidFill>
                <a:ea typeface="宋体" panose="02010600030101010101" pitchFamily="2" charset="-122"/>
              </a:rPr>
              <a:t>系统应提供易于使用的编辑界面，以提升用户体验</a:t>
            </a:r>
            <a:r>
              <a:rPr lang="zh-CN" b="0">
                <a:solidFill>
                  <a:srgbClr val="000000"/>
                </a:solidFill>
                <a:ea typeface="宋体" panose="02010600030101010101" pitchFamily="2" charset="-122"/>
              </a:rPr>
              <a:t>。</a:t>
            </a:r>
            <a:endParaRPr lang="zh-CN" altLang="en-US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rcRect l="3706" r="2640" b="-8126"/>
          <a:stretch>
            <a:fillRect/>
          </a:stretch>
        </p:blipFill>
        <p:spPr>
          <a:xfrm>
            <a:off x="7365365" y="1473835"/>
            <a:ext cx="4826635" cy="371030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开源软件维护需求分析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89915" y="1672590"/>
            <a:ext cx="10355580" cy="437959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en-US" altLang="zh-CN" sz="16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分析类图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328702474" name="图片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79" t="3576" r="25156" b="3549"/>
          <a:stretch>
            <a:fillRect/>
          </a:stretch>
        </p:blipFill>
        <p:spPr>
          <a:xfrm>
            <a:off x="4199890" y="1073150"/>
            <a:ext cx="4728845" cy="518541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5721350" y="5890260"/>
            <a:ext cx="1871345" cy="3060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0"/>
            <a:r>
              <a:rPr lang="zh-CN" sz="1200" b="0">
                <a:ea typeface="宋体" panose="02010600030101010101" pitchFamily="2" charset="-122"/>
              </a:rPr>
              <a:t>用户界面的UML类图设计</a:t>
            </a:r>
            <a:endParaRPr lang="zh-CN" altLang="en-US" sz="1200" b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280" y="889635"/>
            <a:ext cx="11322050" cy="5452110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89915" y="1307465"/>
            <a:ext cx="10192385" cy="488442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en-US" altLang="zh-CN" sz="16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69900" y="944880"/>
            <a:ext cx="3177540" cy="367665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体系结构的设计及调整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rcRect l="3819" t="1895" r="1638" b="7591"/>
          <a:stretch>
            <a:fillRect/>
          </a:stretch>
        </p:blipFill>
        <p:spPr>
          <a:xfrm>
            <a:off x="3647440" y="951230"/>
            <a:ext cx="4919980" cy="539051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90047" y="1672852"/>
            <a:ext cx="5834728" cy="410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en-US" altLang="zh-CN" sz="16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界面设计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610246903" name="图片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0" t="6939" r="9655" b="7167"/>
          <a:stretch>
            <a:fillRect/>
          </a:stretch>
        </p:blipFill>
        <p:spPr>
          <a:xfrm>
            <a:off x="4129405" y="1073150"/>
            <a:ext cx="5622925" cy="51549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用例设计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038244026" name="图片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127" b="6446"/>
          <a:stretch>
            <a:fillRect/>
          </a:stretch>
        </p:blipFill>
        <p:spPr>
          <a:xfrm>
            <a:off x="4106545" y="1073150"/>
            <a:ext cx="6601460" cy="505714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文本框 99"/>
          <p:cNvSpPr txBox="1"/>
          <p:nvPr/>
        </p:nvSpPr>
        <p:spPr>
          <a:xfrm>
            <a:off x="6444615" y="6044565"/>
            <a:ext cx="2394585" cy="37909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/>
            <a:r>
              <a:rPr lang="zh-CN" sz="1400" b="0">
                <a:ea typeface="宋体" panose="02010600030101010101" pitchFamily="2" charset="-122"/>
              </a:rPr>
              <a:t>界面跳转的顺序图设计</a:t>
            </a:r>
            <a:endParaRPr lang="zh-CN" altLang="en-US" sz="1400" b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3575" y="2235200"/>
            <a:ext cx="8324850" cy="14097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1530" y="1073150"/>
            <a:ext cx="2573020" cy="524700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开源软件维护实现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34035" y="979805"/>
            <a:ext cx="5835015" cy="61150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描述如何开展新增功能的测试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1、先用gradle文件同步项目：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en-US" altLang="zh-CN" sz="16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7132336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35" y="1764665"/>
            <a:ext cx="7520305" cy="444182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开源软件维护实现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34035" y="979805"/>
            <a:ext cx="5835015" cy="61150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描述如何开展新增功能的测试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sz="16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2、编译项目模块：</a:t>
            </a:r>
            <a:endParaRPr lang="en-US" altLang="zh-CN" sz="16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6442246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35" y="1799590"/>
            <a:ext cx="7548880" cy="445579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开源软件维护实现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34035" y="979805"/>
            <a:ext cx="5835015" cy="61150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描述如何开展新增功能的测试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3、用虚拟机运行项目：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84948576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65" y="1764030"/>
            <a:ext cx="7614920" cy="44831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开源软件维护安装部署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01650" y="1100455"/>
            <a:ext cx="4673600" cy="49847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演示可运行的开源软件系统</a:t>
            </a:r>
            <a:endParaRPr lang="zh-CN" altLang="en-US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903878941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" y="1812925"/>
            <a:ext cx="5678170" cy="3339465"/>
          </a:xfrm>
          <a:prstGeom prst="rect">
            <a:avLst/>
          </a:prstGeom>
        </p:spPr>
      </p:pic>
      <p:pic>
        <p:nvPicPr>
          <p:cNvPr id="622716267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045" y="1817370"/>
            <a:ext cx="5628005" cy="333565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04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0" y="3246897"/>
            <a:ext cx="6999783" cy="10461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总结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0" y="4424107"/>
            <a:ext cx="6088997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60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sym typeface="+mn-ea"/>
              </a:rPr>
              <a:t>Summary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7" y="257681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总结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593090" y="1156970"/>
            <a:ext cx="10670540" cy="500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0"/>
            <a:r>
              <a:rPr lang="zh-CN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代码阅读阶段收获：了解</a:t>
            </a:r>
            <a:r>
              <a:rPr lang="zh-CN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Android 应用架构： 通过阅读小米便签的代码，我们深入了解了 Android 应用的基本架构，包括 Activity、Fragment、Adapter 等组件的使用方式，以及它们之间的交互和通信方式。学习 UI 设计与布局： 通过分析布局文件和相关代码，我们学习了如何使用 ConstraintLayout、LinearLayout 等布局方式来实现界面的设计和排版，以及如何处理不同屏幕尺寸的适配。熟悉数据存储与管理：</a:t>
            </a:r>
            <a:r>
              <a:rPr lang="en-US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通过阅读小米便签的数据存储与管理部分的代码，我们了解了如何使用 SQLite 数据库和 SharedPreferences 来实现数据的存储与管理，以及如何使用 ContentProvider 来提供数据访问接口。掌握异步任务处理：</a:t>
            </a:r>
            <a:r>
              <a:rPr lang="en-US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通过分析使用 AsyncTask、Handler 等方式处理异步任务的代码，我们学习了如何在 Android 应用中进行异步任务处理，以避免阻塞主线程。理解权限管理与安全性：</a:t>
            </a:r>
            <a:r>
              <a:rPr lang="en-US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通过分析权限管理和安全性相关的代码，我们了解了 Android 应用中的权限管理机制，以及如何确保应用的安全性。</a:t>
            </a:r>
            <a:endParaRPr lang="zh-CN" altLang="en-US" sz="2000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7" y="257681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总结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565785" y="1191895"/>
            <a:ext cx="10546715" cy="45256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0"/>
            <a:r>
              <a:rPr lang="zh-CN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新增功能需求分析设计实现阶段收获：需求分析能力提升：</a:t>
            </a:r>
            <a:r>
              <a:rPr lang="en-US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在新增功能的需求分析阶段，我们学会了如何从用户需求和产品规划的角度出发，对功能需求进行分析和梳理，明确功能的实现目标和需求边界。系统设计能力提升：</a:t>
            </a:r>
            <a:r>
              <a:rPr lang="en-US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在新增功能的设计阶段，我们学会了如何进行系统设计，包括确定功能模块的划分和功能组件的设计，以及如何保证新增功能与现有系统的兼容性和稳定性。编码实现能力提升：</a:t>
            </a:r>
            <a:r>
              <a:rPr lang="en-US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在新增功能的实现阶段，我们学会了如何根据需求和设计方案进行编码实现，包括使用合适的技术方案和编程语言，以及如何进行模块化和代码重用。团队协作能力提升：</a:t>
            </a:r>
            <a:r>
              <a:rPr lang="en-US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在新增功能的实现过程中，我们学会了如何与团队成员协作，包括需求沟通、任务分配和代码 review 等，以确保功能的高质量完成。质量保障能力提升：</a:t>
            </a:r>
            <a:r>
              <a:rPr lang="en-US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在新增功能的测试和验证阶段，我们学会了如何进行功能测试和验收测试，以及如何处理测试反馈和修复问题，以确保功能的质量和稳定性。通过代码阅读阶段和新增功能需求分析设计实现阶段的学习和实践，我们不仅加深了对 Android 应用开发的理解和掌握，还提升了团队协作和问题解决能力，为今后的工作和学习奠定了良好的基础。</a:t>
            </a:r>
            <a:endParaRPr lang="zh-CN" altLang="en-US" sz="2000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7" y="198849"/>
            <a:ext cx="11809308" cy="552601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91345" y="198848"/>
            <a:ext cx="11809309" cy="5526020"/>
          </a:xfrm>
          <a:prstGeom prst="rect">
            <a:avLst/>
          </a:prstGeom>
          <a:solidFill>
            <a:srgbClr val="024282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文本占位符 24"/>
          <p:cNvSpPr txBox="1"/>
          <p:nvPr/>
        </p:nvSpPr>
        <p:spPr>
          <a:xfrm>
            <a:off x="191348" y="2311737"/>
            <a:ext cx="11809308" cy="14156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Thanks</a:t>
            </a:r>
            <a:r>
              <a:rPr lang="en-US" altLang="zh-CN" sz="7200" dirty="0">
                <a:solidFill>
                  <a:sysClr val="window" lastClr="FFFFFF"/>
                </a:solidFill>
              </a:rPr>
              <a:t>!</a:t>
            </a:r>
            <a:endParaRPr kumimoji="0" lang="zh-CN" altLang="en-US" sz="4800" b="1" i="1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2567609" y="3875855"/>
            <a:ext cx="691276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911" y="663016"/>
            <a:ext cx="4430178" cy="116028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3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4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5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6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7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8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9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0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1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2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3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4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5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6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7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8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9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0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1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2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3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4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5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6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7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8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9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0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1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2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3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4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5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6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7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8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9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0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1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2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3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4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5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6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7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8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9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0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1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2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3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4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5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6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7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8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9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60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61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62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63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64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65.xml><?xml version="1.0" encoding="utf-8"?>
<p:tagLst xmlns:p="http://schemas.openxmlformats.org/presentationml/2006/main">
  <p:tag name="COMMONDATA" val="eyJoZGlkIjoiMmJkOGVmM2VjYzQwMDAzMTYzMzM1Yzg5N2YxY2IzZDcifQ=="/>
  <p:tag name="commondata" val="eyJoZGlkIjoiZGQzYWYzOGRkMmMwMTYxZDljNmRlOWY2NjFiYjQwNTkifQ==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4246</Words>
  <Application>WPS 演示</Application>
  <PresentationFormat>宽屏</PresentationFormat>
  <Paragraphs>292</Paragraphs>
  <Slides>34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34</vt:i4>
      </vt:variant>
    </vt:vector>
  </HeadingPairs>
  <TitlesOfParts>
    <vt:vector size="55" baseType="lpstr">
      <vt:lpstr>Arial</vt:lpstr>
      <vt:lpstr>宋体</vt:lpstr>
      <vt:lpstr>Wingdings</vt:lpstr>
      <vt:lpstr>方正舒体</vt:lpstr>
      <vt:lpstr>Calibri</vt:lpstr>
      <vt:lpstr>微软雅黑</vt:lpstr>
      <vt:lpstr>等线</vt:lpstr>
      <vt:lpstr>Arial</vt:lpstr>
      <vt:lpstr>Calibri</vt:lpstr>
      <vt:lpstr>Arial Black</vt:lpstr>
      <vt:lpstr>Calibri Light</vt:lpstr>
      <vt:lpstr>方正宋刻本秀楷简体</vt:lpstr>
      <vt:lpstr>方正兰亭黑_GBK</vt:lpstr>
      <vt:lpstr>黑体</vt:lpstr>
      <vt:lpstr>Segoe UI Light 8</vt:lpstr>
      <vt:lpstr>Times New Roman</vt:lpstr>
      <vt:lpstr>Arial Unicode MS</vt:lpstr>
      <vt:lpstr>等线 Light</vt:lpstr>
      <vt:lpstr>Segoe UI</vt:lpstr>
      <vt:lpstr>1_Office 主题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ASUS</dc:creator>
  <cp:lastModifiedBy>ASUS</cp:lastModifiedBy>
  <cp:revision>141</cp:revision>
  <dcterms:created xsi:type="dcterms:W3CDTF">2020-07-27T01:08:00Z</dcterms:created>
  <dcterms:modified xsi:type="dcterms:W3CDTF">2024-05-31T01:18:52Z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2CA94C036240464281F266CC1B9A0CB0_12</vt:lpwstr>
  </property>
  <property fmtid="{D5CDD505-2E9C-101B-9397-08002B2CF9AE}" pid="3" name="KSOProductBuildVer">
    <vt:lpwstr>2052-12.1.0.16929</vt:lpwstr>
  </property>
</Properties>
</file>