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44"/>
  </p:handoutMasterIdLst>
  <p:sldIdLst>
    <p:sldId id="260" r:id="rId4"/>
    <p:sldId id="261" r:id="rId6"/>
    <p:sldId id="262" r:id="rId7"/>
    <p:sldId id="382" r:id="rId8"/>
    <p:sldId id="383" r:id="rId9"/>
    <p:sldId id="426" r:id="rId10"/>
    <p:sldId id="463" r:id="rId11"/>
    <p:sldId id="464" r:id="rId12"/>
    <p:sldId id="466" r:id="rId13"/>
    <p:sldId id="403" r:id="rId14"/>
    <p:sldId id="465" r:id="rId15"/>
    <p:sldId id="467" r:id="rId16"/>
    <p:sldId id="427" r:id="rId17"/>
    <p:sldId id="291" r:id="rId18"/>
    <p:sldId id="428" r:id="rId19"/>
    <p:sldId id="384" r:id="rId20"/>
    <p:sldId id="385" r:id="rId21"/>
    <p:sldId id="386" r:id="rId22"/>
    <p:sldId id="423" r:id="rId23"/>
    <p:sldId id="422" r:id="rId24"/>
    <p:sldId id="424" r:id="rId25"/>
    <p:sldId id="425" r:id="rId26"/>
    <p:sldId id="295" r:id="rId27"/>
    <p:sldId id="388" r:id="rId28"/>
    <p:sldId id="389" r:id="rId29"/>
    <p:sldId id="387" r:id="rId30"/>
    <p:sldId id="390" r:id="rId31"/>
    <p:sldId id="391" r:id="rId32"/>
    <p:sldId id="392" r:id="rId33"/>
    <p:sldId id="393" r:id="rId34"/>
    <p:sldId id="454" r:id="rId35"/>
    <p:sldId id="396" r:id="rId36"/>
    <p:sldId id="431" r:id="rId37"/>
    <p:sldId id="430" r:id="rId38"/>
    <p:sldId id="398" r:id="rId39"/>
    <p:sldId id="300" r:id="rId40"/>
    <p:sldId id="394" r:id="rId41"/>
    <p:sldId id="429" r:id="rId42"/>
    <p:sldId id="313" r:id="rId43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99" y="45"/>
      </p:cViewPr>
      <p:guideLst>
        <p:guide orient="horz" pos="2112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8" Type="http://schemas.openxmlformats.org/officeDocument/2006/relationships/tags" Target="tags/tag65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43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5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tags" Target="../tags/tag5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tags" Target="../tags/tag54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组员：高晓宇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刘静仪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李子诚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潘运恒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组长：王惠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360" y="1238250"/>
            <a:ext cx="5571490" cy="4803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28563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精读的功能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王惠：Task，其主要作用是存储任务的标题、内容、状态等信息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刘静仪：TaskList，其主要作用是添加、删除、更新和获取任务对象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高晓宇：Note，其主要作用是存储备忘录信息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李子诚：NoteEditTest，其主要作用是在备忘录中进行文本编辑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潘运恒：NoteWidgetProvider，其主要作用是在桌面上显示便签内容的小部件提供程序</a:t>
            </a:r>
            <a:endParaRPr lang="zh-CN" altLang="en-US"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功能实现类的交互（设计顺序图）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7758334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1520" y="1578610"/>
            <a:ext cx="7446645" cy="504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功能实现类的交互（设计顺序图）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67" t="1462" r="-167" b="7957"/>
          <a:stretch>
            <a:fillRect/>
          </a:stretch>
        </p:blipFill>
        <p:spPr>
          <a:xfrm>
            <a:off x="5146040" y="1162050"/>
            <a:ext cx="4549775" cy="5197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功能实现类的交互（设计顺序图）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1678" b="6703"/>
          <a:stretch>
            <a:fillRect/>
          </a:stretch>
        </p:blipFill>
        <p:spPr>
          <a:xfrm>
            <a:off x="4798695" y="1069340"/>
            <a:ext cx="2418080" cy="5356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功能实现类的交互（设计顺序图）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935" y="1496060"/>
            <a:ext cx="5212080" cy="45802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功能实现涉及的类（设计类图）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670999262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6" t="8237" r="24991" b="30207"/>
          <a:stretch>
            <a:fillRect/>
          </a:stretch>
        </p:blipFill>
        <p:spPr>
          <a:xfrm>
            <a:off x="4742180" y="1095375"/>
            <a:ext cx="4246880" cy="53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功能实现涉及的类（设计类图）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625" y="1723390"/>
            <a:ext cx="6797040" cy="46316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23038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功能实现涉及的类（设计类图）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5735" y="1808480"/>
            <a:ext cx="6955155" cy="42887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代码标注情况（类、方法、语句块、语句、标注量）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（1）类的标注：在每个类的声明前添加注释，说明类的用途、主要属性和方法。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（2）方法的标注：在每个方法的声明前添加注释，说明方法的功能、参数、返回值和可能抛出的异常。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（3）语句块的标注：在代码的主要语句块前添加注释，说明该块代码的作用，例如循环、条件语句等。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（4）语句的标注：对关键语句进行简短注释，说明该语句的作用。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分析评估“小米便签”代码的编程规范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命名规范：变量、函数、类等的命名是否具有描述性，是否符合驼峰命名法等命名规范。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缩进和格式：代码是否缩进一致，使用了适当的空格，代码块是否用大括号包裹等。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注释：代码中是否有适当的注释，注释是否清晰描述了代码的功能、算法、重要变量等。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函数和类设计：函数是否单一职责，类的设计是否符合面向对象的原则，是否有过度耦合等。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错误处理：代码中是否对可能出现的错误情况进行了处理，如空指针、越界访问等。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代码重复：是否有重复的代码，是否可以通过函数封装或其他方式来减少代码的重复性。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性能优化：是否有性能上的优化空间，如避免不必要的循环、减少内存分配等。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安全性：代码是否存在安全漏洞，如缓冲区溢出、SQL注入等。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分析评估“小米便签”代码中存在的缺陷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内存泄漏：未释放动态分配的内存，导致内存泄漏问题。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空指针引用：未对指针进行有效性检查就进行了解引用操作，可能导致程序崩溃。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缓冲区溢出：未对输入数据进行有效的边界检查，可能导致缓冲区溢出漏洞。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未处理异常：未捕获或处理可能抛出的异常，导致程序意外终止。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不安全的数据存储：未对用户输入的敏感信息进行适当的加密或过滤，导致数据泄露风险。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并发问题：未正确处理多线程或并发操作，可能导致数据竞争和死锁问题。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硬编码敏感信息：将敏感信息（如密码、密钥）硬编码在代码中，增加了信息泄露的风险。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低效率的算法：使用低效的算法或数据结构，导致程序性能低下。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缺乏错误处理：未对潜在的错误情况进行适当的处理，可能导致程序运行不稳定。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代码重复：存在大量重复的代码，增加了维护成本，并可能导致一致性问题。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6934835" y="980440"/>
            <a:ext cx="4722495" cy="571373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7256780" y="1496695"/>
            <a:ext cx="4281170" cy="48723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所用代码质量分析工具</a:t>
            </a:r>
            <a:endParaRPr lang="zh-CN" altLang="en-US" sz="16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narQube是一个开源的代码质量管理平台，它可以帮助开发团队监控代码质量、进行静态代码分析，并提供实时反馈以改进代码质量。通过SonarQube，开发团队可以发现代码中的潜在问题、漏洞和代码异味，从而提高代码的可维护性、可读性和安全性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30000"/>
              </a:lnSpc>
              <a:spcBef>
                <a:spcPts val="600"/>
              </a:spcBef>
              <a:buNone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严重程度等级说明：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阻断，严重，主要，次要，提示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sonarqube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7186930" y="1057275"/>
            <a:ext cx="2120265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3" name="图片 23" descr="微信图片_20240528172426"/>
          <p:cNvPicPr>
            <a:picLocks noChangeAspect="1"/>
          </p:cNvPicPr>
          <p:nvPr/>
        </p:nvPicPr>
        <p:blipFill>
          <a:blip r:embed="rId3"/>
          <a:srcRect l="7894" r="9294" b="2087"/>
          <a:stretch>
            <a:fillRect/>
          </a:stretch>
        </p:blipFill>
        <p:spPr>
          <a:xfrm>
            <a:off x="46990" y="1323975"/>
            <a:ext cx="6690360" cy="42995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550035"/>
            <a:ext cx="5732780" cy="3225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阻断问题：</a:t>
            </a:r>
            <a:endParaRPr lang="en-US" altLang="zh-CN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5" name="图片 25" descr="微信图片_20240528172443"/>
          <p:cNvPicPr>
            <a:picLocks noChangeAspect="1"/>
          </p:cNvPicPr>
          <p:nvPr/>
        </p:nvPicPr>
        <p:blipFill>
          <a:blip r:embed="rId3"/>
          <a:srcRect l="7212" r="9829"/>
          <a:stretch>
            <a:fillRect/>
          </a:stretch>
        </p:blipFill>
        <p:spPr>
          <a:xfrm>
            <a:off x="600075" y="2058670"/>
            <a:ext cx="6271895" cy="408686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105015" y="2136775"/>
            <a:ext cx="404622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"BufferedReader" </a:t>
            </a:r>
            <a:r>
              <a:rPr lang="zh-CN" b="0">
                <a:ea typeface="宋体" panose="02010600030101010101" pitchFamily="2" charset="-122"/>
              </a:rPr>
              <a:t>放在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"try-with-resources" </a:t>
            </a:r>
            <a:r>
              <a:rPr lang="zh-CN" b="0">
                <a:ea typeface="宋体" panose="02010600030101010101" pitchFamily="2" charset="-122"/>
              </a:rPr>
              <a:t>块中使用，或在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"finally" </a:t>
            </a:r>
            <a:r>
              <a:rPr lang="zh-CN" b="0">
                <a:ea typeface="宋体" panose="02010600030101010101" pitchFamily="2" charset="-122"/>
              </a:rPr>
              <a:t>块中关闭它。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可以使用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Java </a:t>
            </a:r>
            <a:r>
              <a:rPr lang="zh-CN" b="0">
                <a:ea typeface="宋体" panose="02010600030101010101" pitchFamily="2" charset="-122"/>
              </a:rPr>
              <a:t>中的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"try-with-resources" </a:t>
            </a:r>
            <a:r>
              <a:rPr lang="zh-CN" b="0">
                <a:ea typeface="宋体" panose="02010600030101010101" pitchFamily="2" charset="-122"/>
              </a:rPr>
              <a:t>语句或在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"finally" </a:t>
            </a:r>
            <a:r>
              <a:rPr lang="zh-CN" b="0">
                <a:ea typeface="宋体" panose="02010600030101010101" pitchFamily="2" charset="-122"/>
              </a:rPr>
              <a:t>块中关闭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"BufferedReader"</a:t>
            </a:r>
            <a:r>
              <a:rPr lang="zh-CN" b="0">
                <a:ea typeface="宋体" panose="02010600030101010101" pitchFamily="2" charset="-122"/>
              </a:rPr>
              <a:t>。这两种方法都可以确保在代码执行完成后关闭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"BufferedReader"</a:t>
            </a:r>
            <a:r>
              <a:rPr lang="zh-CN" b="0">
                <a:ea typeface="宋体" panose="02010600030101010101" pitchFamily="2" charset="-122"/>
              </a:rPr>
              <a:t>，以释放资源并防止资源泄漏。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547495"/>
            <a:ext cx="5835015" cy="4591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严重问题：</a:t>
            </a:r>
            <a:endParaRPr lang="en-US" altLang="zh-CN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5" name="图片 35" descr="微信图片_20240528172517"/>
          <p:cNvPicPr>
            <a:picLocks noChangeAspect="1"/>
          </p:cNvPicPr>
          <p:nvPr/>
        </p:nvPicPr>
        <p:blipFill>
          <a:blip r:embed="rId3"/>
          <a:srcRect l="8901" r="7986"/>
          <a:stretch>
            <a:fillRect/>
          </a:stretch>
        </p:blipFill>
        <p:spPr>
          <a:xfrm>
            <a:off x="596900" y="2167890"/>
            <a:ext cx="6101080" cy="375729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16725" y="2168525"/>
            <a:ext cx="4350385" cy="318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定义一个常量，而不是将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"content:/r" </a:t>
            </a:r>
            <a:r>
              <a:rPr lang="zh-CN" b="0">
                <a:ea typeface="宋体" panose="02010600030101010101" pitchFamily="2" charset="-122"/>
              </a:rPr>
              <a:t>这个字面量重复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r>
              <a:rPr lang="zh-CN" b="0">
                <a:ea typeface="宋体" panose="02010600030101010101" pitchFamily="2" charset="-122"/>
              </a:rPr>
              <a:t>次。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"content:/r" </a:t>
            </a:r>
            <a:r>
              <a:rPr lang="zh-CN" b="0">
                <a:ea typeface="宋体" panose="02010600030101010101" pitchFamily="2" charset="-122"/>
              </a:rPr>
              <a:t>这个字面量定义为一个常量，并在代码中引用这个常量，而不是多次重复写入。这样可以提高代码的可读性和维护性，并且如果将来需要更改这个字面量，只需要在一个地方修改即可生效。在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Java </a:t>
            </a:r>
            <a:r>
              <a:rPr lang="zh-CN" b="0">
                <a:ea typeface="宋体" panose="02010600030101010101" pitchFamily="2" charset="-122"/>
              </a:rPr>
              <a:t>中，你可以使用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final </a:t>
            </a:r>
            <a:r>
              <a:rPr lang="zh-CN" b="0">
                <a:ea typeface="宋体" panose="02010600030101010101" pitchFamily="2" charset="-122"/>
              </a:rPr>
              <a:t>关键字定义一个常量，并且按照命名规范给它一个描述性的名称。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主要问题：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7" name="图片 37" descr="微信图片_20240528172544"/>
          <p:cNvPicPr>
            <a:picLocks noChangeAspect="1"/>
          </p:cNvPicPr>
          <p:nvPr/>
        </p:nvPicPr>
        <p:blipFill>
          <a:blip r:embed="rId3"/>
          <a:srcRect l="8051" r="8690"/>
          <a:stretch>
            <a:fillRect/>
          </a:stretch>
        </p:blipFill>
        <p:spPr>
          <a:xfrm>
            <a:off x="610870" y="2045335"/>
            <a:ext cx="5889625" cy="38842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56730" y="2099310"/>
            <a:ext cx="4241165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添加一个私有构造函数来隐藏隐式的公共构造函数。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在类中添加一个私有构造函数，以隐藏默认的公共构造函数。这样做可以防止类被外部直接实例化，只允许在类内部或其他类中创建该类的实例。通过添加私有构造函数，外部无法直接实例化类，只能在类内部创建实例或者通过静态方法返回实例。这样可以增强类的封装性和安全性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次要问题：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97725" y="2099310"/>
            <a:ext cx="3900170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altLang="en-US" b="0">
                <a:ea typeface="宋体" panose="02010600030101010101" pitchFamily="2" charset="-122"/>
              </a:rPr>
              <a:t>分析：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问题产生：需要使用菱形操作符 ("&lt;") 替换构造函数调用中的类型说明。 (sonarjava.source 未设置。假定为7或更高版本)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问题解决：需要使用 Java 7 或更高版本，并在构造函数调用中使用菱形操作符 ("&lt;") 来代替类型说明。菱形操作符允许编译器根据上下文推断泛型类型，从而简化代码并提高可读性。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27" name="图片 27" descr="微信图片_20240528172500"/>
          <p:cNvPicPr>
            <a:picLocks noChangeAspect="1"/>
          </p:cNvPicPr>
          <p:nvPr/>
        </p:nvPicPr>
        <p:blipFill>
          <a:blip r:embed="rId3"/>
          <a:srcRect l="7821" r="9656"/>
          <a:stretch>
            <a:fillRect/>
          </a:stretch>
        </p:blipFill>
        <p:spPr>
          <a:xfrm>
            <a:off x="526415" y="2099310"/>
            <a:ext cx="6078220" cy="40443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提示问题：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11670" y="2099310"/>
            <a:ext cx="4086225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altLang="en-US" b="0">
                <a:ea typeface="宋体" panose="02010600030101010101" pitchFamily="2" charset="-122"/>
              </a:rPr>
              <a:t>分析：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问题产生：需要完成与此 ToDo 注释相关的任务。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问题解决：要解决这个问题，首先需要找到代码中包含该 ToDo 注释的地方。然后，根据注释中描述的任务，完成相应的工作。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31" name="图片 31" descr="微信图片_20240528172533"/>
          <p:cNvPicPr>
            <a:picLocks noChangeAspect="1"/>
          </p:cNvPicPr>
          <p:nvPr/>
        </p:nvPicPr>
        <p:blipFill>
          <a:blip r:embed="rId3"/>
          <a:srcRect l="8413" r="10018"/>
          <a:stretch>
            <a:fillRect/>
          </a:stretch>
        </p:blipFill>
        <p:spPr>
          <a:xfrm>
            <a:off x="600075" y="2031365"/>
            <a:ext cx="5988685" cy="40316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7364095" y="980440"/>
            <a:ext cx="4293235" cy="548449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62200" y="6414770"/>
            <a:ext cx="2729865" cy="15176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7705090" y="1181735"/>
            <a:ext cx="2487295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805420" y="1739265"/>
            <a:ext cx="3098165" cy="270637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>
                <a:solidFill>
                  <a:srgbClr val="0C0C0C"/>
                </a:solidFill>
                <a:ea typeface="宋体" panose="02010600030101010101" pitchFamily="2" charset="-122"/>
              </a:rPr>
              <a:t>新增功能：主题和样式定制。</a:t>
            </a:r>
            <a:endParaRPr lang="zh-CN">
              <a:solidFill>
                <a:srgbClr val="0C0C0C"/>
              </a:solidFill>
              <a:ea typeface="宋体" panose="02010600030101010101" pitchFamily="2" charset="-122"/>
            </a:endParaRPr>
          </a:p>
          <a:p>
            <a:pPr indent="0"/>
            <a:r>
              <a:rPr lang="zh-CN">
                <a:solidFill>
                  <a:srgbClr val="0C0C0C"/>
                </a:solidFill>
                <a:ea typeface="宋体" panose="02010600030101010101" pitchFamily="2" charset="-122"/>
              </a:rPr>
              <a:t>功能描述：用户通过主题和样式定制功能来设置按钮、边框、背景样式以及字体的样式和大小来实现不同主题的定制。</a:t>
            </a:r>
            <a:endParaRPr lang="zh-CN">
              <a:solidFill>
                <a:srgbClr val="0C0C0C"/>
              </a:solidFill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4244" t="7602" r="19627" b="8721"/>
          <a:stretch>
            <a:fillRect/>
          </a:stretch>
        </p:blipFill>
        <p:spPr>
          <a:xfrm>
            <a:off x="367665" y="812800"/>
            <a:ext cx="6411595" cy="562419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95885" y="942340"/>
            <a:ext cx="7268845" cy="54629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462915" y="1419860"/>
            <a:ext cx="7388225" cy="4411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41715" y="6035675"/>
            <a:ext cx="314896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编辑便签用例顺序图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260985" y="972185"/>
            <a:ext cx="3379470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编辑便签用例描述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885" y="1320165"/>
            <a:ext cx="7268845" cy="57683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228600"/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用例名称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编辑便签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功能:允许用户对便签进行编辑等一系列操作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执行者:用户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触发条件:用户选择一个已有的便签进行编辑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前置条件:用户已经登录系统，并且有至少一个便签存在于系统中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基本交互动作过程：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1.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用户在界面上选择一个便签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2.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点击编辑按钮，选择修改的项目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3.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用户点击保存更改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扩展交互动作过程：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2a.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用户选择撤销编辑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2a1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界面恢复到最初状态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3a.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用户保存空白便签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	3a1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系统应提示不能保存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后置条件：系统应该保存最新的更改，并且这些更改应该反映在用户界面上。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业务规则:便签内容不应包含任何非法字符或超出长度限制。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非功能需求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编辑操作应具备高性能，响应时间应在一定标准之内，例如500毫秒内。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便签的编辑和保存应该具有高可靠性，确保用户编辑不会丢失。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系统应提供易于使用的编辑界面，以提升用户体验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3706" r="2640" b="-8126"/>
          <a:stretch>
            <a:fillRect/>
          </a:stretch>
        </p:blipFill>
        <p:spPr>
          <a:xfrm>
            <a:off x="7365365" y="1473835"/>
            <a:ext cx="4826635" cy="37103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672590"/>
            <a:ext cx="10355580" cy="43795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28702474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3576" r="25156" b="3549"/>
          <a:stretch>
            <a:fillRect/>
          </a:stretch>
        </p:blipFill>
        <p:spPr>
          <a:xfrm>
            <a:off x="4199890" y="1073150"/>
            <a:ext cx="4728845" cy="51854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5721350" y="5890260"/>
            <a:ext cx="1871345" cy="306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1200" b="0">
                <a:ea typeface="宋体" panose="02010600030101010101" pitchFamily="2" charset="-122"/>
              </a:rPr>
              <a:t>用户界面的UML类图设计</a:t>
            </a:r>
            <a:endParaRPr lang="zh-CN" altLang="en-US" sz="1200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280" y="889635"/>
            <a:ext cx="11322050" cy="545211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307465"/>
            <a:ext cx="10192385" cy="48844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69900" y="944880"/>
            <a:ext cx="3177540" cy="367665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3819" t="1895" r="1638" b="7591"/>
          <a:stretch>
            <a:fillRect/>
          </a:stretch>
        </p:blipFill>
        <p:spPr>
          <a:xfrm>
            <a:off x="3647440" y="951230"/>
            <a:ext cx="4919980" cy="53905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410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10246903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0" t="6939" r="9655" b="7167"/>
          <a:stretch>
            <a:fillRect/>
          </a:stretch>
        </p:blipFill>
        <p:spPr>
          <a:xfrm>
            <a:off x="4129405" y="1073150"/>
            <a:ext cx="5622925" cy="5154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38244026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27" b="6446"/>
          <a:stretch>
            <a:fillRect/>
          </a:stretch>
        </p:blipFill>
        <p:spPr>
          <a:xfrm>
            <a:off x="4106545" y="1073150"/>
            <a:ext cx="6601460" cy="5057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6444615" y="6044565"/>
            <a:ext cx="2394585" cy="37909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1400" b="0">
                <a:ea typeface="宋体" panose="02010600030101010101" pitchFamily="2" charset="-122"/>
              </a:rPr>
              <a:t>界面跳转的顺序图设计</a:t>
            </a:r>
            <a:endParaRPr lang="zh-CN" altLang="en-US" sz="1400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2235200"/>
            <a:ext cx="8324850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530" y="1073150"/>
            <a:ext cx="2573020" cy="52470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1、先用gradle文件同步项目：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7132336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5" y="1764665"/>
            <a:ext cx="7520305" cy="44418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2、编译项目模块：</a:t>
            </a:r>
            <a:endParaRPr lang="en-US" altLang="zh-CN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6442246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5" y="1799590"/>
            <a:ext cx="7548880" cy="445579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3、用虚拟机运行项目：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4948576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65" y="1764030"/>
            <a:ext cx="7614920" cy="44831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01650" y="1100455"/>
            <a:ext cx="4673600" cy="4984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演示可运行的开源软件系统</a:t>
            </a:r>
            <a:endParaRPr lang="zh-CN" altLang="en-US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903878941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1812925"/>
            <a:ext cx="5678170" cy="3339465"/>
          </a:xfrm>
          <a:prstGeom prst="rect">
            <a:avLst/>
          </a:prstGeom>
        </p:spPr>
      </p:pic>
      <p:pic>
        <p:nvPicPr>
          <p:cNvPr id="622716267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45" y="1817370"/>
            <a:ext cx="5628005" cy="333565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93090" y="1156970"/>
            <a:ext cx="10670540" cy="500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代码阅读阶段收获：了解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Android 应用架构： 通过阅读小米便签的代码，我们深入了解了 Android 应用的基本架构，包括 Activity、Fragment、Adapter 等组件的使用方式，以及它们之间的交互和通信方式。学习 UI 设计与布局： 通过分析布局文件和相关代码，我们学习了如何使用 ConstraintLayout、LinearLayout 等布局方式来实现界面的设计和排版，以及如何处理不同屏幕尺寸的适配。熟悉数据存储与管理：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通过阅读小米便签的数据存储与管理部分的代码，我们了解了如何使用 SQLite 数据库和 SharedPreferences 来实现数据的存储与管理，以及如何使用 ContentProvider 来提供数据访问接口。掌握异步任务处理：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通过分析使用 AsyncTask、Handler 等方式处理异步任务的代码，我们学习了如何在 Android 应用中进行异步任务处理，以避免阻塞主线程。理解权限管理与安全性：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通过分析权限管理和安全性相关的代码，我们了解了 Android 应用中的权限管理机制，以及如何确保应用的安全性。</a:t>
            </a:r>
            <a:endParaRPr lang="zh-CN" altLang="en-US" sz="20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65785" y="1191895"/>
            <a:ext cx="10546715" cy="45256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新增功能需求分析设计实现阶段收获：需求分析能力提升：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在新增功能的需求分析阶段，我们学会了如何从用户需求和产品规划的角度出发，对功能需求进行分析和梳理，明确功能的实现目标和需求边界。系统设计能力提升：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在新增功能的设计阶段，我们学会了如何进行系统设计，包括确定功能模块的划分和功能组件的设计，以及如何保证新增功能与现有系统的兼容性和稳定性。编码实现能力提升：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在新增功能的实现阶段，我们学会了如何根据需求和设计方案进行编码实现，包括使用合适的技术方案和编程语言，以及如何进行模块化和代码重用。团队协作能力提升：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在新增功能的实现过程中，我们学会了如何与团队成员协作，包括需求沟通、任务分配和代码 review 等，以确保功能的高质量完成。质量保障能力提升：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在新增功能的测试和验证阶段，我们学会了如何进行功能测试和验收测试，以及如何处理测试反馈和修复问题，以确保功能的质量和稳定性。通过代码阅读阶段和新增功能需求分析设计实现阶段的学习和实践，我们不仅加深了对 Android 应用开发的理解和掌握，还提升了团队协作和问题解决能力，为今后的工作和学习奠定了良好的基础。</a:t>
            </a:r>
            <a:endParaRPr lang="zh-CN" altLang="en-US" sz="20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5.xml><?xml version="1.0" encoding="utf-8"?>
<p:tagLst xmlns:p="http://schemas.openxmlformats.org/presentationml/2006/main">
  <p:tag name="COMMONDATA" val="eyJoZGlkIjoiMmJkOGVmM2VjYzQwMDAzMTYzMzM1Yzg5N2YxY2IzZDcifQ=="/>
  <p:tag name="commondata" val="eyJoZGlkIjoiZGQzYWYzOGRkMmMwMTYxZDljNmRlOWY2NjFiYjQwNTk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4359</Words>
  <Application>WPS 演示</Application>
  <PresentationFormat>宽屏</PresentationFormat>
  <Paragraphs>312</Paragraphs>
  <Slides>39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60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Segoe UI Light 8</vt:lpstr>
      <vt:lpstr>Times New Roman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142</cp:revision>
  <dcterms:created xsi:type="dcterms:W3CDTF">2020-07-27T01:08:00Z</dcterms:created>
  <dcterms:modified xsi:type="dcterms:W3CDTF">2024-06-02T14:50:30Z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D48446FCE4DD4E469B719FF425AEEAEE_12</vt:lpwstr>
  </property>
  <property fmtid="{D5CDD505-2E9C-101B-9397-08002B2CF9AE}" pid="3" name="KSOProductBuildVer">
    <vt:lpwstr>2052-12.1.0.16929</vt:lpwstr>
  </property>
</Properties>
</file>