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0"/>
  </p:notesMasterIdLst>
  <p:handoutMasterIdLst>
    <p:handoutMasterId r:id="rId51"/>
  </p:handoutMasterIdLst>
  <p:sldIdLst>
    <p:sldId id="2891" r:id="rId2"/>
    <p:sldId id="321" r:id="rId3"/>
    <p:sldId id="322" r:id="rId4"/>
    <p:sldId id="2892" r:id="rId5"/>
    <p:sldId id="2893" r:id="rId6"/>
    <p:sldId id="340" r:id="rId7"/>
    <p:sldId id="2894" r:id="rId8"/>
    <p:sldId id="2895" r:id="rId9"/>
    <p:sldId id="2896" r:id="rId10"/>
    <p:sldId id="331" r:id="rId11"/>
    <p:sldId id="2897" r:id="rId12"/>
    <p:sldId id="330" r:id="rId13"/>
    <p:sldId id="2898" r:id="rId14"/>
    <p:sldId id="2899" r:id="rId15"/>
    <p:sldId id="2900" r:id="rId16"/>
    <p:sldId id="2901" r:id="rId17"/>
    <p:sldId id="2902" r:id="rId18"/>
    <p:sldId id="2903" r:id="rId19"/>
    <p:sldId id="2904" r:id="rId20"/>
    <p:sldId id="2905" r:id="rId21"/>
    <p:sldId id="2906" r:id="rId22"/>
    <p:sldId id="2907" r:id="rId23"/>
    <p:sldId id="2908" r:id="rId24"/>
    <p:sldId id="2909" r:id="rId25"/>
    <p:sldId id="2910" r:id="rId26"/>
    <p:sldId id="2911" r:id="rId27"/>
    <p:sldId id="2912" r:id="rId28"/>
    <p:sldId id="2913" r:id="rId29"/>
    <p:sldId id="2914" r:id="rId30"/>
    <p:sldId id="2915" r:id="rId31"/>
    <p:sldId id="2916" r:id="rId32"/>
    <p:sldId id="2917" r:id="rId33"/>
    <p:sldId id="2918" r:id="rId34"/>
    <p:sldId id="2919" r:id="rId35"/>
    <p:sldId id="2920" r:id="rId36"/>
    <p:sldId id="325" r:id="rId37"/>
    <p:sldId id="2921" r:id="rId38"/>
    <p:sldId id="2922" r:id="rId39"/>
    <p:sldId id="324" r:id="rId40"/>
    <p:sldId id="2923" r:id="rId41"/>
    <p:sldId id="332" r:id="rId42"/>
    <p:sldId id="2924" r:id="rId43"/>
    <p:sldId id="326" r:id="rId44"/>
    <p:sldId id="2925" r:id="rId45"/>
    <p:sldId id="2926" r:id="rId46"/>
    <p:sldId id="329" r:id="rId47"/>
    <p:sldId id="2927" r:id="rId48"/>
    <p:sldId id="328" r:id="rId49"/>
  </p:sldIdLst>
  <p:sldSz cx="12190413" cy="6858000"/>
  <p:notesSz cx="7099300" cy="10234613"/>
  <p:custDataLst>
    <p:tags r:id="rId52"/>
  </p:custDataLst>
  <p:defaultTextStyle>
    <a:defPPr>
      <a:defRPr lang="en-US"/>
    </a:defPPr>
    <a:lvl1pPr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1pPr>
    <a:lvl2pPr marL="4559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2pPr>
    <a:lvl3pPr marL="9131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3pPr>
    <a:lvl4pPr marL="13703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4pPr>
    <a:lvl5pPr marL="18275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5pPr>
    <a:lvl6pPr marL="22860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6pPr>
    <a:lvl7pPr marL="27432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7pPr>
    <a:lvl8pPr marL="32004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8pPr>
    <a:lvl9pPr marL="36576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9pPr>
  </p:defaultTextStyle>
  <p:extLst>
    <p:ext uri="{EFAFB233-063F-42B5-8137-9DF3F51BA10A}">
      <p15:sldGuideLst xmlns:p15="http://schemas.microsoft.com/office/powerpoint/2012/main">
        <p15:guide id="1" orient="horz" pos="2092">
          <p15:clr>
            <a:srgbClr val="A4A3A4"/>
          </p15:clr>
        </p15:guide>
        <p15:guide id="2" pos="3779">
          <p15:clr>
            <a:srgbClr val="A4A3A4"/>
          </p15:clr>
        </p15:guide>
      </p15:sldGuideLst>
    </p:ext>
    <p:ext uri="{2D200454-40CA-4A62-9FC3-DE9A4176ACB9}">
      <p15:notesGuideLst xmlns:p15="http://schemas.microsoft.com/office/powerpoint/2012/main">
        <p15:guide id="1" orient="horz" pos="3122">
          <p15:clr>
            <a:srgbClr val="A4A3A4"/>
          </p15:clr>
        </p15:guide>
        <p15:guide id="2" pos="220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en Wei" initials="CW"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ADE42"/>
    <a:srgbClr val="E05E40"/>
    <a:srgbClr val="F99527"/>
    <a:srgbClr val="9EC1F4"/>
    <a:srgbClr val="F3698A"/>
    <a:srgbClr val="E99417"/>
    <a:srgbClr val="BA2D06"/>
    <a:srgbClr val="005BE2"/>
    <a:srgbClr val="00923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22" autoAdjust="0"/>
    <p:restoredTop sz="87638" autoAdjust="0"/>
  </p:normalViewPr>
  <p:slideViewPr>
    <p:cSldViewPr>
      <p:cViewPr varScale="1">
        <p:scale>
          <a:sx n="50" d="100"/>
          <a:sy n="50" d="100"/>
        </p:scale>
        <p:origin x="62" y="614"/>
      </p:cViewPr>
      <p:guideLst>
        <p:guide orient="horz" pos="2092"/>
        <p:guide pos="377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0" d="100"/>
        <a:sy n="60" d="100"/>
      </p:scale>
      <p:origin x="0" y="0"/>
    </p:cViewPr>
  </p:sorterViewPr>
  <p:notesViewPr>
    <p:cSldViewPr>
      <p:cViewPr varScale="1">
        <p:scale>
          <a:sx n="52" d="100"/>
          <a:sy n="52" d="100"/>
        </p:scale>
        <p:origin x="-1464" y="-108"/>
      </p:cViewPr>
      <p:guideLst>
        <p:guide orient="horz" pos="3122"/>
        <p:guide pos="2200"/>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7698"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zh-CN" altLang="en-US"/>
          </a:p>
        </p:txBody>
      </p:sp>
      <p:sp>
        <p:nvSpPr>
          <p:cNvPr id="157699" name="Rectangle 3"/>
          <p:cNvSpPr>
            <a:spLocks noGrp="1" noChangeArrowheads="1"/>
          </p:cNvSpPr>
          <p:nvPr>
            <p:ph type="dt" sz="quarter" idx="1"/>
          </p:nvPr>
        </p:nvSpPr>
        <p:spPr bwMode="auto">
          <a:xfrm>
            <a:off x="4022725"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0" name="Rectangle 4"/>
          <p:cNvSpPr>
            <a:spLocks noGrp="1" noChangeArrowheads="1"/>
          </p:cNvSpPr>
          <p:nvPr>
            <p:ph type="ftr" sz="quarter" idx="2"/>
          </p:nvPr>
        </p:nvSpPr>
        <p:spPr bwMode="auto">
          <a:xfrm>
            <a:off x="0" y="9723438"/>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1" name="Rectangle 5"/>
          <p:cNvSpPr>
            <a:spLocks noGrp="1" noChangeArrowheads="1"/>
          </p:cNvSpPr>
          <p:nvPr>
            <p:ph type="sldNum" sz="quarter" idx="3"/>
          </p:nvPr>
        </p:nvSpPr>
        <p:spPr bwMode="auto">
          <a:xfrm>
            <a:off x="4022725" y="9723438"/>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a:solidFill>
                  <a:schemeClr val="tx1"/>
                </a:solidFill>
                <a:latin typeface="Arial" panose="020B0604020202020204" pitchFamily="34" charset="0"/>
                <a:ea typeface="宋体" panose="02010600030101010101" pitchFamily="2" charset="-122"/>
              </a:defRPr>
            </a:lvl1pPr>
          </a:lstStyle>
          <a:p>
            <a:pPr>
              <a:defRPr/>
            </a:pPr>
            <a:fld id="{97498E72-F95B-4683-94F3-040E690CAC2B}" type="slidenum">
              <a:rPr lang="zh-CN" altLang="en-US"/>
              <a:t>‹#›</a:t>
            </a:fld>
            <a:endParaRPr lang="en-US" altLang="zh-CN"/>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zh-CN" altLang="en-US"/>
          </a:p>
        </p:txBody>
      </p:sp>
      <p:sp>
        <p:nvSpPr>
          <p:cNvPr id="41987" name="Rectangle 3"/>
          <p:cNvSpPr>
            <a:spLocks noGrp="1" noChangeArrowheads="1"/>
          </p:cNvSpPr>
          <p:nvPr>
            <p:ph type="dt" idx="1"/>
          </p:nvPr>
        </p:nvSpPr>
        <p:spPr bwMode="auto">
          <a:xfrm>
            <a:off x="4021138"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3076" name="Rectangle 4"/>
          <p:cNvSpPr>
            <a:spLocks noGrp="1" noRot="1" noChangeAspect="1" noChangeArrowheads="1" noTextEdit="1"/>
          </p:cNvSpPr>
          <p:nvPr>
            <p:ph type="sldImg" idx="2"/>
          </p:nvPr>
        </p:nvSpPr>
        <p:spPr bwMode="auto">
          <a:xfrm>
            <a:off x="139700" y="768350"/>
            <a:ext cx="6819900" cy="3836988"/>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41989" name="Rectangle 5"/>
          <p:cNvSpPr>
            <a:spLocks noGrp="1" noChangeArrowheads="1"/>
          </p:cNvSpPr>
          <p:nvPr>
            <p:ph type="body" sz="quarter" idx="3"/>
          </p:nvPr>
        </p:nvSpPr>
        <p:spPr bwMode="auto">
          <a:xfrm>
            <a:off x="709613" y="4860925"/>
            <a:ext cx="5680075" cy="4605338"/>
          </a:xfrm>
          <a:prstGeom prst="rect">
            <a:avLst/>
          </a:prstGeom>
          <a:noFill/>
          <a:ln w="9525">
            <a:noFill/>
            <a:miter lim="800000"/>
          </a:ln>
          <a:effectLst/>
        </p:spPr>
        <p:txBody>
          <a:bodyPr vert="horz" wrap="square" lIns="99048" tIns="49524" rIns="99048" bIns="49524" numCol="1" anchor="t" anchorCtr="0" compatLnSpc="1"/>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41990" name="Rectangle 6"/>
          <p:cNvSpPr>
            <a:spLocks noGrp="1" noChangeArrowheads="1"/>
          </p:cNvSpPr>
          <p:nvPr>
            <p:ph type="ftr" sz="quarter" idx="4"/>
          </p:nvPr>
        </p:nvSpPr>
        <p:spPr bwMode="auto">
          <a:xfrm>
            <a:off x="0" y="9721850"/>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41991" name="Rectangle 7"/>
          <p:cNvSpPr>
            <a:spLocks noGrp="1" noChangeArrowheads="1"/>
          </p:cNvSpPr>
          <p:nvPr>
            <p:ph type="sldNum" sz="quarter" idx="5"/>
          </p:nvPr>
        </p:nvSpPr>
        <p:spPr bwMode="auto">
          <a:xfrm>
            <a:off x="4021138" y="9721850"/>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b="0">
                <a:solidFill>
                  <a:schemeClr val="tx1"/>
                </a:solidFill>
                <a:ea typeface="宋体" panose="02010600030101010101" pitchFamily="2" charset="-122"/>
              </a:defRPr>
            </a:lvl1pPr>
          </a:lstStyle>
          <a:p>
            <a:pPr>
              <a:defRPr/>
            </a:pPr>
            <a:fld id="{39428754-80EA-4722-B222-5EB445CA1959}" type="slidenum">
              <a:rPr lang="zh-CN" altLang="en-US"/>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宋体" panose="02010600030101010101" pitchFamily="2" charset="-122"/>
      </a:defRPr>
    </a:lvl1pPr>
    <a:lvl2pPr marL="4559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31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03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75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199765" algn="l" defTabSz="914400" rtl="0" eaLnBrk="1" latinLnBrk="0" hangingPunct="1">
      <a:defRPr sz="1200" kern="1200">
        <a:solidFill>
          <a:schemeClr val="tx1"/>
        </a:solidFill>
        <a:latin typeface="+mn-lt"/>
        <a:ea typeface="+mn-ea"/>
        <a:cs typeface="+mn-cs"/>
      </a:defRPr>
    </a:lvl8pPr>
    <a:lvl9pPr marL="3656965"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2</a:t>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3</a:t>
            </a:fld>
            <a:endParaRPr lang="en-US" altLang="zh-CN"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en-US" dirty="0"/>
              <a:t>背景介绍：</a:t>
            </a:r>
            <a:r>
              <a:rPr lang="zh-CN" altLang="zh-CN" sz="1800" kern="100" dirty="0">
                <a:effectLst/>
                <a:latin typeface="Calibri" panose="020F0502020204030204" pitchFamily="34" charset="0"/>
                <a:ea typeface="楷体" panose="02010609060101010101" pitchFamily="49" charset="-122"/>
                <a:cs typeface="楷体" panose="02010609060101010101" pitchFamily="49" charset="-122"/>
              </a:rPr>
              <a:t>未来战争中，对战场信息的侦察尤为重要，准确把握战场信息意味着取得战场优势。现阶段的侦察手段主要依赖于无人机，但对于地面上一些细微隐蔽之处，收到高空障碍物的影响，无人机是无法准确掌握的，这时候地面机器人协同侦察将会使得侦察效果更上一层。</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en-US" dirty="0"/>
              <a:t>欲解决的问题：</a:t>
            </a:r>
            <a:r>
              <a:rPr lang="zh-CN" altLang="zh-CN" sz="1800" kern="100" dirty="0">
                <a:effectLst/>
                <a:latin typeface="Calibri" panose="020F0502020204030204" pitchFamily="34" charset="0"/>
                <a:ea typeface="楷体" panose="02010609060101010101" pitchFamily="49" charset="-122"/>
                <a:cs typeface="楷体" panose="02010609060101010101" pitchFamily="49" charset="-122"/>
              </a:rPr>
              <a:t>通过无人机与机器人的协同配合，提高目标侦察精度。</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r>
              <a:rPr lang="zh-CN" altLang="en-US" dirty="0"/>
              <a:t>实际意义及价值：</a:t>
            </a:r>
            <a:r>
              <a:rPr lang="zh-CN" altLang="en-US" sz="1200" b="0" dirty="0"/>
              <a:t>空地无人协同提高了侦察效率，同时降低侦察任务的代价</a:t>
            </a:r>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4</a:t>
            </a:fld>
            <a:endParaRPr lang="en-US" altLang="zh-CN"/>
          </a:p>
        </p:txBody>
      </p:sp>
    </p:spTree>
    <p:extLst>
      <p:ext uri="{BB962C8B-B14F-4D97-AF65-F5344CB8AC3E}">
        <p14:creationId xmlns:p14="http://schemas.microsoft.com/office/powerpoint/2010/main" val="1242937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266700" algn="l"/>
            <a:r>
              <a:rPr lang="zh-CN" altLang="en-US" dirty="0"/>
              <a:t>需求创意：</a:t>
            </a:r>
            <a:r>
              <a:rPr lang="zh-CN" altLang="zh-CN" sz="1800" kern="100" dirty="0">
                <a:effectLst/>
                <a:latin typeface="Calibri" panose="020F0502020204030204" pitchFamily="34" charset="0"/>
                <a:ea typeface="楷体" panose="02010609060101010101" pitchFamily="49" charset="-122"/>
                <a:cs typeface="楷体" panose="02010609060101010101" pitchFamily="49" charset="-122"/>
              </a:rPr>
              <a:t>主流的侦察手段为无人机侦察，以及较少的地面机器人侦察，本系统将结合无人机与机器人，实现空地协同联合侦察，无人机在空中侦察广域范围，机器人根据系统指令在目标区域进行精细侦察。</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indent="266700" algn="l"/>
            <a:r>
              <a:rPr lang="zh-CN" altLang="zh-CN" sz="1800" kern="100" dirty="0">
                <a:effectLst/>
                <a:latin typeface="Calibri" panose="020F0502020204030204" pitchFamily="34" charset="0"/>
                <a:ea typeface="楷体" panose="02010609060101010101" pitchFamily="49" charset="-122"/>
                <a:cs typeface="楷体" panose="02010609060101010101" pitchFamily="49" charset="-122"/>
              </a:rPr>
              <a:t>空地协同智能化侦察将是本项目最大的创意。</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5</a:t>
            </a:fld>
            <a:endParaRPr lang="en-US" altLang="zh-CN"/>
          </a:p>
        </p:txBody>
      </p:sp>
    </p:spTree>
    <p:extLst>
      <p:ext uri="{BB962C8B-B14F-4D97-AF65-F5344CB8AC3E}">
        <p14:creationId xmlns:p14="http://schemas.microsoft.com/office/powerpoint/2010/main" val="3294638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6</a:t>
            </a:fld>
            <a:endParaRPr lang="en-US" altLang="zh-CN"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266700" algn="l"/>
            <a:r>
              <a:rPr lang="zh-CN" altLang="zh-CN" sz="1800" kern="100" dirty="0">
                <a:effectLst/>
                <a:latin typeface="Calibri" panose="020F0502020204030204" pitchFamily="34" charset="0"/>
                <a:ea typeface="楷体" panose="02010609060101010101" pitchFamily="49" charset="-122"/>
                <a:cs typeface="楷体" panose="02010609060101010101" pitchFamily="49" charset="-122"/>
              </a:rPr>
              <a:t>通过用例图可知，本软件系统的主要功能有：指挥员登录系统、进行系统设置、控制机器人运动、传输视频流、监测机器人状态、路径规划、侦察目标与目标识别。</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indent="266700" algn="l"/>
            <a:r>
              <a:rPr lang="zh-CN" altLang="zh-CN" sz="1800" kern="100" dirty="0">
                <a:effectLst/>
                <a:latin typeface="Calibri" panose="020F0502020204030204" pitchFamily="34" charset="0"/>
                <a:ea typeface="楷体" panose="02010609060101010101" pitchFamily="49" charset="-122"/>
                <a:cs typeface="楷体" panose="02010609060101010101" pitchFamily="49" charset="-122"/>
              </a:rPr>
              <a:t>系统工作的机理如下：无人机对广域进行高空侦察，随后无人机将实时视频流传回系统，系统对视频进行分析，寻找目标。在确定目标后，通过路径规划给出可行路径，系统控制机器人运动到达指定区域，机器人对目标进行精细侦察并将最终侦察结果拍照返回系统。</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7</a:t>
            </a:fld>
            <a:endParaRPr lang="en-US" altLang="zh-CN"/>
          </a:p>
        </p:txBody>
      </p:sp>
    </p:spTree>
    <p:extLst>
      <p:ext uri="{BB962C8B-B14F-4D97-AF65-F5344CB8AC3E}">
        <p14:creationId xmlns:p14="http://schemas.microsoft.com/office/powerpoint/2010/main" val="41546794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时延：保证实时性</a:t>
            </a:r>
            <a:endParaRPr lang="en-US" altLang="zh-CN" dirty="0"/>
          </a:p>
          <a:p>
            <a:r>
              <a:rPr lang="zh-CN" altLang="en-US" dirty="0"/>
              <a:t>通信丢包率：保证良好的通信效果</a:t>
            </a:r>
            <a:endParaRPr lang="en-US" altLang="zh-CN" dirty="0"/>
          </a:p>
          <a:p>
            <a:r>
              <a:rPr lang="zh-CN" altLang="en-US" dirty="0"/>
              <a:t>识别准确率：目标识别精确度不得低于</a:t>
            </a:r>
            <a:r>
              <a:rPr lang="en-US" altLang="zh-CN" dirty="0"/>
              <a:t>0.8</a:t>
            </a:r>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8</a:t>
            </a:fld>
            <a:endParaRPr lang="en-US" altLang="zh-CN"/>
          </a:p>
        </p:txBody>
      </p:sp>
    </p:spTree>
    <p:extLst>
      <p:ext uri="{BB962C8B-B14F-4D97-AF65-F5344CB8AC3E}">
        <p14:creationId xmlns:p14="http://schemas.microsoft.com/office/powerpoint/2010/main" val="1786704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9</a:t>
            </a:fld>
            <a:endParaRPr lang="en-US" altLang="zh-CN" sz="1300"/>
          </a:p>
        </p:txBody>
      </p:sp>
    </p:spTree>
    <p:extLst>
      <p:ext uri="{BB962C8B-B14F-4D97-AF65-F5344CB8AC3E}">
        <p14:creationId xmlns:p14="http://schemas.microsoft.com/office/powerpoint/2010/main" val="34855042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开发技术：</a:t>
            </a:r>
            <a:r>
              <a:rPr lang="en-US" altLang="zh-CN" dirty="0"/>
              <a:t>UML</a:t>
            </a:r>
            <a:r>
              <a:rPr lang="zh-CN" altLang="en-US" dirty="0"/>
              <a:t>建模，产生软件模型，通过</a:t>
            </a:r>
            <a:r>
              <a:rPr lang="en-US" altLang="zh-CN" dirty="0"/>
              <a:t>UML</a:t>
            </a:r>
            <a:r>
              <a:rPr lang="zh-CN" altLang="en-US" dirty="0"/>
              <a:t>图进行需求分析以及详细设计</a:t>
            </a:r>
            <a:endParaRPr lang="en-US" altLang="zh-CN" dirty="0"/>
          </a:p>
          <a:p>
            <a:r>
              <a:rPr lang="zh-CN" altLang="en-US" dirty="0"/>
              <a:t>变成语言：主体采用</a:t>
            </a:r>
            <a:r>
              <a:rPr lang="en-US" altLang="zh-CN" dirty="0"/>
              <a:t>C/C++</a:t>
            </a:r>
            <a:r>
              <a:rPr lang="zh-CN" altLang="en-US" dirty="0"/>
              <a:t>、在识别目标引用当前热门开源库</a:t>
            </a:r>
            <a:r>
              <a:rPr lang="en-US" altLang="zh-CN" dirty="0"/>
              <a:t>Yolov6</a:t>
            </a:r>
            <a:r>
              <a:rPr lang="zh-CN" altLang="en-US" dirty="0"/>
              <a:t>为</a:t>
            </a:r>
            <a:r>
              <a:rPr lang="en-US" altLang="zh-CN" dirty="0"/>
              <a:t>Python</a:t>
            </a:r>
            <a:r>
              <a:rPr lang="zh-CN" altLang="en-US" dirty="0"/>
              <a:t>代码</a:t>
            </a:r>
            <a:endParaRPr lang="en-US" altLang="zh-CN" dirty="0"/>
          </a:p>
          <a:p>
            <a:r>
              <a:rPr lang="zh-CN" altLang="en-US" dirty="0"/>
              <a:t>软件工具：</a:t>
            </a:r>
            <a:r>
              <a:rPr lang="en-US" altLang="zh-CN" dirty="0"/>
              <a:t>MS Visio</a:t>
            </a:r>
            <a:r>
              <a:rPr lang="zh-CN" altLang="en-US" dirty="0"/>
              <a:t>用于</a:t>
            </a:r>
            <a:r>
              <a:rPr lang="en-US" altLang="zh-CN" dirty="0"/>
              <a:t>UML</a:t>
            </a:r>
            <a:r>
              <a:rPr lang="zh-CN" altLang="en-US" dirty="0"/>
              <a:t>建模；静态代码质量分析工具</a:t>
            </a:r>
            <a:r>
              <a:rPr lang="en-US" altLang="zh-CN" dirty="0"/>
              <a:t>SonarQube</a:t>
            </a:r>
            <a:r>
              <a:rPr lang="zh-CN" altLang="en-US" dirty="0"/>
              <a:t>，全局扫描代码发现其中存在的问题，分析代码质量；</a:t>
            </a:r>
            <a:r>
              <a:rPr lang="en-US" altLang="zh-CN" dirty="0"/>
              <a:t>Google test</a:t>
            </a:r>
            <a:r>
              <a:rPr lang="zh-CN" altLang="en-US" dirty="0"/>
              <a:t>单元测试，针对重要的核心代码片段，利用</a:t>
            </a:r>
            <a:r>
              <a:rPr lang="en-US" altLang="zh-CN" dirty="0" err="1"/>
              <a:t>Gtest</a:t>
            </a:r>
            <a:r>
              <a:rPr lang="zh-CN" altLang="en-US" dirty="0"/>
              <a:t>动态测试发现是否存在问题。</a:t>
            </a:r>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10</a:t>
            </a:fld>
            <a:endParaRPr lang="en-US" altLang="zh-CN"/>
          </a:p>
        </p:txBody>
      </p:sp>
    </p:spTree>
    <p:extLst>
      <p:ext uri="{BB962C8B-B14F-4D97-AF65-F5344CB8AC3E}">
        <p14:creationId xmlns:p14="http://schemas.microsoft.com/office/powerpoint/2010/main" val="1463119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11</a:t>
            </a:fld>
            <a:endParaRPr lang="en-US" altLang="zh-CN" sz="1300"/>
          </a:p>
        </p:txBody>
      </p:sp>
    </p:spTree>
    <p:extLst>
      <p:ext uri="{BB962C8B-B14F-4D97-AF65-F5344CB8AC3E}">
        <p14:creationId xmlns:p14="http://schemas.microsoft.com/office/powerpoint/2010/main" val="39957015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12</a:t>
            </a:fld>
            <a:endParaRPr lang="en-US" altLang="zh-CN"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用户界面层：</a:t>
            </a:r>
            <a:r>
              <a:rPr kumimoji="1" lang="zh-CN" altLang="en-US" b="0" dirty="0">
                <a:solidFill>
                  <a:srgbClr val="002060"/>
                </a:solidFill>
                <a:latin typeface="+mn-lt"/>
                <a:ea typeface="+mn-ea"/>
                <a:cs typeface="微软雅黑" panose="020B0503020204020204" charset="-122"/>
                <a:sym typeface="+mn-ea"/>
              </a:rPr>
              <a:t>这都依赖ros_qt 图形化界面。</a:t>
            </a:r>
            <a:endParaRPr lang="en-US" altLang="zh-CN" dirty="0"/>
          </a:p>
          <a:p>
            <a:r>
              <a:rPr lang="zh-CN" altLang="en-US" dirty="0"/>
              <a:t>业务逻辑层：</a:t>
            </a:r>
            <a:r>
              <a:rPr kumimoji="1" lang="zh-CN" altLang="en-US" b="0" dirty="0">
                <a:solidFill>
                  <a:srgbClr val="002060"/>
                </a:solidFill>
                <a:latin typeface="+mn-lt"/>
                <a:ea typeface="+mn-ea"/>
                <a:cs typeface="微软雅黑" panose="020B0503020204020204" charset="-122"/>
                <a:sym typeface="+mn-ea"/>
              </a:rPr>
              <a:t>其中识别目标与路径规划的实现依赖 YOLOv6 和 Astar 算法；控制无人机飞行依赖 tello_fly 包，控制机器人运动依赖 turtlebot_move 包。</a:t>
            </a:r>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13</a:t>
            </a:fld>
            <a:endParaRPr lang="en-US" altLang="zh-CN"/>
          </a:p>
        </p:txBody>
      </p:sp>
    </p:spTree>
    <p:extLst>
      <p:ext uri="{BB962C8B-B14F-4D97-AF65-F5344CB8AC3E}">
        <p14:creationId xmlns:p14="http://schemas.microsoft.com/office/powerpoint/2010/main" val="27046503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14</a:t>
            </a:fld>
            <a:endParaRPr lang="en-US" altLang="zh-CN" sz="1300"/>
          </a:p>
        </p:txBody>
      </p:sp>
    </p:spTree>
    <p:extLst>
      <p:ext uri="{BB962C8B-B14F-4D97-AF65-F5344CB8AC3E}">
        <p14:creationId xmlns:p14="http://schemas.microsoft.com/office/powerpoint/2010/main" val="27312149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342900" lvl="0" indent="-342900" algn="just">
              <a:lnSpc>
                <a:spcPts val="2600"/>
              </a:lnSpc>
              <a:buClr>
                <a:srgbClr val="000000"/>
              </a:buClr>
              <a:buSzPts val="1200"/>
              <a:buFont typeface="Symbol" panose="05050102010706020507" pitchFamily="18" charset="2"/>
              <a:buChar char="-"/>
              <a:tabLst>
                <a:tab pos="266700" algn="l"/>
              </a:tabLst>
            </a:pP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登录界面“</a:t>
            </a:r>
            <a:r>
              <a:rPr lang="en-US" altLang="zh-CN" sz="1800" kern="0" dirty="0" err="1">
                <a:effectLst/>
                <a:latin typeface="Times New Roman" panose="02020603050405020304" pitchFamily="18" charset="0"/>
                <a:ea typeface="宋体" panose="02010600030101010101" pitchFamily="2" charset="-122"/>
                <a:cs typeface="楷体" panose="02010609060101010101" pitchFamily="49" charset="-122"/>
              </a:rPr>
              <a:t>LoginUI</a:t>
            </a: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”，其职责是帮助后台指挥人员输入账号密码登录到系统之中。</a:t>
            </a:r>
            <a:endParaRPr lang="zh-CN" altLang="zh-CN" sz="1800" kern="0" dirty="0">
              <a:effectLst/>
              <a:latin typeface="Times New Roman" panose="02020603050405020304" pitchFamily="18" charset="0"/>
              <a:ea typeface="宋体" panose="02010600030101010101" pitchFamily="2" charset="-122"/>
              <a:cs typeface="Symbol" panose="05050102010706020507" pitchFamily="18" charset="2"/>
            </a:endParaRPr>
          </a:p>
          <a:p>
            <a:pPr marL="342900" lvl="0" indent="-342900" algn="just">
              <a:lnSpc>
                <a:spcPts val="2600"/>
              </a:lnSpc>
              <a:buClr>
                <a:srgbClr val="000000"/>
              </a:buClr>
              <a:buSzPts val="1200"/>
              <a:buFont typeface="Symbol" panose="05050102010706020507" pitchFamily="18" charset="2"/>
              <a:buChar char="-"/>
              <a:tabLst>
                <a:tab pos="266700" algn="l"/>
              </a:tabLst>
            </a:pP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主监视界面“</a:t>
            </a:r>
            <a:r>
              <a:rPr lang="en-US" altLang="zh-CN" sz="1800" kern="0" dirty="0" err="1">
                <a:effectLst/>
                <a:latin typeface="Times New Roman" panose="02020603050405020304" pitchFamily="18" charset="0"/>
                <a:ea typeface="宋体" panose="02010600030101010101" pitchFamily="2" charset="-122"/>
                <a:cs typeface="楷体" panose="02010609060101010101" pitchFamily="49" charset="-122"/>
              </a:rPr>
              <a:t>MainUI</a:t>
            </a: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”，其职责是展示无人机与机器人传回的视频图像以及对其处理后带有目标识别的目标锁定图。</a:t>
            </a:r>
            <a:endParaRPr lang="zh-CN" altLang="zh-CN" sz="1800" kern="0" dirty="0">
              <a:effectLst/>
              <a:latin typeface="Times New Roman" panose="02020603050405020304" pitchFamily="18" charset="0"/>
              <a:ea typeface="宋体" panose="02010600030101010101" pitchFamily="2" charset="-122"/>
              <a:cs typeface="Symbol" panose="05050102010706020507" pitchFamily="18" charset="2"/>
            </a:endParaRPr>
          </a:p>
          <a:p>
            <a:pPr marL="342900" lvl="0" indent="-342900" algn="just">
              <a:lnSpc>
                <a:spcPts val="2600"/>
              </a:lnSpc>
              <a:buClr>
                <a:srgbClr val="000000"/>
              </a:buClr>
              <a:buSzPts val="1200"/>
              <a:buFont typeface="Symbol" panose="05050102010706020507" pitchFamily="18" charset="2"/>
              <a:buChar char="-"/>
              <a:tabLst>
                <a:tab pos="266700" algn="l"/>
              </a:tabLst>
            </a:pP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控制无人机飞行界面“</a:t>
            </a:r>
            <a:r>
              <a:rPr lang="en-US" altLang="zh-CN" sz="1800" kern="0" dirty="0" err="1">
                <a:effectLst/>
                <a:latin typeface="Times New Roman" panose="02020603050405020304" pitchFamily="18" charset="0"/>
                <a:ea typeface="宋体" panose="02010600030101010101" pitchFamily="2" charset="-122"/>
                <a:cs typeface="楷体" panose="02010609060101010101" pitchFamily="49" charset="-122"/>
              </a:rPr>
              <a:t>MotionTelloUI</a:t>
            </a: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”，其职责是帮助指挥人员控制无人机飞行，对位置区域进行探索并传回图像。</a:t>
            </a:r>
            <a:endParaRPr lang="zh-CN" altLang="zh-CN" sz="1800" kern="0" dirty="0">
              <a:effectLst/>
              <a:latin typeface="Times New Roman" panose="02020603050405020304" pitchFamily="18" charset="0"/>
              <a:ea typeface="宋体" panose="02010600030101010101" pitchFamily="2" charset="-122"/>
              <a:cs typeface="Symbol" panose="05050102010706020507" pitchFamily="18" charset="2"/>
            </a:endParaRPr>
          </a:p>
          <a:p>
            <a:pPr marL="342900" lvl="0" indent="-342900" algn="just">
              <a:lnSpc>
                <a:spcPts val="2600"/>
              </a:lnSpc>
              <a:buClr>
                <a:srgbClr val="000000"/>
              </a:buClr>
              <a:buSzPts val="1200"/>
              <a:buFont typeface="Symbol" panose="05050102010706020507" pitchFamily="18" charset="2"/>
              <a:buChar char="-"/>
              <a:tabLst>
                <a:tab pos="266700" algn="l"/>
              </a:tabLst>
            </a:pP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控制机器人运动界面“</a:t>
            </a:r>
            <a:r>
              <a:rPr lang="en-US" altLang="zh-CN" sz="1800" kern="0" dirty="0" err="1">
                <a:effectLst/>
                <a:latin typeface="Times New Roman" panose="02020603050405020304" pitchFamily="18" charset="0"/>
                <a:ea typeface="宋体" panose="02010600030101010101" pitchFamily="2" charset="-122"/>
                <a:cs typeface="楷体" panose="02010609060101010101" pitchFamily="49" charset="-122"/>
              </a:rPr>
              <a:t>MonitorRoboUI</a:t>
            </a: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”，其职责是帮助指挥人员控制机器人运动，监测机器人自主运动，以获取目标侦察信息。</a:t>
            </a:r>
            <a:endParaRPr lang="zh-CN" altLang="zh-CN" sz="1800" kern="0" dirty="0">
              <a:effectLst/>
              <a:latin typeface="Times New Roman" panose="02020603050405020304" pitchFamily="18" charset="0"/>
              <a:ea typeface="宋体" panose="02010600030101010101" pitchFamily="2" charset="-122"/>
              <a:cs typeface="Symbol" panose="05050102010706020507" pitchFamily="18" charset="2"/>
            </a:endParaRPr>
          </a:p>
          <a:p>
            <a:pPr marL="342900" lvl="0" indent="-342900" algn="just">
              <a:lnSpc>
                <a:spcPts val="2600"/>
              </a:lnSpc>
              <a:buClr>
                <a:srgbClr val="000000"/>
              </a:buClr>
              <a:buSzPts val="1200"/>
              <a:buFont typeface="Symbol" panose="05050102010706020507" pitchFamily="18" charset="2"/>
              <a:buChar char="-"/>
              <a:tabLst>
                <a:tab pos="266700" algn="l"/>
              </a:tabLst>
            </a:pP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机器人侦察信息界面“</a:t>
            </a:r>
            <a:r>
              <a:rPr lang="en-US" altLang="zh-CN" sz="1800" kern="0" dirty="0" err="1">
                <a:effectLst/>
                <a:latin typeface="Times New Roman" panose="02020603050405020304" pitchFamily="18" charset="0"/>
                <a:ea typeface="宋体" panose="02010600030101010101" pitchFamily="2" charset="-122"/>
                <a:cs typeface="楷体" panose="02010609060101010101" pitchFamily="49" charset="-122"/>
              </a:rPr>
              <a:t>RoboDetectionUI</a:t>
            </a: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”，其职责是展示机器人侦察画面以及目标处理后的图像。</a:t>
            </a:r>
            <a:endParaRPr lang="zh-CN" altLang="zh-CN" sz="1800" kern="0" dirty="0">
              <a:effectLst/>
              <a:latin typeface="Times New Roman" panose="02020603050405020304" pitchFamily="18" charset="0"/>
              <a:ea typeface="宋体" panose="02010600030101010101" pitchFamily="2" charset="-122"/>
              <a:cs typeface="Symbol" panose="05050102010706020507" pitchFamily="18" charset="2"/>
            </a:endParaRPr>
          </a:p>
          <a:p>
            <a:pPr marL="342900" lvl="0" indent="-342900" algn="just">
              <a:lnSpc>
                <a:spcPts val="2600"/>
              </a:lnSpc>
              <a:buClr>
                <a:srgbClr val="000000"/>
              </a:buClr>
              <a:buSzPts val="1200"/>
              <a:buFont typeface="Symbol" panose="05050102010706020507" pitchFamily="18" charset="2"/>
              <a:buChar char="-"/>
              <a:tabLst>
                <a:tab pos="266700" algn="l"/>
              </a:tabLst>
            </a:pP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系统设置界面“</a:t>
            </a:r>
            <a:r>
              <a:rPr lang="en-US" altLang="zh-CN" sz="1800" kern="0" dirty="0" err="1">
                <a:effectLst/>
                <a:latin typeface="Times New Roman" panose="02020603050405020304" pitchFamily="18" charset="0"/>
                <a:ea typeface="宋体" panose="02010600030101010101" pitchFamily="2" charset="-122"/>
                <a:cs typeface="楷体" panose="02010609060101010101" pitchFamily="49" charset="-122"/>
              </a:rPr>
              <a:t>SettingUI</a:t>
            </a: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”，其职责是帮助指挥人员管理系统。</a:t>
            </a:r>
            <a:endParaRPr lang="zh-CN" altLang="zh-CN" sz="1800" kern="0" dirty="0">
              <a:effectLst/>
              <a:latin typeface="Times New Roman" panose="02020603050405020304" pitchFamily="18" charset="0"/>
              <a:ea typeface="宋体" panose="02010600030101010101" pitchFamily="2" charset="-122"/>
              <a:cs typeface="Symbol" panose="05050102010706020507" pitchFamily="18" charset="2"/>
            </a:endParaRPr>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15</a:t>
            </a:fld>
            <a:endParaRPr lang="en-US" altLang="zh-CN"/>
          </a:p>
        </p:txBody>
      </p:sp>
    </p:spTree>
    <p:extLst>
      <p:ext uri="{BB962C8B-B14F-4D97-AF65-F5344CB8AC3E}">
        <p14:creationId xmlns:p14="http://schemas.microsoft.com/office/powerpoint/2010/main" val="26710923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核心界面为机器人侦察界面，以点带面，</a:t>
            </a:r>
            <a:endParaRPr lang="en-US" altLang="zh-CN" dirty="0"/>
          </a:p>
          <a:p>
            <a:r>
              <a:rPr lang="zh-CN" altLang="en-US" dirty="0"/>
              <a:t>左上为侦察的实时景况</a:t>
            </a:r>
            <a:endParaRPr lang="en-US" altLang="zh-CN" dirty="0"/>
          </a:p>
          <a:p>
            <a:r>
              <a:rPr lang="zh-CN" altLang="en-US" dirty="0"/>
              <a:t>右上为</a:t>
            </a:r>
            <a:r>
              <a:rPr lang="en-US" altLang="zh-CN" dirty="0"/>
              <a:t>Yolov6</a:t>
            </a:r>
            <a:r>
              <a:rPr lang="zh-CN" altLang="en-US" dirty="0"/>
              <a:t>进行目标识别后的图片，其上增加了目标的标注</a:t>
            </a:r>
            <a:endParaRPr lang="en-US" altLang="zh-CN" dirty="0"/>
          </a:p>
          <a:p>
            <a:r>
              <a:rPr lang="zh-CN" altLang="en-US" dirty="0"/>
              <a:t>左下为机器人仪表盘，用于监测机器人状态</a:t>
            </a:r>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16</a:t>
            </a:fld>
            <a:endParaRPr lang="en-US" altLang="zh-CN"/>
          </a:p>
        </p:txBody>
      </p:sp>
    </p:spTree>
    <p:extLst>
      <p:ext uri="{BB962C8B-B14F-4D97-AF65-F5344CB8AC3E}">
        <p14:creationId xmlns:p14="http://schemas.microsoft.com/office/powerpoint/2010/main" val="2402629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17</a:t>
            </a:fld>
            <a:endParaRPr lang="en-US" altLang="zh-CN" sz="1300"/>
          </a:p>
        </p:txBody>
      </p:sp>
    </p:spTree>
    <p:extLst>
      <p:ext uri="{BB962C8B-B14F-4D97-AF65-F5344CB8AC3E}">
        <p14:creationId xmlns:p14="http://schemas.microsoft.com/office/powerpoint/2010/main" val="11724936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a:t>
            </a:r>
            <a:r>
              <a:rPr lang="en-US" altLang="zh-CN" sz="1800" dirty="0" err="1">
                <a:effectLst/>
                <a:latin typeface="Times New Roman" panose="02020603050405020304" pitchFamily="18" charset="0"/>
                <a:ea typeface="宋体" panose="02010600030101010101" pitchFamily="2" charset="-122"/>
              </a:rPr>
              <a:t>LoginUI</a:t>
            </a:r>
            <a:r>
              <a:rPr lang="zh-CN" altLang="zh-CN" sz="1800" dirty="0">
                <a:effectLst/>
                <a:latin typeface="Times New Roman" panose="02020603050405020304" pitchFamily="18" charset="0"/>
                <a:ea typeface="宋体" panose="02010600030101010101" pitchFamily="2" charset="-122"/>
              </a:rPr>
              <a:t>”对象给“</a:t>
            </a:r>
            <a:r>
              <a:rPr lang="en-US" altLang="zh-CN" sz="1800" dirty="0" err="1">
                <a:effectLst/>
                <a:latin typeface="Times New Roman" panose="02020603050405020304" pitchFamily="18" charset="0"/>
                <a:ea typeface="宋体" panose="02010600030101010101" pitchFamily="2" charset="-122"/>
              </a:rPr>
              <a:t>LoginManager</a:t>
            </a:r>
            <a:r>
              <a:rPr lang="zh-CN" altLang="zh-CN" sz="1800" dirty="0">
                <a:effectLst/>
                <a:latin typeface="Times New Roman" panose="02020603050405020304" pitchFamily="18" charset="0"/>
                <a:ea typeface="宋体" panose="02010600030101010101" pitchFamily="2" charset="-122"/>
              </a:rPr>
              <a:t>”对象发送登录请求消息以期望登录到系统中去，随后“</a:t>
            </a:r>
            <a:r>
              <a:rPr lang="en-US" altLang="zh-CN" sz="1800" dirty="0" err="1">
                <a:effectLst/>
                <a:latin typeface="Times New Roman" panose="02020603050405020304" pitchFamily="18" charset="0"/>
                <a:ea typeface="宋体" panose="02010600030101010101" pitchFamily="2" charset="-122"/>
              </a:rPr>
              <a:t>LoginManager</a:t>
            </a:r>
            <a:r>
              <a:rPr lang="zh-CN" altLang="zh-CN" sz="1800" dirty="0">
                <a:effectLst/>
                <a:latin typeface="Times New Roman" panose="02020603050405020304" pitchFamily="18" charset="0"/>
                <a:ea typeface="宋体" panose="02010600030101010101" pitchFamily="2" charset="-122"/>
              </a:rPr>
              <a:t>”对象收到登录请求消息“</a:t>
            </a:r>
            <a:r>
              <a:rPr lang="en-US" altLang="zh-CN" sz="1800" dirty="0" err="1">
                <a:effectLst/>
                <a:latin typeface="Times New Roman" panose="02020603050405020304" pitchFamily="18" charset="0"/>
                <a:ea typeface="宋体" panose="02010600030101010101" pitchFamily="2" charset="-122"/>
              </a:rPr>
              <a:t>verifyUserValidity</a:t>
            </a:r>
            <a:r>
              <a:rPr lang="en-US" altLang="zh-CN" sz="1800" dirty="0">
                <a:effectLst/>
                <a:latin typeface="Times New Roman" panose="02020603050405020304" pitchFamily="18" charset="0"/>
                <a:ea typeface="宋体" panose="02010600030101010101" pitchFamily="2" charset="-122"/>
              </a:rPr>
              <a:t> (</a:t>
            </a:r>
            <a:r>
              <a:rPr lang="en-US" altLang="zh-CN" sz="1800" dirty="0" err="1">
                <a:effectLst/>
                <a:latin typeface="Times New Roman" panose="02020603050405020304" pitchFamily="18" charset="0"/>
                <a:ea typeface="宋体" panose="02010600030101010101" pitchFamily="2" charset="-122"/>
              </a:rPr>
              <a:t>username,password</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”，同时向“</a:t>
            </a:r>
            <a:r>
              <a:rPr lang="en-US" altLang="zh-CN" sz="1800" dirty="0" err="1">
                <a:effectLst/>
                <a:latin typeface="Times New Roman" panose="02020603050405020304" pitchFamily="18" charset="0"/>
                <a:ea typeface="宋体" panose="02010600030101010101" pitchFamily="2" charset="-122"/>
              </a:rPr>
              <a:t>UserLibrary</a:t>
            </a:r>
            <a:r>
              <a:rPr lang="zh-CN" altLang="zh-CN" sz="1800" dirty="0">
                <a:effectLst/>
                <a:latin typeface="Times New Roman" panose="02020603050405020304" pitchFamily="18" charset="0"/>
                <a:ea typeface="宋体" panose="02010600030101010101" pitchFamily="2" charset="-122"/>
              </a:rPr>
              <a:t>”对象发送消息，来确认输入的账户密码是否正确。“</a:t>
            </a:r>
            <a:r>
              <a:rPr lang="en-US" altLang="zh-CN" sz="1800" dirty="0" err="1">
                <a:effectLst/>
                <a:latin typeface="Times New Roman" panose="02020603050405020304" pitchFamily="18" charset="0"/>
                <a:ea typeface="宋体" panose="02010600030101010101" pitchFamily="2" charset="-122"/>
              </a:rPr>
              <a:t>UserLibrary</a:t>
            </a:r>
            <a:r>
              <a:rPr lang="zh-CN" altLang="zh-CN" sz="1800" dirty="0">
                <a:effectLst/>
                <a:latin typeface="Times New Roman" panose="02020603050405020304" pitchFamily="18" charset="0"/>
                <a:ea typeface="宋体" panose="02010600030101010101" pitchFamily="2" charset="-122"/>
              </a:rPr>
              <a:t>”对象收到对象“</a:t>
            </a:r>
            <a:r>
              <a:rPr lang="en-US" altLang="zh-CN" sz="1800" dirty="0" err="1">
                <a:effectLst/>
                <a:latin typeface="Times New Roman" panose="02020603050405020304" pitchFamily="18" charset="0"/>
                <a:ea typeface="宋体" panose="02010600030101010101" pitchFamily="2" charset="-122"/>
              </a:rPr>
              <a:t>LoginManager</a:t>
            </a:r>
            <a:r>
              <a:rPr lang="zh-CN" altLang="zh-CN" sz="1800" dirty="0">
                <a:effectLst/>
                <a:latin typeface="Times New Roman" panose="02020603050405020304" pitchFamily="18" charset="0"/>
                <a:ea typeface="宋体" panose="02010600030101010101" pitchFamily="2" charset="-122"/>
              </a:rPr>
              <a:t>”的验证消息，通过自身内部的方法“</a:t>
            </a:r>
            <a:r>
              <a:rPr lang="en-US" altLang="zh-CN" sz="1800" dirty="0" err="1">
                <a:effectLst/>
                <a:latin typeface="Times New Roman" panose="02020603050405020304" pitchFamily="18" charset="0"/>
                <a:ea typeface="宋体" panose="02010600030101010101" pitchFamily="2" charset="-122"/>
              </a:rPr>
              <a:t>isUserValid</a:t>
            </a:r>
            <a:r>
              <a:rPr lang="en-US" altLang="zh-CN" sz="1800" dirty="0">
                <a:effectLst/>
                <a:latin typeface="Times New Roman" panose="02020603050405020304" pitchFamily="18" charset="0"/>
                <a:ea typeface="宋体" panose="02010600030101010101" pitchFamily="2" charset="-122"/>
              </a:rPr>
              <a:t>(</a:t>
            </a:r>
            <a:r>
              <a:rPr lang="en-US" altLang="zh-CN" sz="1800" dirty="0" err="1">
                <a:effectLst/>
                <a:latin typeface="Times New Roman" panose="02020603050405020304" pitchFamily="18" charset="0"/>
                <a:ea typeface="宋体" panose="02010600030101010101" pitchFamily="2" charset="-122"/>
              </a:rPr>
              <a:t>username,password</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”来确认账户信息正确与否，其后将结果返回给“</a:t>
            </a:r>
            <a:r>
              <a:rPr lang="en-US" altLang="zh-CN" sz="1800" dirty="0" err="1">
                <a:effectLst/>
                <a:latin typeface="Times New Roman" panose="02020603050405020304" pitchFamily="18" charset="0"/>
                <a:ea typeface="宋体" panose="02010600030101010101" pitchFamily="2" charset="-122"/>
              </a:rPr>
              <a:t>LoginManager</a:t>
            </a:r>
            <a:r>
              <a:rPr lang="zh-CN" altLang="zh-CN" sz="1800" dirty="0">
                <a:effectLst/>
                <a:latin typeface="Times New Roman" panose="02020603050405020304" pitchFamily="18" charset="0"/>
                <a:ea typeface="宋体" panose="02010600030101010101" pitchFamily="2" charset="-122"/>
              </a:rPr>
              <a:t>”对象，“</a:t>
            </a:r>
            <a:r>
              <a:rPr lang="en-US" altLang="zh-CN" sz="1800" dirty="0" err="1">
                <a:effectLst/>
                <a:latin typeface="Times New Roman" panose="02020603050405020304" pitchFamily="18" charset="0"/>
                <a:ea typeface="宋体" panose="02010600030101010101" pitchFamily="2" charset="-122"/>
              </a:rPr>
              <a:t>LoginManager</a:t>
            </a:r>
            <a:r>
              <a:rPr lang="zh-CN" altLang="zh-CN" sz="1800" dirty="0">
                <a:effectLst/>
                <a:latin typeface="Times New Roman" panose="02020603050405020304" pitchFamily="18" charset="0"/>
                <a:ea typeface="宋体" panose="02010600030101010101" pitchFamily="2" charset="-122"/>
              </a:rPr>
              <a:t>”对象再将此结果返回至“</a:t>
            </a:r>
            <a:r>
              <a:rPr lang="en-US" altLang="zh-CN" sz="1800" dirty="0" err="1">
                <a:effectLst/>
                <a:latin typeface="Times New Roman" panose="02020603050405020304" pitchFamily="18" charset="0"/>
                <a:ea typeface="宋体" panose="02010600030101010101" pitchFamily="2" charset="-122"/>
              </a:rPr>
              <a:t>LoginUI</a:t>
            </a:r>
            <a:r>
              <a:rPr lang="zh-CN" altLang="zh-CN" sz="1800" dirty="0">
                <a:effectLst/>
                <a:latin typeface="Times New Roman" panose="02020603050405020304" pitchFamily="18" charset="0"/>
                <a:ea typeface="宋体" panose="02010600030101010101" pitchFamily="2" charset="-122"/>
              </a:rPr>
              <a:t>”对象，如果结果为正确，那么跳转到“</a:t>
            </a:r>
            <a:r>
              <a:rPr lang="en-US" altLang="zh-CN" sz="1800" dirty="0" err="1">
                <a:effectLst/>
                <a:latin typeface="Times New Roman" panose="02020603050405020304" pitchFamily="18" charset="0"/>
                <a:ea typeface="宋体" panose="02010600030101010101" pitchFamily="2" charset="-122"/>
              </a:rPr>
              <a:t>MainUI</a:t>
            </a:r>
            <a:r>
              <a:rPr lang="zh-CN" altLang="zh-CN" sz="1800" dirty="0">
                <a:effectLst/>
                <a:latin typeface="Times New Roman" panose="02020603050405020304" pitchFamily="18" charset="0"/>
                <a:ea typeface="宋体" panose="02010600030101010101" pitchFamily="2" charset="-122"/>
              </a:rPr>
              <a:t>”，反之继续停留在“</a:t>
            </a:r>
            <a:r>
              <a:rPr lang="en-US" altLang="zh-CN" sz="1800" dirty="0" err="1">
                <a:effectLst/>
                <a:latin typeface="Times New Roman" panose="02020603050405020304" pitchFamily="18" charset="0"/>
                <a:ea typeface="宋体" panose="02010600030101010101" pitchFamily="2" charset="-122"/>
              </a:rPr>
              <a:t>LoginUI</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18</a:t>
            </a:fld>
            <a:endParaRPr lang="en-US" altLang="zh-CN"/>
          </a:p>
        </p:txBody>
      </p:sp>
    </p:spTree>
    <p:extLst>
      <p:ext uri="{BB962C8B-B14F-4D97-AF65-F5344CB8AC3E}">
        <p14:creationId xmlns:p14="http://schemas.microsoft.com/office/powerpoint/2010/main" val="32401575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800" dirty="0">
                <a:effectLst/>
                <a:latin typeface="宋体" panose="02010600030101010101" pitchFamily="2" charset="-122"/>
                <a:ea typeface="楷体_GB2312"/>
              </a:rPr>
              <a:t>“</a:t>
            </a:r>
            <a:r>
              <a:rPr lang="en-US" altLang="zh-CN" sz="1800" dirty="0" err="1">
                <a:effectLst/>
                <a:latin typeface="宋体" panose="02010600030101010101" pitchFamily="2" charset="-122"/>
                <a:ea typeface="楷体_GB2312"/>
              </a:rPr>
              <a:t>MonitorRoboUI</a:t>
            </a:r>
            <a:r>
              <a:rPr lang="en-US" altLang="zh-CN" sz="1800" dirty="0">
                <a:effectLst/>
                <a:latin typeface="宋体" panose="02010600030101010101" pitchFamily="2" charset="-122"/>
                <a:ea typeface="楷体_GB2312"/>
              </a:rPr>
              <a:t>”</a:t>
            </a:r>
            <a:r>
              <a:rPr lang="zh-CN" altLang="zh-CN" sz="1800" dirty="0">
                <a:effectLst/>
                <a:latin typeface="Times New Roman" panose="02020603050405020304" pitchFamily="18" charset="0"/>
                <a:ea typeface="宋体" panose="02010600030101010101" pitchFamily="2" charset="-122"/>
              </a:rPr>
              <a:t>对象给“</a:t>
            </a:r>
            <a:r>
              <a:rPr lang="en-US" altLang="zh-CN" sz="1800" dirty="0" err="1">
                <a:effectLst/>
                <a:latin typeface="Times New Roman" panose="02020603050405020304" pitchFamily="18" charset="0"/>
                <a:ea typeface="宋体" panose="02010600030101010101" pitchFamily="2" charset="-122"/>
              </a:rPr>
              <a:t>RoboControlManager</a:t>
            </a:r>
            <a:r>
              <a:rPr lang="zh-CN" altLang="zh-CN" sz="1800" dirty="0">
                <a:effectLst/>
                <a:latin typeface="Times New Roman" panose="02020603050405020304" pitchFamily="18" charset="0"/>
                <a:ea typeface="宋体" panose="02010600030101010101" pitchFamily="2" charset="-122"/>
              </a:rPr>
              <a:t>”对象发送消息“</a:t>
            </a:r>
            <a:r>
              <a:rPr lang="en-US" altLang="zh-CN" sz="1800" dirty="0">
                <a:effectLst/>
                <a:latin typeface="Times New Roman" panose="02020603050405020304" pitchFamily="18" charset="0"/>
                <a:ea typeface="宋体" panose="02010600030101010101" pitchFamily="2" charset="-122"/>
              </a:rPr>
              <a:t>create </a:t>
            </a:r>
            <a:r>
              <a:rPr lang="en-US" altLang="zh-CN" sz="1800" dirty="0" err="1">
                <a:effectLst/>
                <a:latin typeface="Times New Roman" panose="02020603050405020304" pitchFamily="18" charset="0"/>
                <a:ea typeface="宋体" panose="02010600030101010101" pitchFamily="2" charset="-122"/>
              </a:rPr>
              <a:t>MoveCommand</a:t>
            </a:r>
            <a:r>
              <a:rPr lang="zh-CN" altLang="zh-CN" sz="1800" dirty="0">
                <a:effectLst/>
                <a:latin typeface="Times New Roman" panose="02020603050405020304" pitchFamily="18" charset="0"/>
                <a:ea typeface="宋体" panose="02010600030101010101" pitchFamily="2" charset="-122"/>
              </a:rPr>
              <a:t>”创建控制机器人移动指令来控制机器人运动，随后“</a:t>
            </a:r>
            <a:r>
              <a:rPr lang="en-US" altLang="zh-CN" sz="1800" dirty="0" err="1">
                <a:effectLst/>
                <a:latin typeface="Times New Roman" panose="02020603050405020304" pitchFamily="18" charset="0"/>
                <a:ea typeface="宋体" panose="02010600030101010101" pitchFamily="2" charset="-122"/>
              </a:rPr>
              <a:t>RoboControl</a:t>
            </a:r>
            <a:r>
              <a:rPr lang="en-US" altLang="zh-CN" sz="1800" dirty="0">
                <a:effectLst/>
                <a:latin typeface="Times New Roman" panose="02020603050405020304" pitchFamily="18" charset="0"/>
                <a:ea typeface="宋体" panose="02010600030101010101" pitchFamily="2" charset="-122"/>
              </a:rPr>
              <a:t> Manager</a:t>
            </a:r>
            <a:r>
              <a:rPr lang="zh-CN" altLang="zh-CN" sz="1800" dirty="0">
                <a:effectLst/>
                <a:latin typeface="Times New Roman" panose="02020603050405020304" pitchFamily="18" charset="0"/>
                <a:ea typeface="宋体" panose="02010600030101010101" pitchFamily="2" charset="-122"/>
              </a:rPr>
              <a:t>”对象调用自方法“</a:t>
            </a:r>
            <a:r>
              <a:rPr lang="en-US" altLang="zh-CN" sz="1800" dirty="0" err="1">
                <a:effectLst/>
                <a:latin typeface="Times New Roman" panose="02020603050405020304" pitchFamily="18" charset="0"/>
                <a:ea typeface="宋体" panose="02010600030101010101" pitchFamily="2" charset="-122"/>
              </a:rPr>
              <a:t>checkCommand</a:t>
            </a:r>
            <a:r>
              <a:rPr lang="zh-CN" altLang="zh-CN" sz="1800" dirty="0">
                <a:effectLst/>
                <a:latin typeface="Times New Roman" panose="02020603050405020304" pitchFamily="18" charset="0"/>
                <a:ea typeface="宋体" panose="02010600030101010101" pitchFamily="2" charset="-122"/>
              </a:rPr>
              <a:t>”核查指令，而后向对象“</a:t>
            </a:r>
            <a:r>
              <a:rPr lang="en-US" altLang="zh-CN" sz="1800" dirty="0" err="1">
                <a:effectLst/>
                <a:latin typeface="Times New Roman" panose="02020603050405020304" pitchFamily="18" charset="0"/>
                <a:ea typeface="宋体" panose="02010600030101010101" pitchFamily="2" charset="-122"/>
              </a:rPr>
              <a:t>QNode</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发送消息，“</a:t>
            </a:r>
            <a:r>
              <a:rPr lang="en-US" altLang="zh-CN" sz="1800" dirty="0" err="1">
                <a:effectLst/>
                <a:latin typeface="Times New Roman" panose="02020603050405020304" pitchFamily="18" charset="0"/>
                <a:ea typeface="宋体" panose="02010600030101010101" pitchFamily="2" charset="-122"/>
              </a:rPr>
              <a:t>QNode</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对象收到消息后创建 </a:t>
            </a:r>
            <a:r>
              <a:rPr lang="en-US" altLang="zh-CN" sz="1800" dirty="0">
                <a:effectLst/>
                <a:latin typeface="Times New Roman" panose="02020603050405020304" pitchFamily="18" charset="0"/>
                <a:ea typeface="宋体" panose="02010600030101010101" pitchFamily="2" charset="-122"/>
              </a:rPr>
              <a:t>Topic </a:t>
            </a:r>
            <a:r>
              <a:rPr lang="zh-CN" altLang="zh-CN" sz="1800" dirty="0">
                <a:effectLst/>
                <a:latin typeface="Times New Roman" panose="02020603050405020304" pitchFamily="18" charset="0"/>
                <a:ea typeface="宋体" panose="02010600030101010101" pitchFamily="2" charset="-122"/>
              </a:rPr>
              <a:t>并向 </a:t>
            </a:r>
            <a:r>
              <a:rPr lang="en-US" altLang="zh-CN" sz="1800" dirty="0">
                <a:effectLst/>
                <a:latin typeface="Times New Roman" panose="02020603050405020304" pitchFamily="18" charset="0"/>
                <a:ea typeface="宋体" panose="02010600030101010101" pitchFamily="2" charset="-122"/>
              </a:rPr>
              <a:t>“</a:t>
            </a:r>
            <a:r>
              <a:rPr lang="en-US" altLang="zh-CN" sz="1800" dirty="0" err="1">
                <a:effectLst/>
                <a:latin typeface="Times New Roman" panose="02020603050405020304" pitchFamily="18" charset="0"/>
                <a:ea typeface="宋体" panose="02010600030101010101" pitchFamily="2" charset="-122"/>
              </a:rPr>
              <a:t>ROSMoveNode</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对象方式 </a:t>
            </a:r>
            <a:r>
              <a:rPr lang="en-US" altLang="zh-CN" sz="1800" dirty="0">
                <a:effectLst/>
                <a:latin typeface="Times New Roman" panose="02020603050405020304" pitchFamily="18" charset="0"/>
                <a:ea typeface="宋体" panose="02010600030101010101" pitchFamily="2" charset="-122"/>
              </a:rPr>
              <a:t>Topic</a:t>
            </a:r>
            <a:r>
              <a:rPr lang="zh-CN" altLang="zh-CN" sz="1800" dirty="0">
                <a:effectLst/>
                <a:latin typeface="Times New Roman" panose="02020603050405020304" pitchFamily="18" charset="0"/>
                <a:ea typeface="宋体" panose="02010600030101010101" pitchFamily="2" charset="-122"/>
              </a:rPr>
              <a:t>，进而实现机器人按照指令运动。</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19</a:t>
            </a:fld>
            <a:endParaRPr lang="en-US" altLang="zh-CN"/>
          </a:p>
        </p:txBody>
      </p:sp>
    </p:spTree>
    <p:extLst>
      <p:ext uri="{BB962C8B-B14F-4D97-AF65-F5344CB8AC3E}">
        <p14:creationId xmlns:p14="http://schemas.microsoft.com/office/powerpoint/2010/main" val="13038924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100" dirty="0">
                <a:effectLst/>
                <a:ea typeface="宋体" panose="02010600030101010101" pitchFamily="2" charset="-122"/>
                <a:cs typeface="Times New Roman" panose="02020603050405020304" pitchFamily="18" charset="0"/>
              </a:rPr>
              <a:t>机器人部署在外，指挥员只能通过系统远程操控机器人，因此必须要监测机器人的状态来确保机器人的安全，否则会出现不必要的麻烦，例如电量把控不足导致机器人无法拥有足够的电量返程。系统主要通过“</a:t>
            </a:r>
            <a:r>
              <a:rPr lang="en-US" altLang="zh-CN" sz="1800" kern="100" dirty="0" err="1">
                <a:effectLst/>
                <a:ea typeface="宋体" panose="02010600030101010101" pitchFamily="2" charset="-122"/>
                <a:cs typeface="Times New Roman" panose="02020603050405020304" pitchFamily="18" charset="0"/>
              </a:rPr>
              <a:t>QNode</a:t>
            </a:r>
            <a:r>
              <a:rPr lang="zh-CN" altLang="zh-CN" sz="1800" kern="100" dirty="0">
                <a:effectLst/>
                <a:ea typeface="宋体" panose="02010600030101010101" pitchFamily="2" charset="-122"/>
                <a:cs typeface="Times New Roman" panose="02020603050405020304" pitchFamily="18" charset="0"/>
              </a:rPr>
              <a:t>”对象与“</a:t>
            </a:r>
            <a:r>
              <a:rPr lang="en-US" altLang="zh-CN" sz="1800" kern="100" dirty="0" err="1">
                <a:effectLst/>
                <a:ea typeface="宋体" panose="02010600030101010101" pitchFamily="2" charset="-122"/>
                <a:cs typeface="Times New Roman" panose="02020603050405020304" pitchFamily="18" charset="0"/>
              </a:rPr>
              <a:t>RosNode</a:t>
            </a:r>
            <a:r>
              <a:rPr lang="zh-CN" altLang="zh-CN" sz="1800" kern="100" dirty="0">
                <a:effectLst/>
                <a:ea typeface="宋体" panose="02010600030101010101" pitchFamily="2" charset="-122"/>
                <a:cs typeface="Times New Roman" panose="02020603050405020304" pitchFamily="18" charset="0"/>
              </a:rPr>
              <a:t>”对象的通信来获取机器人相关信息并监测器状态。</a:t>
            </a:r>
            <a:endParaRPr lang="en-US" altLang="zh-CN" sz="1800" kern="100" dirty="0">
              <a:effectLst/>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a:t>
            </a:r>
            <a:r>
              <a:rPr lang="en-US" altLang="zh-CN" sz="1800" dirty="0" err="1">
                <a:effectLst/>
                <a:latin typeface="Times New Roman" panose="02020603050405020304" pitchFamily="18" charset="0"/>
                <a:ea typeface="宋体" panose="02010600030101010101" pitchFamily="2" charset="-122"/>
              </a:rPr>
              <a:t>MonitorRoboUI</a:t>
            </a:r>
            <a:r>
              <a:rPr lang="zh-CN" altLang="zh-CN" sz="1800" dirty="0">
                <a:effectLst/>
                <a:latin typeface="Times New Roman" panose="02020603050405020304" pitchFamily="18" charset="0"/>
                <a:ea typeface="宋体" panose="02010600030101010101" pitchFamily="2" charset="-122"/>
              </a:rPr>
              <a:t>”对象向“</a:t>
            </a:r>
            <a:r>
              <a:rPr lang="en-US" altLang="zh-CN" sz="1800" dirty="0" err="1">
                <a:effectLst/>
                <a:latin typeface="Times New Roman" panose="02020603050405020304" pitchFamily="18" charset="0"/>
                <a:ea typeface="宋体" panose="02010600030101010101" pitchFamily="2" charset="-122"/>
              </a:rPr>
              <a:t>RoboStateManager</a:t>
            </a:r>
            <a:r>
              <a:rPr lang="zh-CN" altLang="zh-CN" sz="1800" dirty="0">
                <a:effectLst/>
                <a:latin typeface="Times New Roman" panose="02020603050405020304" pitchFamily="18" charset="0"/>
                <a:ea typeface="宋体" panose="02010600030101010101" pitchFamily="2" charset="-122"/>
              </a:rPr>
              <a:t>”对象发送消息“</a:t>
            </a:r>
            <a:r>
              <a:rPr lang="en-US" altLang="zh-CN" sz="1800" dirty="0">
                <a:effectLst/>
                <a:latin typeface="Times New Roman" panose="02020603050405020304" pitchFamily="18" charset="0"/>
                <a:ea typeface="宋体" panose="02010600030101010101" pitchFamily="2" charset="-122"/>
              </a:rPr>
              <a:t>cerate </a:t>
            </a:r>
            <a:r>
              <a:rPr lang="en-US" altLang="zh-CN" sz="1800" dirty="0" err="1">
                <a:effectLst/>
                <a:latin typeface="Times New Roman" panose="02020603050405020304" pitchFamily="18" charset="0"/>
                <a:ea typeface="宋体" panose="02010600030101010101" pitchFamily="2" charset="-122"/>
              </a:rPr>
              <a:t>MonitorCommand</a:t>
            </a:r>
            <a:r>
              <a:rPr lang="zh-CN" altLang="zh-CN" sz="1800" dirty="0">
                <a:effectLst/>
                <a:latin typeface="Times New Roman" panose="02020603050405020304" pitchFamily="18" charset="0"/>
                <a:ea typeface="宋体" panose="02010600030101010101" pitchFamily="2" charset="-122"/>
              </a:rPr>
              <a:t>”以期望监测机器人的状态，“</a:t>
            </a:r>
            <a:r>
              <a:rPr lang="en-US" altLang="zh-CN" sz="1800" dirty="0" err="1">
                <a:effectLst/>
                <a:latin typeface="Times New Roman" panose="02020603050405020304" pitchFamily="18" charset="0"/>
                <a:ea typeface="宋体" panose="02010600030101010101" pitchFamily="2" charset="-122"/>
              </a:rPr>
              <a:t>RoboStateManager</a:t>
            </a:r>
            <a:r>
              <a:rPr lang="zh-CN" altLang="zh-CN" sz="1800" dirty="0">
                <a:effectLst/>
                <a:latin typeface="Times New Roman" panose="02020603050405020304" pitchFamily="18" charset="0"/>
                <a:ea typeface="宋体" panose="02010600030101010101" pitchFamily="2" charset="-122"/>
              </a:rPr>
              <a:t>”对象收到消息后调用自方法“</a:t>
            </a:r>
            <a:r>
              <a:rPr lang="en-US" altLang="zh-CN" sz="1800" dirty="0" err="1">
                <a:effectLst/>
                <a:latin typeface="Times New Roman" panose="02020603050405020304" pitchFamily="18" charset="0"/>
                <a:ea typeface="宋体" panose="02010600030101010101" pitchFamily="2" charset="-122"/>
              </a:rPr>
              <a:t>checkingCommand</a:t>
            </a:r>
            <a:r>
              <a:rPr lang="zh-CN" altLang="zh-CN" sz="1800" dirty="0">
                <a:effectLst/>
                <a:latin typeface="Times New Roman" panose="02020603050405020304" pitchFamily="18" charset="0"/>
                <a:ea typeface="宋体" panose="02010600030101010101" pitchFamily="2" charset="-122"/>
              </a:rPr>
              <a:t>”来判断该命令是否合法（如命令中节点错误会导致无法连接机器人）并将核查结果反馈至“</a:t>
            </a:r>
            <a:r>
              <a:rPr lang="en-US" altLang="zh-CN" sz="1800" dirty="0" err="1">
                <a:effectLst/>
                <a:latin typeface="Times New Roman" panose="02020603050405020304" pitchFamily="18" charset="0"/>
                <a:ea typeface="宋体" panose="02010600030101010101" pitchFamily="2" charset="-122"/>
              </a:rPr>
              <a:t>MonitorRoboUI</a:t>
            </a:r>
            <a:r>
              <a:rPr lang="zh-CN" altLang="zh-CN" sz="1800" dirty="0">
                <a:effectLst/>
                <a:latin typeface="Times New Roman" panose="02020603050405020304" pitchFamily="18" charset="0"/>
                <a:ea typeface="宋体" panose="02010600030101010101" pitchFamily="2" charset="-122"/>
              </a:rPr>
              <a:t>”对象。当核查结果为正确时，“</a:t>
            </a:r>
            <a:r>
              <a:rPr lang="en-US" altLang="zh-CN" sz="1800" dirty="0" err="1">
                <a:effectLst/>
                <a:latin typeface="Times New Roman" panose="02020603050405020304" pitchFamily="18" charset="0"/>
                <a:ea typeface="宋体" panose="02010600030101010101" pitchFamily="2" charset="-122"/>
              </a:rPr>
              <a:t>RoboStateManager</a:t>
            </a:r>
            <a:r>
              <a:rPr lang="zh-CN" altLang="zh-CN" sz="1800" dirty="0">
                <a:effectLst/>
                <a:latin typeface="Times New Roman" panose="02020603050405020304" pitchFamily="18" charset="0"/>
                <a:ea typeface="宋体" panose="02010600030101010101" pitchFamily="2" charset="-122"/>
              </a:rPr>
              <a:t>”对象向“</a:t>
            </a:r>
            <a:r>
              <a:rPr lang="en-US" altLang="zh-CN" sz="1800" dirty="0" err="1">
                <a:effectLst/>
                <a:latin typeface="Times New Roman" panose="02020603050405020304" pitchFamily="18" charset="0"/>
                <a:ea typeface="宋体" panose="02010600030101010101" pitchFamily="2" charset="-122"/>
              </a:rPr>
              <a:t>QNdoe</a:t>
            </a:r>
            <a:r>
              <a:rPr lang="zh-CN" altLang="zh-CN" sz="1800" dirty="0">
                <a:effectLst/>
                <a:latin typeface="Times New Roman" panose="02020603050405020304" pitchFamily="18" charset="0"/>
                <a:ea typeface="宋体" panose="02010600030101010101" pitchFamily="2" charset="-122"/>
              </a:rPr>
              <a:t>”对象发送消息“</a:t>
            </a:r>
            <a:r>
              <a:rPr lang="en-US" altLang="zh-CN" sz="1800" dirty="0">
                <a:effectLst/>
                <a:latin typeface="Times New Roman" panose="02020603050405020304" pitchFamily="18" charset="0"/>
                <a:ea typeface="宋体" panose="02010600030101010101" pitchFamily="2" charset="-122"/>
              </a:rPr>
              <a:t>send </a:t>
            </a:r>
            <a:r>
              <a:rPr lang="en-US" altLang="zh-CN" sz="1800" dirty="0" err="1">
                <a:effectLst/>
                <a:latin typeface="Times New Roman" panose="02020603050405020304" pitchFamily="18" charset="0"/>
                <a:ea typeface="宋体" panose="02010600030101010101" pitchFamily="2" charset="-122"/>
              </a:rPr>
              <a:t>Commad</a:t>
            </a:r>
            <a:r>
              <a:rPr lang="zh-CN" altLang="zh-CN" sz="1800" dirty="0">
                <a:effectLst/>
                <a:latin typeface="Times New Roman" panose="02020603050405020304" pitchFamily="18" charset="0"/>
                <a:ea typeface="宋体" panose="02010600030101010101" pitchFamily="2" charset="-122"/>
              </a:rPr>
              <a:t>”来告知“</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”对象接下来需要执行什么命令。“</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”对象收到消息后向“</a:t>
            </a:r>
            <a:r>
              <a:rPr lang="en-US" altLang="zh-CN" sz="1800" dirty="0" err="1">
                <a:effectLst/>
                <a:latin typeface="Times New Roman" panose="02020603050405020304" pitchFamily="18" charset="0"/>
                <a:ea typeface="宋体" panose="02010600030101010101" pitchFamily="2" charset="-122"/>
              </a:rPr>
              <a:t>RosNode</a:t>
            </a:r>
            <a:r>
              <a:rPr lang="zh-CN" altLang="zh-CN" sz="1800" dirty="0">
                <a:effectLst/>
                <a:latin typeface="Times New Roman" panose="02020603050405020304" pitchFamily="18" charset="0"/>
                <a:ea typeface="宋体" panose="02010600030101010101" pitchFamily="2" charset="-122"/>
              </a:rPr>
              <a:t>”对象发送订阅话题消息（“</a:t>
            </a:r>
            <a:r>
              <a:rPr lang="en-US" altLang="zh-CN" sz="1800" dirty="0" err="1">
                <a:effectLst/>
                <a:latin typeface="Times New Roman" panose="02020603050405020304" pitchFamily="18" charset="0"/>
                <a:ea typeface="宋体" panose="02010600030101010101" pitchFamily="2" charset="-122"/>
              </a:rPr>
              <a:t>cmd_vel</a:t>
            </a:r>
            <a:r>
              <a:rPr lang="zh-CN" altLang="zh-CN" sz="1800" dirty="0">
                <a:effectLst/>
                <a:latin typeface="Times New Roman" panose="02020603050405020304" pitchFamily="18" charset="0"/>
                <a:ea typeface="宋体" panose="02010600030101010101" pitchFamily="2" charset="-122"/>
              </a:rPr>
              <a:t>”为速度话题，“</a:t>
            </a:r>
            <a:r>
              <a:rPr lang="en-US" altLang="zh-CN" sz="1800" dirty="0">
                <a:effectLst/>
                <a:latin typeface="Times New Roman" panose="02020603050405020304" pitchFamily="18" charset="0"/>
                <a:ea typeface="宋体" panose="02010600030101010101" pitchFamily="2" charset="-122"/>
              </a:rPr>
              <a:t>battery _state</a:t>
            </a:r>
            <a:r>
              <a:rPr lang="zh-CN" altLang="zh-CN" sz="1800" dirty="0">
                <a:effectLst/>
                <a:latin typeface="Times New Roman" panose="02020603050405020304" pitchFamily="18" charset="0"/>
                <a:ea typeface="宋体" panose="02010600030101010101" pitchFamily="2" charset="-122"/>
              </a:rPr>
              <a:t>”为电量话题），“</a:t>
            </a:r>
            <a:r>
              <a:rPr lang="en-US" altLang="zh-CN" sz="1800" dirty="0" err="1">
                <a:effectLst/>
                <a:latin typeface="Times New Roman" panose="02020603050405020304" pitchFamily="18" charset="0"/>
                <a:ea typeface="宋体" panose="02010600030101010101" pitchFamily="2" charset="-122"/>
              </a:rPr>
              <a:t>RosNode</a:t>
            </a:r>
            <a:r>
              <a:rPr lang="zh-CN" altLang="zh-CN" sz="1800" dirty="0">
                <a:effectLst/>
                <a:latin typeface="Times New Roman" panose="02020603050405020304" pitchFamily="18" charset="0"/>
                <a:ea typeface="宋体" panose="02010600030101010101" pitchFamily="2" charset="-122"/>
              </a:rPr>
              <a:t>”对象收到消息后从对象“</a:t>
            </a:r>
            <a:r>
              <a:rPr lang="en-US" altLang="zh-CN" sz="1800" dirty="0">
                <a:effectLst/>
                <a:latin typeface="Times New Roman" panose="02020603050405020304" pitchFamily="18" charset="0"/>
                <a:ea typeface="宋体" panose="02010600030101010101" pitchFamily="2" charset="-122"/>
              </a:rPr>
              <a:t>TurtleBot3</a:t>
            </a:r>
            <a:r>
              <a:rPr lang="zh-CN" altLang="zh-CN" sz="1800" dirty="0">
                <a:effectLst/>
                <a:latin typeface="Times New Roman" panose="02020603050405020304" pitchFamily="18" charset="0"/>
                <a:ea typeface="宋体" panose="02010600030101010101" pitchFamily="2" charset="-122"/>
              </a:rPr>
              <a:t>”中获取对应信息，随后将信息以话题的格式发布给“</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”对象成功订阅到话题消息后将结果返回给“</a:t>
            </a:r>
            <a:r>
              <a:rPr lang="en-US" altLang="zh-CN" sz="1800" dirty="0" err="1">
                <a:effectLst/>
                <a:latin typeface="Times New Roman" panose="02020603050405020304" pitchFamily="18" charset="0"/>
                <a:ea typeface="宋体" panose="02010600030101010101" pitchFamily="2" charset="-122"/>
              </a:rPr>
              <a:t>RoboStateManager</a:t>
            </a:r>
            <a:r>
              <a:rPr lang="zh-CN" altLang="zh-CN" sz="1800" dirty="0">
                <a:effectLst/>
                <a:latin typeface="Times New Roman" panose="02020603050405020304" pitchFamily="18" charset="0"/>
                <a:ea typeface="宋体" panose="02010600030101010101" pitchFamily="2" charset="-122"/>
              </a:rPr>
              <a:t>”对象，“</a:t>
            </a:r>
            <a:r>
              <a:rPr lang="en-US" altLang="zh-CN" sz="1800" dirty="0" err="1">
                <a:effectLst/>
                <a:latin typeface="Times New Roman" panose="02020603050405020304" pitchFamily="18" charset="0"/>
                <a:ea typeface="宋体" panose="02010600030101010101" pitchFamily="2" charset="-122"/>
              </a:rPr>
              <a:t>RoboState</a:t>
            </a:r>
            <a:r>
              <a:rPr lang="en-US" altLang="zh-CN" sz="1800" dirty="0">
                <a:effectLst/>
                <a:latin typeface="Times New Roman" panose="02020603050405020304" pitchFamily="18" charset="0"/>
                <a:ea typeface="宋体" panose="02010600030101010101" pitchFamily="2" charset="-122"/>
              </a:rPr>
              <a:t> Manager</a:t>
            </a:r>
            <a:r>
              <a:rPr lang="zh-CN" altLang="zh-CN" sz="1800" dirty="0">
                <a:effectLst/>
                <a:latin typeface="Times New Roman" panose="02020603050405020304" pitchFamily="18" charset="0"/>
                <a:ea typeface="宋体" panose="02010600030101010101" pitchFamily="2" charset="-122"/>
              </a:rPr>
              <a:t>”对象处理“</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”对象返回的消息并将最终结果返回至“</a:t>
            </a:r>
            <a:r>
              <a:rPr lang="en-US" altLang="zh-CN" sz="1800" dirty="0" err="1">
                <a:effectLst/>
                <a:latin typeface="Times New Roman" panose="02020603050405020304" pitchFamily="18" charset="0"/>
                <a:ea typeface="宋体" panose="02010600030101010101" pitchFamily="2" charset="-122"/>
              </a:rPr>
              <a:t>MonitorRoboUI</a:t>
            </a:r>
            <a:r>
              <a:rPr lang="zh-CN" altLang="zh-CN" sz="1800" dirty="0">
                <a:effectLst/>
                <a:latin typeface="Times New Roman" panose="02020603050405020304" pitchFamily="18" charset="0"/>
                <a:ea typeface="宋体" panose="02010600030101010101" pitchFamily="2" charset="-122"/>
              </a:rPr>
              <a:t>”对象。</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20</a:t>
            </a:fld>
            <a:endParaRPr lang="en-US" altLang="zh-CN"/>
          </a:p>
        </p:txBody>
      </p:sp>
    </p:spTree>
    <p:extLst>
      <p:ext uri="{BB962C8B-B14F-4D97-AF65-F5344CB8AC3E}">
        <p14:creationId xmlns:p14="http://schemas.microsoft.com/office/powerpoint/2010/main" val="1302119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100" dirty="0">
                <a:effectLst/>
                <a:ea typeface="宋体" panose="02010600030101010101" pitchFamily="2" charset="-122"/>
                <a:cs typeface="Times New Roman" panose="02020603050405020304" pitchFamily="18" charset="0"/>
              </a:rPr>
              <a:t>系统通过机器人最终实现侦察目标，因此需要获取与目标相关的图像。这时候就要调用机器人内置的摄像头，获取摄像头相关信息并传回数据，系统对数据进行处理，通过</a:t>
            </a:r>
            <a:r>
              <a:rPr lang="en-US" altLang="zh-CN" sz="1800" kern="100" dirty="0" err="1">
                <a:effectLst/>
                <a:ea typeface="宋体" panose="02010600030101010101" pitchFamily="2" charset="-122"/>
                <a:cs typeface="Times New Roman" panose="02020603050405020304" pitchFamily="18" charset="0"/>
              </a:rPr>
              <a:t>cvbridge</a:t>
            </a:r>
            <a:r>
              <a:rPr lang="zh-CN" altLang="zh-CN" sz="1800" kern="100" dirty="0">
                <a:effectLst/>
                <a:ea typeface="宋体" panose="02010600030101010101" pitchFamily="2" charset="-122"/>
                <a:cs typeface="Times New Roman" panose="02020603050405020304" pitchFamily="18" charset="0"/>
              </a:rPr>
              <a:t>将图片格式转化为</a:t>
            </a:r>
            <a:r>
              <a:rPr lang="en-US" altLang="zh-CN" sz="1800" kern="100" dirty="0" err="1">
                <a:effectLst/>
                <a:ea typeface="宋体" panose="02010600030101010101" pitchFamily="2" charset="-122"/>
                <a:cs typeface="Times New Roman" panose="02020603050405020304" pitchFamily="18" charset="0"/>
              </a:rPr>
              <a:t>Qimage</a:t>
            </a:r>
            <a:r>
              <a:rPr lang="zh-CN" altLang="zh-CN" sz="1800" kern="100" dirty="0">
                <a:effectLst/>
                <a:ea typeface="宋体" panose="02010600030101010101" pitchFamily="2" charset="-122"/>
                <a:cs typeface="Times New Roman" panose="02020603050405020304" pitchFamily="18" charset="0"/>
              </a:rPr>
              <a:t>，最终展示在机器人侦察信息界面上。</a:t>
            </a:r>
            <a:endParaRPr lang="en-US" altLang="zh-CN" sz="1800" kern="100" dirty="0">
              <a:effectLst/>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a:t>
            </a:r>
            <a:r>
              <a:rPr lang="en-US" altLang="zh-CN" sz="1800" dirty="0" err="1">
                <a:effectLst/>
                <a:latin typeface="Times New Roman" panose="02020603050405020304" pitchFamily="18" charset="0"/>
                <a:ea typeface="宋体" panose="02010600030101010101" pitchFamily="2" charset="-122"/>
              </a:rPr>
              <a:t>RoboDectionUI</a:t>
            </a:r>
            <a:r>
              <a:rPr lang="zh-CN" altLang="zh-CN" sz="1800" dirty="0">
                <a:effectLst/>
                <a:latin typeface="Times New Roman" panose="02020603050405020304" pitchFamily="18" charset="0"/>
                <a:ea typeface="宋体" panose="02010600030101010101" pitchFamily="2" charset="-122"/>
              </a:rPr>
              <a:t>”对象向“</a:t>
            </a:r>
            <a:r>
              <a:rPr lang="en-US" altLang="zh-CN" sz="1800" dirty="0" err="1">
                <a:effectLst/>
                <a:latin typeface="Times New Roman" panose="02020603050405020304" pitchFamily="18" charset="0"/>
                <a:ea typeface="宋体" panose="02010600030101010101" pitchFamily="2" charset="-122"/>
              </a:rPr>
              <a:t>RoboCameraManager</a:t>
            </a:r>
            <a:r>
              <a:rPr lang="zh-CN" altLang="zh-CN" sz="1800" dirty="0">
                <a:effectLst/>
                <a:latin typeface="Times New Roman" panose="02020603050405020304" pitchFamily="18" charset="0"/>
                <a:ea typeface="宋体" panose="02010600030101010101" pitchFamily="2" charset="-122"/>
              </a:rPr>
              <a:t>”对象发送消息“</a:t>
            </a:r>
            <a:r>
              <a:rPr lang="en-US" altLang="zh-CN" sz="1800" dirty="0">
                <a:effectLst/>
                <a:latin typeface="Times New Roman" panose="02020603050405020304" pitchFamily="18" charset="0"/>
                <a:ea typeface="宋体" panose="02010600030101010101" pitchFamily="2" charset="-122"/>
              </a:rPr>
              <a:t>connect Camera</a:t>
            </a:r>
            <a:r>
              <a:rPr lang="zh-CN" altLang="zh-CN" sz="1800" dirty="0">
                <a:effectLst/>
                <a:latin typeface="Times New Roman" panose="02020603050405020304" pitchFamily="18" charset="0"/>
                <a:ea typeface="宋体" panose="02010600030101010101" pitchFamily="2" charset="-122"/>
              </a:rPr>
              <a:t>”以期望获得机器人摄像头相关数据。对象“</a:t>
            </a:r>
            <a:r>
              <a:rPr lang="en-US" altLang="zh-CN" sz="1800" dirty="0" err="1">
                <a:effectLst/>
                <a:latin typeface="Times New Roman" panose="02020603050405020304" pitchFamily="18" charset="0"/>
                <a:ea typeface="宋体" panose="02010600030101010101" pitchFamily="2" charset="-122"/>
              </a:rPr>
              <a:t>RoboCameraManager</a:t>
            </a:r>
            <a:r>
              <a:rPr lang="zh-CN" altLang="zh-CN" sz="1800" dirty="0">
                <a:effectLst/>
                <a:latin typeface="Times New Roman" panose="02020603050405020304" pitchFamily="18" charset="0"/>
                <a:ea typeface="宋体" panose="02010600030101010101" pitchFamily="2" charset="-122"/>
              </a:rPr>
              <a:t>”收到消息后调用自方法“</a:t>
            </a:r>
            <a:r>
              <a:rPr lang="en-US" altLang="zh-CN" sz="1800" dirty="0" err="1">
                <a:effectLst/>
                <a:latin typeface="Times New Roman" panose="02020603050405020304" pitchFamily="18" charset="0"/>
                <a:ea typeface="宋体" panose="02010600030101010101" pitchFamily="2" charset="-122"/>
              </a:rPr>
              <a:t>configureState</a:t>
            </a:r>
            <a:r>
              <a:rPr lang="zh-CN" altLang="zh-CN" sz="1800" dirty="0">
                <a:effectLst/>
                <a:latin typeface="Times New Roman" panose="02020603050405020304" pitchFamily="18" charset="0"/>
                <a:ea typeface="宋体" panose="02010600030101010101" pitchFamily="2" charset="-122"/>
              </a:rPr>
              <a:t>”来获取摄像头状态，并将状态返回给对象“</a:t>
            </a:r>
            <a:r>
              <a:rPr lang="en-US" altLang="zh-CN" sz="1800" dirty="0" err="1">
                <a:effectLst/>
                <a:latin typeface="Times New Roman" panose="02020603050405020304" pitchFamily="18" charset="0"/>
                <a:ea typeface="宋体" panose="02010600030101010101" pitchFamily="2" charset="-122"/>
              </a:rPr>
              <a:t>RoboDectionUI</a:t>
            </a:r>
            <a:r>
              <a:rPr lang="zh-CN" altLang="zh-CN" sz="1800" dirty="0">
                <a:effectLst/>
                <a:latin typeface="Times New Roman" panose="02020603050405020304" pitchFamily="18" charset="0"/>
                <a:ea typeface="宋体" panose="02010600030101010101" pitchFamily="2" charset="-122"/>
              </a:rPr>
              <a:t>”。如果摄像头处于激活状态，那么“</a:t>
            </a:r>
            <a:r>
              <a:rPr lang="en-US" altLang="zh-CN" sz="1800" dirty="0" err="1">
                <a:effectLst/>
                <a:latin typeface="Times New Roman" panose="02020603050405020304" pitchFamily="18" charset="0"/>
                <a:ea typeface="宋体" panose="02010600030101010101" pitchFamily="2" charset="-122"/>
              </a:rPr>
              <a:t>RoboCameraManager</a:t>
            </a:r>
            <a:r>
              <a:rPr lang="zh-CN" altLang="zh-CN" sz="1800" dirty="0">
                <a:effectLst/>
                <a:latin typeface="Times New Roman" panose="02020603050405020304" pitchFamily="18" charset="0"/>
                <a:ea typeface="宋体" panose="02010600030101010101" pitchFamily="2" charset="-122"/>
              </a:rPr>
              <a:t>”对象向“</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”对象发送消息“</a:t>
            </a:r>
            <a:r>
              <a:rPr lang="en-US" altLang="zh-CN" sz="1800" dirty="0" err="1">
                <a:effectLst/>
                <a:latin typeface="Times New Roman" panose="02020603050405020304" pitchFamily="18" charset="0"/>
                <a:ea typeface="宋体" panose="02010600030101010101" pitchFamily="2" charset="-122"/>
              </a:rPr>
              <a:t>sendCommand</a:t>
            </a:r>
            <a:r>
              <a:rPr lang="zh-CN" altLang="zh-CN" sz="1800" dirty="0">
                <a:effectLst/>
                <a:latin typeface="Times New Roman" panose="02020603050405020304" pitchFamily="18" charset="0"/>
                <a:ea typeface="宋体" panose="02010600030101010101" pitchFamily="2" charset="-122"/>
              </a:rPr>
              <a:t>”以建立连接，“</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”对象订阅话题“</a:t>
            </a:r>
            <a:r>
              <a:rPr lang="en-US" altLang="zh-CN" sz="1800" dirty="0" err="1">
                <a:effectLst/>
                <a:latin typeface="Times New Roman" panose="02020603050405020304" pitchFamily="18" charset="0"/>
                <a:ea typeface="宋体" panose="02010600030101010101" pitchFamily="2" charset="-122"/>
              </a:rPr>
              <a:t>raspicam_node</a:t>
            </a:r>
            <a:r>
              <a:rPr lang="zh-CN" altLang="zh-CN" sz="1800" dirty="0">
                <a:effectLst/>
                <a:latin typeface="Times New Roman" panose="02020603050405020304" pitchFamily="18" charset="0"/>
                <a:ea typeface="宋体" panose="02010600030101010101" pitchFamily="2" charset="-122"/>
              </a:rPr>
              <a:t>”。因为当摄像头处于激活状态时，“</a:t>
            </a:r>
            <a:r>
              <a:rPr lang="en-US" altLang="zh-CN" sz="1800" dirty="0" err="1">
                <a:effectLst/>
                <a:latin typeface="Times New Roman" panose="02020603050405020304" pitchFamily="18" charset="0"/>
                <a:ea typeface="宋体" panose="02010600030101010101" pitchFamily="2" charset="-122"/>
              </a:rPr>
              <a:t>RosCameraNode</a:t>
            </a:r>
            <a:r>
              <a:rPr lang="zh-CN" altLang="zh-CN" sz="1800" dirty="0">
                <a:effectLst/>
                <a:latin typeface="Times New Roman" panose="02020603050405020304" pitchFamily="18" charset="0"/>
                <a:ea typeface="宋体" panose="02010600030101010101" pitchFamily="2" charset="-122"/>
              </a:rPr>
              <a:t>”对象会自创建话题“</a:t>
            </a:r>
            <a:r>
              <a:rPr lang="en-US" altLang="zh-CN" sz="1800" dirty="0" err="1">
                <a:effectLst/>
                <a:latin typeface="Times New Roman" panose="02020603050405020304" pitchFamily="18" charset="0"/>
                <a:ea typeface="宋体" panose="02010600030101010101" pitchFamily="2" charset="-122"/>
              </a:rPr>
              <a:t>raspicam_node</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收到“</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”对象的订阅消息，“</a:t>
            </a:r>
            <a:r>
              <a:rPr lang="en-US" altLang="zh-CN" sz="1800" dirty="0" err="1">
                <a:effectLst/>
                <a:latin typeface="Times New Roman" panose="02020603050405020304" pitchFamily="18" charset="0"/>
                <a:ea typeface="宋体" panose="02010600030101010101" pitchFamily="2" charset="-122"/>
              </a:rPr>
              <a:t>RosCameraNode</a:t>
            </a:r>
            <a:r>
              <a:rPr lang="zh-CN" altLang="zh-CN" sz="1800" dirty="0">
                <a:effectLst/>
                <a:latin typeface="Times New Roman" panose="02020603050405020304" pitchFamily="18" charset="0"/>
                <a:ea typeface="宋体" panose="02010600030101010101" pitchFamily="2" charset="-122"/>
              </a:rPr>
              <a:t>”对象发布话题“</a:t>
            </a:r>
            <a:r>
              <a:rPr lang="en-US" altLang="zh-CN" sz="1800" dirty="0" err="1">
                <a:effectLst/>
                <a:latin typeface="Times New Roman" panose="02020603050405020304" pitchFamily="18" charset="0"/>
                <a:ea typeface="宋体" panose="02010600030101010101" pitchFamily="2" charset="-122"/>
              </a:rPr>
              <a:t>raspicam_node</a:t>
            </a:r>
            <a:r>
              <a:rPr lang="zh-CN" altLang="zh-CN" sz="1800" dirty="0">
                <a:effectLst/>
                <a:latin typeface="Times New Roman" panose="02020603050405020304" pitchFamily="18" charset="0"/>
                <a:ea typeface="宋体" panose="02010600030101010101" pitchFamily="2" charset="-122"/>
              </a:rPr>
              <a:t>”信息。“</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”对象订阅到话题后将信息返回至“</a:t>
            </a:r>
            <a:r>
              <a:rPr lang="en-US" altLang="zh-CN" sz="1800" dirty="0" err="1">
                <a:effectLst/>
                <a:latin typeface="Times New Roman" panose="02020603050405020304" pitchFamily="18" charset="0"/>
                <a:ea typeface="宋体" panose="02010600030101010101" pitchFamily="2" charset="-122"/>
              </a:rPr>
              <a:t>RoboCameraManager</a:t>
            </a:r>
            <a:r>
              <a:rPr lang="zh-CN" altLang="zh-CN" sz="1800" dirty="0">
                <a:effectLst/>
                <a:latin typeface="Times New Roman" panose="02020603050405020304" pitchFamily="18" charset="0"/>
                <a:ea typeface="宋体" panose="02010600030101010101" pitchFamily="2" charset="-122"/>
              </a:rPr>
              <a:t>”对象，“</a:t>
            </a:r>
            <a:r>
              <a:rPr lang="en-US" altLang="zh-CN" sz="1800" dirty="0" err="1">
                <a:effectLst/>
                <a:latin typeface="Times New Roman" panose="02020603050405020304" pitchFamily="18" charset="0"/>
                <a:ea typeface="宋体" panose="02010600030101010101" pitchFamily="2" charset="-122"/>
              </a:rPr>
              <a:t>RoboCameraManager</a:t>
            </a:r>
            <a:r>
              <a:rPr lang="zh-CN" altLang="zh-CN" sz="1800" dirty="0">
                <a:effectLst/>
                <a:latin typeface="Times New Roman" panose="02020603050405020304" pitchFamily="18" charset="0"/>
                <a:ea typeface="宋体" panose="02010600030101010101" pitchFamily="2" charset="-122"/>
              </a:rPr>
              <a:t>”对象处理完字节流格式的数据，将其转化为</a:t>
            </a:r>
            <a:r>
              <a:rPr lang="en-US" altLang="zh-CN" sz="1800" dirty="0">
                <a:effectLst/>
                <a:latin typeface="Times New Roman" panose="02020603050405020304" pitchFamily="18" charset="0"/>
                <a:ea typeface="宋体" panose="02010600030101010101" pitchFamily="2" charset="-122"/>
              </a:rPr>
              <a:t>Image</a:t>
            </a:r>
            <a:r>
              <a:rPr lang="zh-CN" altLang="zh-CN" sz="1800" dirty="0">
                <a:effectLst/>
                <a:latin typeface="Times New Roman" panose="02020603050405020304" pitchFamily="18" charset="0"/>
                <a:ea typeface="宋体" panose="02010600030101010101" pitchFamily="2" charset="-122"/>
              </a:rPr>
              <a:t>格式返回给“</a:t>
            </a:r>
            <a:r>
              <a:rPr lang="en-US" altLang="zh-CN" sz="1800" dirty="0" err="1">
                <a:effectLst/>
                <a:latin typeface="Times New Roman" panose="02020603050405020304" pitchFamily="18" charset="0"/>
                <a:ea typeface="宋体" panose="02010600030101010101" pitchFamily="2" charset="-122"/>
              </a:rPr>
              <a:t>RoboDectionUI</a:t>
            </a:r>
            <a:r>
              <a:rPr lang="zh-CN" altLang="zh-CN" sz="1800" dirty="0">
                <a:effectLst/>
                <a:latin typeface="Times New Roman" panose="02020603050405020304" pitchFamily="18" charset="0"/>
                <a:ea typeface="宋体" panose="02010600030101010101" pitchFamily="2" charset="-122"/>
              </a:rPr>
              <a:t>”对象，“</a:t>
            </a:r>
            <a:r>
              <a:rPr lang="en-US" altLang="zh-CN" sz="1800" dirty="0" err="1">
                <a:effectLst/>
                <a:latin typeface="Times New Roman" panose="02020603050405020304" pitchFamily="18" charset="0"/>
                <a:ea typeface="宋体" panose="02010600030101010101" pitchFamily="2" charset="-122"/>
              </a:rPr>
              <a:t>RoboDectionUI</a:t>
            </a:r>
            <a:r>
              <a:rPr lang="zh-CN" altLang="zh-CN" sz="1800" dirty="0">
                <a:effectLst/>
                <a:latin typeface="Times New Roman" panose="02020603050405020304" pitchFamily="18" charset="0"/>
                <a:ea typeface="宋体" panose="02010600030101010101" pitchFamily="2" charset="-122"/>
              </a:rPr>
              <a:t>”对象在机器人侦察信息界面展示图像。</a:t>
            </a:r>
            <a:endParaRPr lang="zh-CN" altLang="zh-CN" sz="1800" dirty="0">
              <a:effectLst/>
              <a:latin typeface="Times New Roman" panose="02020603050405020304" pitchFamily="18" charset="0"/>
              <a:ea typeface="楷体_GB2312"/>
            </a:endParaRPr>
          </a:p>
          <a:p>
            <a:endParaRPr lang="en-US" altLang="zh-CN" sz="1800" kern="100" dirty="0">
              <a:effectLst/>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21</a:t>
            </a:fld>
            <a:endParaRPr lang="en-US" altLang="zh-CN"/>
          </a:p>
        </p:txBody>
      </p:sp>
    </p:spTree>
    <p:extLst>
      <p:ext uri="{BB962C8B-B14F-4D97-AF65-F5344CB8AC3E}">
        <p14:creationId xmlns:p14="http://schemas.microsoft.com/office/powerpoint/2010/main" val="15922077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100" dirty="0">
                <a:effectLst/>
                <a:ea typeface="宋体" panose="02010600030101010101" pitchFamily="2" charset="-122"/>
                <a:cs typeface="Times New Roman" panose="02020603050405020304" pitchFamily="18" charset="0"/>
              </a:rPr>
              <a:t>当机器人到达指定位置后，拍摄目标相关图像信息并传回，后端系统需要进一步对图像处理，以此来识别图中的目标。这时会用到构件“</a:t>
            </a:r>
            <a:r>
              <a:rPr lang="en-US" altLang="zh-CN" sz="1800" kern="100" dirty="0">
                <a:effectLst/>
                <a:ea typeface="宋体" panose="02010600030101010101" pitchFamily="2" charset="-122"/>
                <a:cs typeface="Times New Roman" panose="02020603050405020304" pitchFamily="18" charset="0"/>
              </a:rPr>
              <a:t>Yolov6</a:t>
            </a:r>
            <a:r>
              <a:rPr lang="zh-CN" altLang="zh-CN" sz="1800" kern="100" dirty="0">
                <a:effectLst/>
                <a:ea typeface="宋体" panose="02010600030101010101" pitchFamily="2" charset="-122"/>
                <a:cs typeface="Times New Roman" panose="02020603050405020304" pitchFamily="18" charset="0"/>
              </a:rPr>
              <a:t>”来帮助识别目标并在图像中用矩形框标注目标。</a:t>
            </a:r>
            <a:endParaRPr lang="en-US" altLang="zh-CN" sz="1800" kern="100" dirty="0">
              <a:effectLst/>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边界类对象“</a:t>
            </a:r>
            <a:r>
              <a:rPr lang="en-US" altLang="zh-CN" sz="1800" dirty="0" err="1">
                <a:effectLst/>
                <a:latin typeface="Times New Roman" panose="02020603050405020304" pitchFamily="18" charset="0"/>
                <a:ea typeface="宋体" panose="02010600030101010101" pitchFamily="2" charset="-122"/>
              </a:rPr>
              <a:t>RoboDetectionUI</a:t>
            </a:r>
            <a:r>
              <a:rPr lang="zh-CN" altLang="zh-CN" sz="1800" dirty="0">
                <a:effectLst/>
                <a:latin typeface="Times New Roman" panose="02020603050405020304" pitchFamily="18" charset="0"/>
                <a:ea typeface="宋体" panose="02010600030101010101" pitchFamily="2" charset="-122"/>
              </a:rPr>
              <a:t>”向控制类对象“</a:t>
            </a:r>
            <a:r>
              <a:rPr lang="en-US" altLang="zh-CN" sz="1800" dirty="0" err="1">
                <a:effectLst/>
                <a:latin typeface="Times New Roman" panose="02020603050405020304" pitchFamily="18" charset="0"/>
                <a:ea typeface="宋体" panose="02010600030101010101" pitchFamily="2" charset="-122"/>
              </a:rPr>
              <a:t>ImageManager</a:t>
            </a:r>
            <a:r>
              <a:rPr lang="zh-CN" altLang="zh-CN" sz="1800" dirty="0">
                <a:effectLst/>
                <a:latin typeface="Times New Roman" panose="02020603050405020304" pitchFamily="18" charset="0"/>
                <a:ea typeface="宋体" panose="02010600030101010101" pitchFamily="2" charset="-122"/>
              </a:rPr>
              <a:t>”发送消息“</a:t>
            </a:r>
            <a:r>
              <a:rPr lang="en-US" altLang="zh-CN" sz="1800" dirty="0" err="1">
                <a:effectLst/>
                <a:latin typeface="Times New Roman" panose="02020603050405020304" pitchFamily="18" charset="0"/>
                <a:ea typeface="宋体" panose="02010600030101010101" pitchFamily="2" charset="-122"/>
              </a:rPr>
              <a:t>analysisTarget</a:t>
            </a:r>
            <a:r>
              <a:rPr lang="zh-CN" altLang="zh-CN" sz="1800" dirty="0">
                <a:effectLst/>
                <a:latin typeface="Times New Roman" panose="02020603050405020304" pitchFamily="18" charset="0"/>
                <a:ea typeface="宋体" panose="02010600030101010101" pitchFamily="2" charset="-122"/>
              </a:rPr>
              <a:t>”来发起分析目标的请求，“</a:t>
            </a:r>
            <a:r>
              <a:rPr lang="en-US" altLang="zh-CN" sz="1800" dirty="0" err="1">
                <a:effectLst/>
                <a:latin typeface="Times New Roman" panose="02020603050405020304" pitchFamily="18" charset="0"/>
                <a:ea typeface="宋体" panose="02010600030101010101" pitchFamily="2" charset="-122"/>
              </a:rPr>
              <a:t>ImageManager</a:t>
            </a:r>
            <a:r>
              <a:rPr lang="zh-CN" altLang="zh-CN" sz="1800" dirty="0">
                <a:effectLst/>
                <a:latin typeface="Times New Roman" panose="02020603050405020304" pitchFamily="18" charset="0"/>
                <a:ea typeface="宋体" panose="02010600030101010101" pitchFamily="2" charset="-122"/>
              </a:rPr>
              <a:t>”对象收到消息后，向实体类对象“</a:t>
            </a:r>
            <a:r>
              <a:rPr lang="en-US" altLang="zh-CN" sz="1800" dirty="0" err="1">
                <a:effectLst/>
                <a:latin typeface="Times New Roman" panose="02020603050405020304" pitchFamily="18" charset="0"/>
                <a:ea typeface="宋体" panose="02010600030101010101" pitchFamily="2" charset="-122"/>
              </a:rPr>
              <a:t>TargetImage</a:t>
            </a:r>
            <a:r>
              <a:rPr lang="zh-CN" altLang="zh-CN" sz="1800" dirty="0">
                <a:effectLst/>
                <a:latin typeface="Times New Roman" panose="02020603050405020304" pitchFamily="18" charset="0"/>
                <a:ea typeface="宋体" panose="02010600030101010101" pitchFamily="2" charset="-122"/>
              </a:rPr>
              <a:t>”发送消息“</a:t>
            </a:r>
            <a:r>
              <a:rPr lang="en-US" altLang="zh-CN" sz="1800" dirty="0" err="1">
                <a:effectLst/>
                <a:latin typeface="Times New Roman" panose="02020603050405020304" pitchFamily="18" charset="0"/>
                <a:ea typeface="宋体" panose="02010600030101010101" pitchFamily="2" charset="-122"/>
              </a:rPr>
              <a:t>getImage</a:t>
            </a:r>
            <a:r>
              <a:rPr lang="zh-CN" altLang="zh-CN" sz="1800" dirty="0">
                <a:effectLst/>
                <a:latin typeface="Times New Roman" panose="02020603050405020304" pitchFamily="18" charset="0"/>
                <a:ea typeface="宋体" panose="02010600030101010101" pitchFamily="2" charset="-122"/>
              </a:rPr>
              <a:t>”来获得目标图像，“</a:t>
            </a:r>
            <a:r>
              <a:rPr lang="en-US" altLang="zh-CN" sz="1800" dirty="0">
                <a:effectLst/>
                <a:latin typeface="Times New Roman" panose="02020603050405020304" pitchFamily="18" charset="0"/>
                <a:ea typeface="宋体" panose="02010600030101010101" pitchFamily="2" charset="-122"/>
              </a:rPr>
              <a:t>Target Image</a:t>
            </a:r>
            <a:r>
              <a:rPr lang="zh-CN" altLang="zh-CN" sz="1800" dirty="0">
                <a:effectLst/>
                <a:latin typeface="Times New Roman" panose="02020603050405020304" pitchFamily="18" charset="0"/>
                <a:ea typeface="宋体" panose="02010600030101010101" pitchFamily="2" charset="-122"/>
              </a:rPr>
              <a:t>”对象收到消息后调用自方法“</a:t>
            </a:r>
            <a:r>
              <a:rPr lang="en-US" altLang="zh-CN" sz="1800" dirty="0" err="1">
                <a:effectLst/>
                <a:latin typeface="Times New Roman" panose="02020603050405020304" pitchFamily="18" charset="0"/>
                <a:ea typeface="宋体" panose="02010600030101010101" pitchFamily="2" charset="-122"/>
              </a:rPr>
              <a:t>readImage</a:t>
            </a:r>
            <a:r>
              <a:rPr lang="zh-CN" altLang="zh-CN" sz="1800" dirty="0">
                <a:effectLst/>
                <a:latin typeface="Times New Roman" panose="02020603050405020304" pitchFamily="18" charset="0"/>
                <a:ea typeface="宋体" panose="02010600030101010101" pitchFamily="2" charset="-122"/>
              </a:rPr>
              <a:t>”读取目标图像并将结果返回至“</a:t>
            </a:r>
            <a:r>
              <a:rPr lang="en-US" altLang="zh-CN" sz="1800" dirty="0" err="1">
                <a:effectLst/>
                <a:latin typeface="Times New Roman" panose="02020603050405020304" pitchFamily="18" charset="0"/>
                <a:ea typeface="宋体" panose="02010600030101010101" pitchFamily="2" charset="-122"/>
              </a:rPr>
              <a:t>ImageManager</a:t>
            </a:r>
            <a:r>
              <a:rPr lang="zh-CN" altLang="zh-CN" sz="1800" dirty="0">
                <a:effectLst/>
                <a:latin typeface="Times New Roman" panose="02020603050405020304" pitchFamily="18" charset="0"/>
                <a:ea typeface="宋体" panose="02010600030101010101" pitchFamily="2" charset="-122"/>
              </a:rPr>
              <a:t>”对象。控制类对象“</a:t>
            </a:r>
            <a:r>
              <a:rPr lang="en-US" altLang="zh-CN" sz="1800" dirty="0" err="1">
                <a:effectLst/>
                <a:latin typeface="Times New Roman" panose="02020603050405020304" pitchFamily="18" charset="0"/>
                <a:ea typeface="宋体" panose="02010600030101010101" pitchFamily="2" charset="-122"/>
              </a:rPr>
              <a:t>ImageManager</a:t>
            </a:r>
            <a:r>
              <a:rPr lang="zh-CN" altLang="zh-CN" sz="1800" dirty="0">
                <a:effectLst/>
                <a:latin typeface="Times New Roman" panose="02020603050405020304" pitchFamily="18" charset="0"/>
                <a:ea typeface="宋体" panose="02010600030101010101" pitchFamily="2" charset="-122"/>
              </a:rPr>
              <a:t>”收到“</a:t>
            </a:r>
            <a:r>
              <a:rPr lang="en-US" altLang="zh-CN" sz="1800" dirty="0" err="1">
                <a:effectLst/>
                <a:latin typeface="Times New Roman" panose="02020603050405020304" pitchFamily="18" charset="0"/>
                <a:ea typeface="宋体" panose="02010600030101010101" pitchFamily="2" charset="-122"/>
              </a:rPr>
              <a:t>TargetImage</a:t>
            </a:r>
            <a:r>
              <a:rPr lang="zh-CN" altLang="zh-CN" sz="1800" dirty="0">
                <a:effectLst/>
                <a:latin typeface="Times New Roman" panose="02020603050405020304" pitchFamily="18" charset="0"/>
                <a:ea typeface="宋体" panose="02010600030101010101" pitchFamily="2" charset="-122"/>
              </a:rPr>
              <a:t>”对象传回的图像后向构件“</a:t>
            </a:r>
            <a:r>
              <a:rPr lang="en-US" altLang="zh-CN" sz="1800" dirty="0">
                <a:effectLst/>
                <a:latin typeface="Times New Roman" panose="02020603050405020304" pitchFamily="18" charset="0"/>
                <a:ea typeface="宋体" panose="02010600030101010101" pitchFamily="2" charset="-122"/>
              </a:rPr>
              <a:t>Yolov6</a:t>
            </a:r>
            <a:r>
              <a:rPr lang="zh-CN" altLang="zh-CN" sz="1800" dirty="0">
                <a:effectLst/>
                <a:latin typeface="Times New Roman" panose="02020603050405020304" pitchFamily="18" charset="0"/>
                <a:ea typeface="宋体" panose="02010600030101010101" pitchFamily="2" charset="-122"/>
              </a:rPr>
              <a:t>”发送请求分析的消息“</a:t>
            </a:r>
            <a:r>
              <a:rPr lang="en-US" altLang="zh-CN" sz="1800" dirty="0" err="1">
                <a:effectLst/>
                <a:latin typeface="Times New Roman" panose="02020603050405020304" pitchFamily="18" charset="0"/>
                <a:ea typeface="宋体" panose="02010600030101010101" pitchFamily="2" charset="-122"/>
              </a:rPr>
              <a:t>analysisImage</a:t>
            </a:r>
            <a:r>
              <a:rPr lang="zh-CN" altLang="zh-CN" sz="1800" dirty="0">
                <a:effectLst/>
                <a:latin typeface="Times New Roman" panose="02020603050405020304" pitchFamily="18" charset="0"/>
                <a:ea typeface="宋体" panose="02010600030101010101" pitchFamily="2" charset="-122"/>
              </a:rPr>
              <a:t>”，构件“</a:t>
            </a:r>
            <a:r>
              <a:rPr lang="en-US" altLang="zh-CN" sz="1800" dirty="0">
                <a:effectLst/>
                <a:latin typeface="Times New Roman" panose="02020603050405020304" pitchFamily="18" charset="0"/>
                <a:ea typeface="宋体" panose="02010600030101010101" pitchFamily="2" charset="-122"/>
              </a:rPr>
              <a:t>Yolov6</a:t>
            </a:r>
            <a:r>
              <a:rPr lang="zh-CN" altLang="zh-CN" sz="1800" dirty="0">
                <a:effectLst/>
                <a:latin typeface="Times New Roman" panose="02020603050405020304" pitchFamily="18" charset="0"/>
                <a:ea typeface="宋体" panose="02010600030101010101" pitchFamily="2" charset="-122"/>
              </a:rPr>
              <a:t>”收到消息后随即调用自方法“</a:t>
            </a:r>
            <a:r>
              <a:rPr lang="en-US" altLang="zh-CN" sz="1800" dirty="0">
                <a:effectLst/>
                <a:latin typeface="Times New Roman" panose="02020603050405020304" pitchFamily="18" charset="0"/>
                <a:ea typeface="宋体" panose="02010600030101010101" pitchFamily="2" charset="-122"/>
              </a:rPr>
              <a:t>analysis</a:t>
            </a:r>
            <a:r>
              <a:rPr lang="zh-CN" altLang="zh-CN" sz="1800" dirty="0">
                <a:effectLst/>
                <a:latin typeface="Times New Roman" panose="02020603050405020304" pitchFamily="18" charset="0"/>
                <a:ea typeface="宋体" panose="02010600030101010101" pitchFamily="2" charset="-122"/>
              </a:rPr>
              <a:t>”对图像进行分析处理。构件“</a:t>
            </a:r>
            <a:r>
              <a:rPr lang="en-US" altLang="zh-CN" sz="1800" dirty="0">
                <a:effectLst/>
                <a:latin typeface="Times New Roman" panose="02020603050405020304" pitchFamily="18" charset="0"/>
                <a:ea typeface="宋体" panose="02010600030101010101" pitchFamily="2" charset="-122"/>
              </a:rPr>
              <a:t>Yolov6</a:t>
            </a:r>
            <a:r>
              <a:rPr lang="zh-CN" altLang="zh-CN" sz="1800" dirty="0">
                <a:effectLst/>
                <a:latin typeface="Times New Roman" panose="02020603050405020304" pitchFamily="18" charset="0"/>
                <a:ea typeface="宋体" panose="02010600030101010101" pitchFamily="2" charset="-122"/>
              </a:rPr>
              <a:t>”会调用已经训练好的模型，通过训练模型匹配图像中的目标，并将结果用矩形框标识出，而后将处理的结果返回给控制类对象“</a:t>
            </a:r>
            <a:r>
              <a:rPr lang="en-US" altLang="zh-CN" sz="1800" dirty="0" err="1">
                <a:effectLst/>
                <a:latin typeface="Times New Roman" panose="02020603050405020304" pitchFamily="18" charset="0"/>
                <a:ea typeface="宋体" panose="02010600030101010101" pitchFamily="2" charset="-122"/>
              </a:rPr>
              <a:t>ImageManager</a:t>
            </a:r>
            <a:r>
              <a:rPr lang="zh-CN" altLang="zh-CN" sz="1800" dirty="0">
                <a:effectLst/>
                <a:latin typeface="Times New Roman" panose="02020603050405020304" pitchFamily="18" charset="0"/>
                <a:ea typeface="宋体" panose="02010600030101010101" pitchFamily="2" charset="-122"/>
              </a:rPr>
              <a:t>”对象，“</a:t>
            </a:r>
            <a:r>
              <a:rPr lang="en-US" altLang="zh-CN" sz="1800" dirty="0" err="1">
                <a:effectLst/>
                <a:latin typeface="Times New Roman" panose="02020603050405020304" pitchFamily="18" charset="0"/>
                <a:ea typeface="宋体" panose="02010600030101010101" pitchFamily="2" charset="-122"/>
              </a:rPr>
              <a:t>ImageManager</a:t>
            </a:r>
            <a:r>
              <a:rPr lang="zh-CN" altLang="zh-CN" sz="1800" dirty="0">
                <a:effectLst/>
                <a:latin typeface="Times New Roman" panose="02020603050405020304" pitchFamily="18" charset="0"/>
                <a:ea typeface="宋体" panose="02010600030101010101" pitchFamily="2" charset="-122"/>
              </a:rPr>
              <a:t>”对象再将结果返回给边界类对象“</a:t>
            </a:r>
            <a:r>
              <a:rPr lang="en-US" altLang="zh-CN" sz="1800" dirty="0" err="1">
                <a:effectLst/>
                <a:latin typeface="Times New Roman" panose="02020603050405020304" pitchFamily="18" charset="0"/>
                <a:ea typeface="宋体" panose="02010600030101010101" pitchFamily="2" charset="-122"/>
              </a:rPr>
              <a:t>RoboDetection</a:t>
            </a:r>
            <a:r>
              <a:rPr lang="zh-CN" altLang="zh-CN" sz="1800" dirty="0">
                <a:effectLst/>
                <a:latin typeface="Times New Roman" panose="02020603050405020304" pitchFamily="18" charset="0"/>
                <a:ea typeface="宋体" panose="02010600030101010101" pitchFamily="2" charset="-122"/>
              </a:rPr>
              <a:t>”，最终在目标侦察界面中展示处理后带有目标识别的图像。</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22</a:t>
            </a:fld>
            <a:endParaRPr lang="en-US" altLang="zh-CN"/>
          </a:p>
        </p:txBody>
      </p:sp>
    </p:spTree>
    <p:extLst>
      <p:ext uri="{BB962C8B-B14F-4D97-AF65-F5344CB8AC3E}">
        <p14:creationId xmlns:p14="http://schemas.microsoft.com/office/powerpoint/2010/main" val="13805846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100" dirty="0">
                <a:effectLst/>
                <a:ea typeface="宋体" panose="02010600030101010101" pitchFamily="2" charset="-122"/>
                <a:cs typeface="Times New Roman" panose="02020603050405020304" pitchFamily="18" charset="0"/>
              </a:rPr>
              <a:t>定位，因此在系统运行过程中，无人机这个子系统需要将它拍摄的视频流实时传输回来，系统对视频流分析处理才能获得目标的大致位置，因而涉及到与无人机的交互。控制无人机界面发送指令请求获取视频流，随后控制类对象进行处理最终从实体类对象“</a:t>
            </a:r>
            <a:r>
              <a:rPr lang="en-US" altLang="zh-CN" sz="1800" kern="100" dirty="0">
                <a:effectLst/>
                <a:ea typeface="宋体" panose="02010600030101010101" pitchFamily="2" charset="-122"/>
                <a:cs typeface="Times New Roman" panose="02020603050405020304" pitchFamily="18" charset="0"/>
              </a:rPr>
              <a:t>Tello</a:t>
            </a:r>
            <a:r>
              <a:rPr lang="zh-CN" altLang="zh-CN" sz="1800" kern="100" dirty="0">
                <a:effectLst/>
                <a:ea typeface="宋体" panose="02010600030101010101" pitchFamily="2" charset="-122"/>
                <a:cs typeface="Times New Roman" panose="02020603050405020304" pitchFamily="18" charset="0"/>
              </a:rPr>
              <a:t>”处得到实时视频流。</a:t>
            </a:r>
            <a:endParaRPr lang="en-US" altLang="zh-CN" sz="1800" kern="100" dirty="0">
              <a:effectLst/>
              <a:ea typeface="宋体" panose="02010600030101010101" pitchFamily="2" charset="-122"/>
              <a:cs typeface="Times New Roman" panose="02020603050405020304" pitchFamily="18" charset="0"/>
            </a:endParaRPr>
          </a:p>
          <a:p>
            <a:r>
              <a:rPr lang="zh-CN" altLang="zh-CN" sz="1800" kern="100" dirty="0">
                <a:effectLst/>
                <a:ea typeface="宋体" panose="02010600030101010101" pitchFamily="2" charset="-122"/>
                <a:cs typeface="Times New Roman" panose="02020603050405020304" pitchFamily="18" charset="0"/>
              </a:rPr>
              <a:t>边界类对象“</a:t>
            </a:r>
            <a:r>
              <a:rPr lang="en-US" altLang="zh-CN" sz="1800" kern="100" dirty="0" err="1">
                <a:effectLst/>
                <a:ea typeface="宋体" panose="02010600030101010101" pitchFamily="2" charset="-122"/>
                <a:cs typeface="Times New Roman" panose="02020603050405020304" pitchFamily="18" charset="0"/>
              </a:rPr>
              <a:t>MonitorTelloUI</a:t>
            </a:r>
            <a:r>
              <a:rPr lang="zh-CN" altLang="zh-CN" sz="1800" kern="100" dirty="0">
                <a:effectLst/>
                <a:ea typeface="宋体" panose="02010600030101010101" pitchFamily="2" charset="-122"/>
                <a:cs typeface="Times New Roman" panose="02020603050405020304" pitchFamily="18" charset="0"/>
              </a:rPr>
              <a:t>”向控制类对象“</a:t>
            </a:r>
            <a:r>
              <a:rPr lang="en-US" altLang="zh-CN" sz="1800" kern="100" dirty="0" err="1">
                <a:effectLst/>
                <a:ea typeface="宋体" panose="02010600030101010101" pitchFamily="2" charset="-122"/>
                <a:cs typeface="Times New Roman" panose="02020603050405020304" pitchFamily="18" charset="0"/>
              </a:rPr>
              <a:t>TelloManager</a:t>
            </a:r>
            <a:r>
              <a:rPr lang="zh-CN" altLang="zh-CN" sz="1800" kern="100" dirty="0">
                <a:effectLst/>
                <a:ea typeface="宋体" panose="02010600030101010101" pitchFamily="2" charset="-122"/>
                <a:cs typeface="Times New Roman" panose="02020603050405020304" pitchFamily="18" charset="0"/>
              </a:rPr>
              <a:t>”对象发送信息“</a:t>
            </a:r>
            <a:r>
              <a:rPr lang="en-US" altLang="zh-CN" sz="1800" kern="100" dirty="0" err="1">
                <a:effectLst/>
                <a:ea typeface="宋体" panose="02010600030101010101" pitchFamily="2" charset="-122"/>
                <a:cs typeface="Times New Roman" panose="02020603050405020304" pitchFamily="18" charset="0"/>
              </a:rPr>
              <a:t>StreamCommand</a:t>
            </a:r>
            <a:r>
              <a:rPr lang="zh-CN" altLang="zh-CN" sz="1800" kern="100" dirty="0">
                <a:effectLst/>
                <a:ea typeface="宋体" panose="02010600030101010101" pitchFamily="2" charset="-122"/>
                <a:cs typeface="Times New Roman" panose="02020603050405020304" pitchFamily="18" charset="0"/>
              </a:rPr>
              <a:t>”来请求获取实时视频流，控制类对象“</a:t>
            </a:r>
            <a:r>
              <a:rPr lang="en-US" altLang="zh-CN" sz="1800" kern="100" dirty="0" err="1">
                <a:effectLst/>
                <a:ea typeface="宋体" panose="02010600030101010101" pitchFamily="2" charset="-122"/>
                <a:cs typeface="Times New Roman" panose="02020603050405020304" pitchFamily="18" charset="0"/>
              </a:rPr>
              <a:t>TelloManager</a:t>
            </a:r>
            <a:r>
              <a:rPr lang="zh-CN" altLang="zh-CN" sz="1800" kern="100" dirty="0">
                <a:effectLst/>
                <a:ea typeface="宋体" panose="02010600030101010101" pitchFamily="2" charset="-122"/>
                <a:cs typeface="Times New Roman" panose="02020603050405020304" pitchFamily="18" charset="0"/>
              </a:rPr>
              <a:t>”收到消息后检查指令，随即将检查结果返回给边界类对象“</a:t>
            </a:r>
            <a:r>
              <a:rPr lang="en-US" altLang="zh-CN" sz="1800" kern="100" dirty="0" err="1">
                <a:effectLst/>
                <a:ea typeface="宋体" panose="02010600030101010101" pitchFamily="2" charset="-122"/>
                <a:cs typeface="Times New Roman" panose="02020603050405020304" pitchFamily="18" charset="0"/>
              </a:rPr>
              <a:t>MonitorTelloUI</a:t>
            </a:r>
            <a:r>
              <a:rPr lang="zh-CN" altLang="zh-CN" sz="1800" kern="100" dirty="0">
                <a:effectLst/>
                <a:ea typeface="宋体" panose="02010600030101010101" pitchFamily="2" charset="-122"/>
                <a:cs typeface="Times New Roman" panose="02020603050405020304" pitchFamily="18" charset="0"/>
              </a:rPr>
              <a:t>”。如果检查指令的结果为获取视频，那么接下来控制类对象“</a:t>
            </a:r>
            <a:r>
              <a:rPr lang="en-US" altLang="zh-CN" sz="1800" kern="100" dirty="0" err="1">
                <a:effectLst/>
                <a:ea typeface="宋体" panose="02010600030101010101" pitchFamily="2" charset="-122"/>
                <a:cs typeface="Times New Roman" panose="02020603050405020304" pitchFamily="18" charset="0"/>
              </a:rPr>
              <a:t>TelloManager</a:t>
            </a:r>
            <a:r>
              <a:rPr lang="zh-CN" altLang="zh-CN" sz="1800" kern="100" dirty="0">
                <a:effectLst/>
                <a:ea typeface="宋体" panose="02010600030101010101" pitchFamily="2" charset="-122"/>
                <a:cs typeface="Times New Roman" panose="02020603050405020304" pitchFamily="18" charset="0"/>
              </a:rPr>
              <a:t>”会向控制类对象“</a:t>
            </a:r>
            <a:r>
              <a:rPr lang="en-US" altLang="zh-CN" sz="1800" kern="100" dirty="0" err="1">
                <a:effectLst/>
                <a:ea typeface="宋体" panose="02010600030101010101" pitchFamily="2" charset="-122"/>
                <a:cs typeface="Times New Roman" panose="02020603050405020304" pitchFamily="18" charset="0"/>
              </a:rPr>
              <a:t>DateDeal</a:t>
            </a:r>
            <a:r>
              <a:rPr lang="zh-CN" altLang="zh-CN" sz="1800" kern="100" dirty="0">
                <a:effectLst/>
                <a:ea typeface="宋体" panose="02010600030101010101" pitchFamily="2" charset="-122"/>
                <a:cs typeface="Times New Roman" panose="02020603050405020304" pitchFamily="18" charset="0"/>
              </a:rPr>
              <a:t>”发送消息“</a:t>
            </a:r>
            <a:r>
              <a:rPr lang="en-US" altLang="zh-CN" sz="1800" kern="100" dirty="0" err="1">
                <a:effectLst/>
                <a:ea typeface="宋体" panose="02010600030101010101" pitchFamily="2" charset="-122"/>
                <a:cs typeface="Times New Roman" panose="02020603050405020304" pitchFamily="18" charset="0"/>
              </a:rPr>
              <a:t>sendCommand</a:t>
            </a:r>
            <a:r>
              <a:rPr lang="zh-CN" altLang="zh-CN" sz="1800" kern="100" dirty="0">
                <a:effectLst/>
                <a:ea typeface="宋体" panose="02010600030101010101" pitchFamily="2" charset="-122"/>
                <a:cs typeface="Times New Roman" panose="02020603050405020304" pitchFamily="18" charset="0"/>
              </a:rPr>
              <a:t>”。“</a:t>
            </a:r>
            <a:r>
              <a:rPr lang="en-US" altLang="zh-CN" sz="1800" kern="100" dirty="0" err="1">
                <a:effectLst/>
                <a:ea typeface="宋体" panose="02010600030101010101" pitchFamily="2" charset="-122"/>
                <a:cs typeface="Times New Roman" panose="02020603050405020304" pitchFamily="18" charset="0"/>
              </a:rPr>
              <a:t>DateDeal</a:t>
            </a:r>
            <a:r>
              <a:rPr lang="zh-CN" altLang="zh-CN" sz="1800" kern="100" dirty="0">
                <a:effectLst/>
                <a:ea typeface="宋体" panose="02010600030101010101" pitchFamily="2" charset="-122"/>
                <a:cs typeface="Times New Roman" panose="02020603050405020304" pitchFamily="18" charset="0"/>
              </a:rPr>
              <a:t>”对象收到消息后检查当前状态，如果与实体类对象“</a:t>
            </a:r>
            <a:r>
              <a:rPr lang="en-US" altLang="zh-CN" sz="1800" kern="100" dirty="0">
                <a:effectLst/>
                <a:ea typeface="宋体" panose="02010600030101010101" pitchFamily="2" charset="-122"/>
                <a:cs typeface="Times New Roman" panose="02020603050405020304" pitchFamily="18" charset="0"/>
              </a:rPr>
              <a:t>Tello</a:t>
            </a:r>
            <a:r>
              <a:rPr lang="zh-CN" altLang="zh-CN" sz="1800" kern="100" dirty="0">
                <a:effectLst/>
                <a:ea typeface="宋体" panose="02010600030101010101" pitchFamily="2" charset="-122"/>
                <a:cs typeface="Times New Roman" panose="02020603050405020304" pitchFamily="18" charset="0"/>
              </a:rPr>
              <a:t>”连接良好，则向其发送消息“</a:t>
            </a:r>
            <a:r>
              <a:rPr lang="en-US" altLang="zh-CN" sz="1800" kern="100" dirty="0" err="1">
                <a:effectLst/>
                <a:ea typeface="宋体" panose="02010600030101010101" pitchFamily="2" charset="-122"/>
                <a:cs typeface="Times New Roman" panose="02020603050405020304" pitchFamily="18" charset="0"/>
              </a:rPr>
              <a:t>getStream</a:t>
            </a:r>
            <a:r>
              <a:rPr lang="zh-CN" altLang="zh-CN" sz="1800" kern="100" dirty="0">
                <a:effectLst/>
                <a:ea typeface="宋体" panose="02010600030101010101" pitchFamily="2" charset="-122"/>
                <a:cs typeface="Times New Roman" panose="02020603050405020304" pitchFamily="18" charset="0"/>
              </a:rPr>
              <a:t>”来获取视频流。对象“</a:t>
            </a:r>
            <a:r>
              <a:rPr lang="en-US" altLang="zh-CN" sz="1800" kern="100" dirty="0">
                <a:effectLst/>
                <a:ea typeface="宋体" panose="02010600030101010101" pitchFamily="2" charset="-122"/>
                <a:cs typeface="Times New Roman" panose="02020603050405020304" pitchFamily="18" charset="0"/>
              </a:rPr>
              <a:t>Tello</a:t>
            </a:r>
            <a:r>
              <a:rPr lang="zh-CN" altLang="zh-CN" sz="1800" kern="100" dirty="0">
                <a:effectLst/>
                <a:ea typeface="宋体" panose="02010600030101010101" pitchFamily="2" charset="-122"/>
                <a:cs typeface="Times New Roman" panose="02020603050405020304" pitchFamily="18" charset="0"/>
              </a:rPr>
              <a:t>”收到消息后将其拍摄的视频以字节流的形式返回给“</a:t>
            </a:r>
            <a:r>
              <a:rPr lang="en-US" altLang="zh-CN" sz="1800" kern="100" dirty="0" err="1">
                <a:effectLst/>
                <a:ea typeface="宋体" panose="02010600030101010101" pitchFamily="2" charset="-122"/>
                <a:cs typeface="Times New Roman" panose="02020603050405020304" pitchFamily="18" charset="0"/>
              </a:rPr>
              <a:t>DateDeal</a:t>
            </a:r>
            <a:r>
              <a:rPr lang="zh-CN" altLang="zh-CN" sz="1800" kern="100" dirty="0">
                <a:effectLst/>
                <a:ea typeface="宋体" panose="02010600030101010101" pitchFamily="2" charset="-122"/>
                <a:cs typeface="Times New Roman" panose="02020603050405020304" pitchFamily="18" charset="0"/>
              </a:rPr>
              <a:t>”对象，控制类对象“</a:t>
            </a:r>
            <a:r>
              <a:rPr lang="en-US" altLang="zh-CN" sz="1800" kern="100" dirty="0" err="1">
                <a:effectLst/>
                <a:ea typeface="宋体" panose="02010600030101010101" pitchFamily="2" charset="-122"/>
                <a:cs typeface="Times New Roman" panose="02020603050405020304" pitchFamily="18" charset="0"/>
              </a:rPr>
              <a:t>DateDeal</a:t>
            </a:r>
            <a:r>
              <a:rPr lang="zh-CN" altLang="zh-CN" sz="1800" kern="100" dirty="0">
                <a:effectLst/>
                <a:ea typeface="宋体" panose="02010600030101010101" pitchFamily="2" charset="-122"/>
                <a:cs typeface="Times New Roman" panose="02020603050405020304" pitchFamily="18" charset="0"/>
              </a:rPr>
              <a:t>”将字节流转化为视频流返回给控制类对象“</a:t>
            </a:r>
            <a:r>
              <a:rPr lang="en-US" altLang="zh-CN" sz="1800" kern="100" dirty="0" err="1">
                <a:effectLst/>
                <a:ea typeface="宋体" panose="02010600030101010101" pitchFamily="2" charset="-122"/>
                <a:cs typeface="Times New Roman" panose="02020603050405020304" pitchFamily="18" charset="0"/>
              </a:rPr>
              <a:t>TelloManager</a:t>
            </a:r>
            <a:r>
              <a:rPr lang="zh-CN" altLang="zh-CN" sz="1800" kern="100" dirty="0">
                <a:effectLst/>
                <a:ea typeface="宋体" panose="02010600030101010101" pitchFamily="2" charset="-122"/>
                <a:cs typeface="Times New Roman" panose="02020603050405020304" pitchFamily="18" charset="0"/>
              </a:rPr>
              <a:t>”，对象“</a:t>
            </a:r>
            <a:r>
              <a:rPr lang="en-US" altLang="zh-CN" sz="1800" kern="100" dirty="0" err="1">
                <a:effectLst/>
                <a:ea typeface="宋体" panose="02010600030101010101" pitchFamily="2" charset="-122"/>
                <a:cs typeface="Times New Roman" panose="02020603050405020304" pitchFamily="18" charset="0"/>
              </a:rPr>
              <a:t>TelloManager</a:t>
            </a:r>
            <a:r>
              <a:rPr lang="zh-CN" altLang="zh-CN" sz="1800" kern="100" dirty="0">
                <a:effectLst/>
                <a:ea typeface="宋体" panose="02010600030101010101" pitchFamily="2" charset="-122"/>
                <a:cs typeface="Times New Roman" panose="02020603050405020304" pitchFamily="18" charset="0"/>
              </a:rPr>
              <a:t>”收到“</a:t>
            </a:r>
            <a:r>
              <a:rPr lang="en-US" altLang="zh-CN" sz="1800" kern="100" dirty="0" err="1">
                <a:effectLst/>
                <a:ea typeface="宋体" panose="02010600030101010101" pitchFamily="2" charset="-122"/>
                <a:cs typeface="Times New Roman" panose="02020603050405020304" pitchFamily="18" charset="0"/>
              </a:rPr>
              <a:t>DateDeal</a:t>
            </a:r>
            <a:r>
              <a:rPr lang="zh-CN" altLang="zh-CN" sz="1800" kern="100" dirty="0">
                <a:effectLst/>
                <a:ea typeface="宋体" panose="02010600030101010101" pitchFamily="2" charset="-122"/>
                <a:cs typeface="Times New Roman" panose="02020603050405020304" pitchFamily="18" charset="0"/>
              </a:rPr>
              <a:t>”对象传回的数据后，将视频以“</a:t>
            </a:r>
            <a:r>
              <a:rPr lang="en-US" altLang="zh-CN" sz="1800" kern="100" dirty="0" err="1">
                <a:effectLst/>
                <a:ea typeface="宋体" panose="02010600030101010101" pitchFamily="2" charset="-122"/>
                <a:cs typeface="Times New Roman" panose="02020603050405020304" pitchFamily="18" charset="0"/>
              </a:rPr>
              <a:t>Vedio</a:t>
            </a:r>
            <a:r>
              <a:rPr lang="zh-CN" altLang="zh-CN" sz="1800" kern="100" dirty="0">
                <a:effectLst/>
                <a:ea typeface="宋体" panose="02010600030101010101" pitchFamily="2" charset="-122"/>
                <a:cs typeface="Times New Roman" panose="02020603050405020304" pitchFamily="18" charset="0"/>
              </a:rPr>
              <a:t>”的格式返回给边界类“</a:t>
            </a:r>
            <a:r>
              <a:rPr lang="en-US" altLang="zh-CN" sz="1800" kern="100" dirty="0" err="1">
                <a:effectLst/>
                <a:ea typeface="宋体" panose="02010600030101010101" pitchFamily="2" charset="-122"/>
                <a:cs typeface="Times New Roman" panose="02020603050405020304" pitchFamily="18" charset="0"/>
              </a:rPr>
              <a:t>MonitorTelloUI</a:t>
            </a:r>
            <a:r>
              <a:rPr lang="zh-CN" altLang="zh-CN" sz="1800" kern="100" dirty="0">
                <a:effectLst/>
                <a:ea typeface="宋体" panose="02010600030101010101" pitchFamily="2" charset="-122"/>
                <a:cs typeface="Times New Roman" panose="02020603050405020304" pitchFamily="18" charset="0"/>
              </a:rPr>
              <a:t>”，控制无人机界面显示出</a:t>
            </a:r>
            <a:r>
              <a:rPr lang="en-US" altLang="zh-CN" sz="1800" kern="100" dirty="0">
                <a:effectLst/>
                <a:ea typeface="宋体" panose="02010600030101010101" pitchFamily="2" charset="-122"/>
                <a:cs typeface="Times New Roman" panose="02020603050405020304" pitchFamily="18" charset="0"/>
              </a:rPr>
              <a:t>Tello</a:t>
            </a:r>
            <a:r>
              <a:rPr lang="zh-CN" altLang="zh-CN" sz="1800" kern="100" dirty="0">
                <a:effectLst/>
                <a:ea typeface="宋体" panose="02010600030101010101" pitchFamily="2" charset="-122"/>
                <a:cs typeface="Times New Roman" panose="02020603050405020304" pitchFamily="18" charset="0"/>
              </a:rPr>
              <a:t>无人机传回的实时视频。</a:t>
            </a:r>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23</a:t>
            </a:fld>
            <a:endParaRPr lang="en-US" altLang="zh-CN"/>
          </a:p>
        </p:txBody>
      </p:sp>
    </p:spTree>
    <p:extLst>
      <p:ext uri="{BB962C8B-B14F-4D97-AF65-F5344CB8AC3E}">
        <p14:creationId xmlns:p14="http://schemas.microsoft.com/office/powerpoint/2010/main" val="14841420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100" dirty="0">
                <a:effectLst/>
                <a:ea typeface="宋体" panose="02010600030101010101" pitchFamily="2" charset="-122"/>
                <a:cs typeface="Times New Roman" panose="02020603050405020304" pitchFamily="18" charset="0"/>
              </a:rPr>
              <a:t>对于机器人的控制分为手动和自动两种模式，手动即通过指挥员人为操控机器人的运动，自动模式则是通过给定机器人的位置和目标点位置以及一张确定地图，通过路径规划给出一条可行路径让机器人自动寻路至目标点。</a:t>
            </a:r>
            <a:endParaRPr lang="en-US" altLang="zh-CN" sz="1800" kern="100" dirty="0">
              <a:effectLst/>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边界类对象“</a:t>
            </a:r>
            <a:r>
              <a:rPr lang="en-US" altLang="zh-CN" sz="1800" dirty="0" err="1">
                <a:effectLst/>
                <a:latin typeface="Times New Roman" panose="02020603050405020304" pitchFamily="18" charset="0"/>
                <a:ea typeface="宋体" panose="02010600030101010101" pitchFamily="2" charset="-122"/>
              </a:rPr>
              <a:t>MonitorRoboUI</a:t>
            </a:r>
            <a:r>
              <a:rPr lang="zh-CN" altLang="zh-CN" sz="1800" dirty="0">
                <a:effectLst/>
                <a:latin typeface="Times New Roman" panose="02020603050405020304" pitchFamily="18" charset="0"/>
                <a:ea typeface="宋体" panose="02010600030101010101" pitchFamily="2" charset="-122"/>
              </a:rPr>
              <a:t>”向控制类对象“</a:t>
            </a:r>
            <a:r>
              <a:rPr lang="en-US" altLang="zh-CN" sz="1800" dirty="0" err="1">
                <a:effectLst/>
                <a:latin typeface="Times New Roman" panose="02020603050405020304" pitchFamily="18" charset="0"/>
                <a:ea typeface="宋体" panose="02010600030101010101" pitchFamily="2" charset="-122"/>
              </a:rPr>
              <a:t>PathSolver</a:t>
            </a:r>
            <a:r>
              <a:rPr lang="zh-CN" altLang="zh-CN" sz="1800" dirty="0">
                <a:effectLst/>
                <a:latin typeface="Times New Roman" panose="02020603050405020304" pitchFamily="18" charset="0"/>
                <a:ea typeface="宋体" panose="02010600030101010101" pitchFamily="2" charset="-122"/>
              </a:rPr>
              <a:t>”对象发送消息“</a:t>
            </a:r>
            <a:r>
              <a:rPr lang="en-US" altLang="zh-CN" sz="1800" dirty="0" err="1">
                <a:effectLst/>
                <a:latin typeface="Times New Roman" panose="02020603050405020304" pitchFamily="18" charset="0"/>
                <a:ea typeface="宋体" panose="02010600030101010101" pitchFamily="2" charset="-122"/>
              </a:rPr>
              <a:t>getPath</a:t>
            </a:r>
            <a:r>
              <a:rPr lang="zh-CN" altLang="zh-CN" sz="1800" dirty="0">
                <a:effectLst/>
                <a:latin typeface="Times New Roman" panose="02020603050405020304" pitchFamily="18" charset="0"/>
                <a:ea typeface="宋体" panose="02010600030101010101" pitchFamily="2" charset="-122"/>
              </a:rPr>
              <a:t>”请求的得到可行路径，控制类对象“</a:t>
            </a:r>
            <a:r>
              <a:rPr lang="en-US" altLang="zh-CN" sz="1800" dirty="0" err="1">
                <a:effectLst/>
                <a:latin typeface="Times New Roman" panose="02020603050405020304" pitchFamily="18" charset="0"/>
                <a:ea typeface="宋体" panose="02010600030101010101" pitchFamily="2" charset="-122"/>
              </a:rPr>
              <a:t>PathSolver</a:t>
            </a:r>
            <a:r>
              <a:rPr lang="zh-CN" altLang="zh-CN" sz="1800" dirty="0">
                <a:effectLst/>
                <a:latin typeface="Times New Roman" panose="02020603050405020304" pitchFamily="18" charset="0"/>
                <a:ea typeface="宋体" panose="02010600030101010101" pitchFamily="2" charset="-122"/>
              </a:rPr>
              <a:t>”收到消息后向实体类对象“</a:t>
            </a:r>
            <a:r>
              <a:rPr lang="en-US" altLang="zh-CN" sz="1800" dirty="0">
                <a:effectLst/>
                <a:latin typeface="Times New Roman" panose="02020603050405020304" pitchFamily="18" charset="0"/>
                <a:ea typeface="宋体" panose="02010600030101010101" pitchFamily="2" charset="-122"/>
              </a:rPr>
              <a:t>Map</a:t>
            </a:r>
            <a:r>
              <a:rPr lang="zh-CN" altLang="zh-CN" sz="1800" dirty="0">
                <a:effectLst/>
                <a:latin typeface="Times New Roman" panose="02020603050405020304" pitchFamily="18" charset="0"/>
                <a:ea typeface="宋体" panose="02010600030101010101" pitchFamily="2" charset="-122"/>
              </a:rPr>
              <a:t>”发送消息“</a:t>
            </a:r>
            <a:r>
              <a:rPr lang="en-US" altLang="zh-CN" sz="1800" dirty="0" err="1">
                <a:effectLst/>
                <a:latin typeface="Times New Roman" panose="02020603050405020304" pitchFamily="18" charset="0"/>
                <a:ea typeface="宋体" panose="02010600030101010101" pitchFamily="2" charset="-122"/>
              </a:rPr>
              <a:t>getMap</a:t>
            </a:r>
            <a:r>
              <a:rPr lang="zh-CN" altLang="zh-CN" sz="1800" dirty="0">
                <a:effectLst/>
                <a:latin typeface="Times New Roman" panose="02020603050405020304" pitchFamily="18" charset="0"/>
                <a:ea typeface="宋体" panose="02010600030101010101" pitchFamily="2" charset="-122"/>
              </a:rPr>
              <a:t>”来获得当前相对地图。实体类对象“</a:t>
            </a:r>
            <a:r>
              <a:rPr lang="en-US" altLang="zh-CN" sz="1800" dirty="0">
                <a:effectLst/>
                <a:latin typeface="Times New Roman" panose="02020603050405020304" pitchFamily="18" charset="0"/>
                <a:ea typeface="宋体" panose="02010600030101010101" pitchFamily="2" charset="-122"/>
              </a:rPr>
              <a:t>Map</a:t>
            </a:r>
            <a:r>
              <a:rPr lang="zh-CN" altLang="zh-CN" sz="1800" dirty="0">
                <a:effectLst/>
                <a:latin typeface="Times New Roman" panose="02020603050405020304" pitchFamily="18" charset="0"/>
                <a:ea typeface="宋体" panose="02010600030101010101" pitchFamily="2" charset="-122"/>
              </a:rPr>
              <a:t>”收到消息后调用自方法“</a:t>
            </a:r>
            <a:r>
              <a:rPr lang="en-US" altLang="zh-CN" sz="1800" dirty="0" err="1">
                <a:effectLst/>
                <a:latin typeface="Times New Roman" panose="02020603050405020304" pitchFamily="18" charset="0"/>
                <a:ea typeface="宋体" panose="02010600030101010101" pitchFamily="2" charset="-122"/>
              </a:rPr>
              <a:t>readMap</a:t>
            </a:r>
            <a:r>
              <a:rPr lang="zh-CN" altLang="zh-CN" sz="1800" dirty="0">
                <a:effectLst/>
                <a:latin typeface="Times New Roman" panose="02020603050405020304" pitchFamily="18" charset="0"/>
                <a:ea typeface="宋体" panose="02010600030101010101" pitchFamily="2" charset="-122"/>
              </a:rPr>
              <a:t>”来读取当前相对地图并将结果返回给控制类对象“</a:t>
            </a:r>
            <a:r>
              <a:rPr lang="en-US" altLang="zh-CN" sz="1800" dirty="0" err="1">
                <a:effectLst/>
                <a:latin typeface="Times New Roman" panose="02020603050405020304" pitchFamily="18" charset="0"/>
                <a:ea typeface="宋体" panose="02010600030101010101" pitchFamily="2" charset="-122"/>
              </a:rPr>
              <a:t>PathSolver</a:t>
            </a:r>
            <a:r>
              <a:rPr lang="zh-CN" altLang="zh-CN" sz="1800" dirty="0">
                <a:effectLst/>
                <a:latin typeface="Times New Roman" panose="02020603050405020304" pitchFamily="18" charset="0"/>
                <a:ea typeface="宋体" panose="02010600030101010101" pitchFamily="2" charset="-122"/>
              </a:rPr>
              <a:t>”，控制类对象“</a:t>
            </a:r>
            <a:r>
              <a:rPr lang="en-US" altLang="zh-CN" sz="1800" dirty="0" err="1">
                <a:effectLst/>
                <a:latin typeface="Times New Roman" panose="02020603050405020304" pitchFamily="18" charset="0"/>
                <a:ea typeface="宋体" panose="02010600030101010101" pitchFamily="2" charset="-122"/>
              </a:rPr>
              <a:t>PathSolver</a:t>
            </a:r>
            <a:r>
              <a:rPr lang="zh-CN" altLang="zh-CN" sz="1800" dirty="0">
                <a:effectLst/>
                <a:latin typeface="Times New Roman" panose="02020603050405020304" pitchFamily="18" charset="0"/>
                <a:ea typeface="宋体" panose="02010600030101010101" pitchFamily="2" charset="-122"/>
              </a:rPr>
              <a:t>”收到实体类对象“</a:t>
            </a:r>
            <a:r>
              <a:rPr lang="en-US" altLang="zh-CN" sz="1800" dirty="0">
                <a:effectLst/>
                <a:latin typeface="Times New Roman" panose="02020603050405020304" pitchFamily="18" charset="0"/>
                <a:ea typeface="宋体" panose="02010600030101010101" pitchFamily="2" charset="-122"/>
              </a:rPr>
              <a:t>Map</a:t>
            </a:r>
            <a:r>
              <a:rPr lang="zh-CN" altLang="zh-CN" sz="1800" dirty="0">
                <a:effectLst/>
                <a:latin typeface="Times New Roman" panose="02020603050405020304" pitchFamily="18" charset="0"/>
                <a:ea typeface="宋体" panose="02010600030101010101" pitchFamily="2" charset="-122"/>
              </a:rPr>
              <a:t>”传回的地图，调用方法“</a:t>
            </a:r>
            <a:r>
              <a:rPr lang="en-US" altLang="zh-CN" sz="1800" dirty="0" err="1">
                <a:effectLst/>
                <a:latin typeface="Times New Roman" panose="02020603050405020304" pitchFamily="18" charset="0"/>
                <a:ea typeface="宋体" panose="02010600030101010101" pitchFamily="2" charset="-122"/>
              </a:rPr>
              <a:t>AStar</a:t>
            </a:r>
            <a:r>
              <a:rPr lang="zh-CN" altLang="zh-CN" sz="1800" dirty="0">
                <a:effectLst/>
                <a:latin typeface="Times New Roman" panose="02020603050405020304" pitchFamily="18" charset="0"/>
                <a:ea typeface="宋体" panose="02010600030101010101" pitchFamily="2" charset="-122"/>
              </a:rPr>
              <a:t>”进行路径分析，待分析完成后将结果返回至边界类对象“</a:t>
            </a:r>
            <a:r>
              <a:rPr lang="en-US" altLang="zh-CN" sz="1800" dirty="0" err="1">
                <a:effectLst/>
                <a:latin typeface="Times New Roman" panose="02020603050405020304" pitchFamily="18" charset="0"/>
                <a:ea typeface="宋体" panose="02010600030101010101" pitchFamily="2" charset="-122"/>
              </a:rPr>
              <a:t>MonitorRoboUI</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24</a:t>
            </a:fld>
            <a:endParaRPr lang="en-US" altLang="zh-CN"/>
          </a:p>
        </p:txBody>
      </p:sp>
    </p:spTree>
    <p:extLst>
      <p:ext uri="{BB962C8B-B14F-4D97-AF65-F5344CB8AC3E}">
        <p14:creationId xmlns:p14="http://schemas.microsoft.com/office/powerpoint/2010/main" val="1988810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100" dirty="0">
                <a:effectLst/>
                <a:ea typeface="宋体" panose="02010600030101010101" pitchFamily="2" charset="-122"/>
                <a:cs typeface="Times New Roman" panose="02020603050405020304" pitchFamily="18" charset="0"/>
              </a:rPr>
              <a:t>“系统设置”用例的实现主要通过“</a:t>
            </a:r>
            <a:r>
              <a:rPr lang="en-US" altLang="zh-CN" sz="1800" kern="100" dirty="0" err="1">
                <a:effectLst/>
                <a:ea typeface="宋体" panose="02010600030101010101" pitchFamily="2" charset="-122"/>
                <a:cs typeface="Times New Roman" panose="02020603050405020304" pitchFamily="18" charset="0"/>
              </a:rPr>
              <a:t>QNode</a:t>
            </a:r>
            <a:r>
              <a:rPr lang="zh-CN" altLang="zh-CN" sz="1800" kern="100" dirty="0">
                <a:effectLst/>
                <a:ea typeface="宋体" panose="02010600030101010101" pitchFamily="2" charset="-122"/>
                <a:cs typeface="Times New Roman" panose="02020603050405020304" pitchFamily="18" charset="0"/>
              </a:rPr>
              <a:t>”节点与 “</a:t>
            </a:r>
            <a:r>
              <a:rPr lang="en-US" altLang="zh-CN" sz="1800" kern="100" dirty="0" err="1">
                <a:effectLst/>
                <a:ea typeface="宋体" panose="02010600030101010101" pitchFamily="2" charset="-122"/>
                <a:cs typeface="Times New Roman" panose="02020603050405020304" pitchFamily="18" charset="0"/>
              </a:rPr>
              <a:t>RosNode</a:t>
            </a:r>
            <a:r>
              <a:rPr lang="zh-CN" altLang="zh-CN" sz="1800" kern="100" dirty="0">
                <a:effectLst/>
                <a:ea typeface="宋体" panose="02010600030101010101" pitchFamily="2" charset="-122"/>
                <a:cs typeface="Times New Roman" panose="02020603050405020304" pitchFamily="18" charset="0"/>
              </a:rPr>
              <a:t>”节点交互，将系统接口与机器人接口相关的参数对应上，以期望在后续的信息交互中能够正确传输信息。“</a:t>
            </a:r>
            <a:r>
              <a:rPr lang="en-US" altLang="zh-CN" sz="1800" kern="100" dirty="0" err="1">
                <a:effectLst/>
                <a:ea typeface="宋体" panose="02010600030101010101" pitchFamily="2" charset="-122"/>
                <a:cs typeface="Times New Roman" panose="02020603050405020304" pitchFamily="18" charset="0"/>
              </a:rPr>
              <a:t>RosNode</a:t>
            </a:r>
            <a:r>
              <a:rPr lang="zh-CN" altLang="zh-CN" sz="1800" kern="100" dirty="0">
                <a:effectLst/>
                <a:ea typeface="宋体" panose="02010600030101010101" pitchFamily="2" charset="-122"/>
                <a:cs typeface="Times New Roman" panose="02020603050405020304" pitchFamily="18" charset="0"/>
              </a:rPr>
              <a:t>”节点获得系统设置相关参数信息后，更新“</a:t>
            </a:r>
            <a:r>
              <a:rPr lang="en-US" altLang="zh-CN" sz="1800" kern="100" dirty="0">
                <a:effectLst/>
                <a:ea typeface="宋体" panose="02010600030101010101" pitchFamily="2" charset="-122"/>
                <a:cs typeface="Times New Roman" panose="02020603050405020304" pitchFamily="18" charset="0"/>
              </a:rPr>
              <a:t>TurtleBot3</a:t>
            </a:r>
            <a:r>
              <a:rPr lang="zh-CN" altLang="zh-CN" sz="1800" kern="100" dirty="0">
                <a:effectLst/>
                <a:ea typeface="宋体" panose="02010600030101010101" pitchFamily="2" charset="-122"/>
                <a:cs typeface="Times New Roman" panose="02020603050405020304" pitchFamily="18" charset="0"/>
              </a:rPr>
              <a:t>”相关设置。</a:t>
            </a:r>
            <a:endParaRPr lang="en-US" altLang="zh-CN" sz="1800" kern="100" dirty="0">
              <a:effectLst/>
              <a:ea typeface="宋体" panose="02010600030101010101" pitchFamily="2" charset="-122"/>
              <a:cs typeface="Times New Roman" panose="02020603050405020304" pitchFamily="18" charset="0"/>
            </a:endParaRPr>
          </a:p>
          <a:p>
            <a:pPr marL="304800" indent="304800" algn="just">
              <a:lnSpc>
                <a:spcPts val="2600"/>
              </a:lnSpc>
            </a:pPr>
            <a:r>
              <a:rPr lang="zh-CN" altLang="zh-CN" sz="1800" dirty="0">
                <a:effectLst/>
                <a:latin typeface="Times New Roman" panose="02020603050405020304" pitchFamily="18" charset="0"/>
                <a:ea typeface="宋体" panose="02010600030101010101" pitchFamily="2" charset="-122"/>
              </a:rPr>
              <a:t>边界类对象“</a:t>
            </a:r>
            <a:r>
              <a:rPr lang="en-US" altLang="zh-CN" sz="1800" dirty="0" err="1">
                <a:effectLst/>
                <a:latin typeface="Times New Roman" panose="02020603050405020304" pitchFamily="18" charset="0"/>
                <a:ea typeface="宋体" panose="02010600030101010101" pitchFamily="2" charset="-122"/>
              </a:rPr>
              <a:t>SettingUI</a:t>
            </a:r>
            <a:r>
              <a:rPr lang="zh-CN" altLang="zh-CN" sz="1800" dirty="0">
                <a:effectLst/>
                <a:latin typeface="Times New Roman" panose="02020603050405020304" pitchFamily="18" charset="0"/>
                <a:ea typeface="宋体" panose="02010600030101010101" pitchFamily="2" charset="-122"/>
              </a:rPr>
              <a:t>”向控制类对象“</a:t>
            </a:r>
            <a:r>
              <a:rPr lang="en-US" altLang="zh-CN" sz="1800" dirty="0" err="1">
                <a:effectLst/>
                <a:latin typeface="Times New Roman" panose="02020603050405020304" pitchFamily="18" charset="0"/>
                <a:ea typeface="宋体" panose="02010600030101010101" pitchFamily="2" charset="-122"/>
              </a:rPr>
              <a:t>SettingManager</a:t>
            </a:r>
            <a:r>
              <a:rPr lang="zh-CN" altLang="zh-CN" sz="1800" dirty="0">
                <a:effectLst/>
                <a:latin typeface="Times New Roman" panose="02020603050405020304" pitchFamily="18" charset="0"/>
                <a:ea typeface="宋体" panose="02010600030101010101" pitchFamily="2" charset="-122"/>
              </a:rPr>
              <a:t>”发送消息“</a:t>
            </a:r>
            <a:r>
              <a:rPr lang="en-US" altLang="zh-CN" sz="1800" dirty="0">
                <a:effectLst/>
                <a:latin typeface="Times New Roman" panose="02020603050405020304" pitchFamily="18" charset="0"/>
                <a:ea typeface="宋体" panose="02010600030101010101" pitchFamily="2" charset="-122"/>
              </a:rPr>
              <a:t>start Setting</a:t>
            </a:r>
            <a:r>
              <a:rPr lang="zh-CN" altLang="zh-CN" sz="1800" dirty="0">
                <a:effectLst/>
                <a:latin typeface="Times New Roman" panose="02020603050405020304" pitchFamily="18" charset="0"/>
                <a:ea typeface="宋体" panose="02010600030101010101" pitchFamily="2" charset="-122"/>
              </a:rPr>
              <a:t>”来开始进行系统设置，控制类对象“</a:t>
            </a:r>
            <a:r>
              <a:rPr lang="en-US" altLang="zh-CN" sz="1800" dirty="0" err="1">
                <a:effectLst/>
                <a:latin typeface="Times New Roman" panose="02020603050405020304" pitchFamily="18" charset="0"/>
                <a:ea typeface="宋体" panose="02010600030101010101" pitchFamily="2" charset="-122"/>
              </a:rPr>
              <a:t>SettingManager</a:t>
            </a:r>
            <a:r>
              <a:rPr lang="zh-CN" altLang="zh-CN" sz="1800" dirty="0">
                <a:effectLst/>
                <a:latin typeface="Times New Roman" panose="02020603050405020304" pitchFamily="18" charset="0"/>
                <a:ea typeface="宋体" panose="02010600030101010101" pitchFamily="2" charset="-122"/>
              </a:rPr>
              <a:t>”收到消息后向控制类对象“</a:t>
            </a:r>
            <a:r>
              <a:rPr lang="en-US" altLang="zh-CN" sz="1800" dirty="0" err="1">
                <a:effectLst/>
                <a:latin typeface="Times New Roman" panose="02020603050405020304" pitchFamily="18" charset="0"/>
                <a:ea typeface="宋体" panose="02010600030101010101" pitchFamily="2" charset="-122"/>
              </a:rPr>
              <a:t>NodeConfiguration</a:t>
            </a:r>
            <a:r>
              <a:rPr lang="zh-CN" altLang="zh-CN" sz="1800" dirty="0">
                <a:effectLst/>
                <a:latin typeface="Times New Roman" panose="02020603050405020304" pitchFamily="18" charset="0"/>
                <a:ea typeface="宋体" panose="02010600030101010101" pitchFamily="2" charset="-122"/>
              </a:rPr>
              <a:t>”发送消息“</a:t>
            </a:r>
            <a:r>
              <a:rPr lang="en-US" altLang="zh-CN" sz="1800" dirty="0" err="1">
                <a:effectLst/>
                <a:latin typeface="Times New Roman" panose="02020603050405020304" pitchFamily="18" charset="0"/>
                <a:ea typeface="宋体" panose="02010600030101010101" pitchFamily="2" charset="-122"/>
              </a:rPr>
              <a:t>createNode</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setting</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a:t>
            </a:r>
            <a:r>
              <a:rPr lang="en-US" altLang="zh-CN" sz="1800" dirty="0" err="1">
                <a:effectLst/>
                <a:latin typeface="Times New Roman" panose="02020603050405020304" pitchFamily="18" charset="0"/>
                <a:ea typeface="宋体" panose="02010600030101010101" pitchFamily="2" charset="-122"/>
              </a:rPr>
              <a:t>NodeConfiguration</a:t>
            </a:r>
            <a:r>
              <a:rPr lang="zh-CN" altLang="zh-CN" sz="1800" dirty="0">
                <a:effectLst/>
                <a:latin typeface="Times New Roman" panose="02020603050405020304" pitchFamily="18" charset="0"/>
                <a:ea typeface="宋体" panose="02010600030101010101" pitchFamily="2" charset="-122"/>
              </a:rPr>
              <a:t>”对象收到消息后向</a:t>
            </a:r>
            <a:r>
              <a:rPr lang="en-US" altLang="zh-CN" sz="1800" dirty="0">
                <a:effectLst/>
                <a:latin typeface="Times New Roman" panose="02020603050405020304" pitchFamily="18" charset="0"/>
                <a:ea typeface="宋体" panose="02010600030101010101" pitchFamily="2" charset="-122"/>
              </a:rPr>
              <a:t>Ros</a:t>
            </a:r>
            <a:r>
              <a:rPr lang="zh-CN" altLang="zh-CN" sz="1800" dirty="0">
                <a:effectLst/>
                <a:latin typeface="Times New Roman" panose="02020603050405020304" pitchFamily="18" charset="0"/>
                <a:ea typeface="宋体" panose="02010600030101010101" pitchFamily="2" charset="-122"/>
              </a:rPr>
              <a:t>节点“</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”发送消息“</a:t>
            </a:r>
            <a:r>
              <a:rPr lang="en-US" altLang="zh-CN" sz="1800" dirty="0" err="1">
                <a:effectLst/>
                <a:latin typeface="Times New Roman" panose="02020603050405020304" pitchFamily="18" charset="0"/>
                <a:ea typeface="宋体" panose="02010600030101010101" pitchFamily="2" charset="-122"/>
              </a:rPr>
              <a:t>configureNode</a:t>
            </a:r>
            <a:r>
              <a:rPr lang="zh-CN" altLang="zh-CN" sz="1800" dirty="0">
                <a:effectLst/>
                <a:latin typeface="Times New Roman" panose="02020603050405020304" pitchFamily="18" charset="0"/>
                <a:ea typeface="宋体" panose="02010600030101010101" pitchFamily="2" charset="-122"/>
              </a:rPr>
              <a:t>”用于接下来创建话题。</a:t>
            </a:r>
            <a:r>
              <a:rPr lang="en-US" altLang="zh-CN" sz="1800" dirty="0">
                <a:effectLst/>
                <a:latin typeface="Times New Roman" panose="02020603050405020304" pitchFamily="18" charset="0"/>
                <a:ea typeface="宋体" panose="02010600030101010101" pitchFamily="2" charset="-122"/>
              </a:rPr>
              <a:t>Ros</a:t>
            </a:r>
            <a:r>
              <a:rPr lang="zh-CN" altLang="zh-CN" sz="1800" dirty="0">
                <a:effectLst/>
                <a:latin typeface="Times New Roman" panose="02020603050405020304" pitchFamily="18" charset="0"/>
                <a:ea typeface="宋体" panose="02010600030101010101" pitchFamily="2" charset="-122"/>
              </a:rPr>
              <a:t>节点“</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”收到消息后调用自方法“</a:t>
            </a:r>
            <a:r>
              <a:rPr lang="en-US" altLang="zh-CN" sz="1800" dirty="0" err="1">
                <a:effectLst/>
                <a:latin typeface="Times New Roman" panose="02020603050405020304" pitchFamily="18" charset="0"/>
                <a:ea typeface="宋体" panose="02010600030101010101" pitchFamily="2" charset="-122"/>
              </a:rPr>
              <a:t>createTopic</a:t>
            </a:r>
            <a:r>
              <a:rPr lang="zh-CN" altLang="zh-CN" sz="1800" dirty="0">
                <a:effectLst/>
                <a:latin typeface="Times New Roman" panose="02020603050405020304" pitchFamily="18" charset="0"/>
                <a:ea typeface="宋体" panose="02010600030101010101" pitchFamily="2" charset="-122"/>
              </a:rPr>
              <a:t>”创建节点。</a:t>
            </a:r>
            <a:endParaRPr lang="zh-CN" altLang="zh-CN" sz="1800" dirty="0">
              <a:effectLst/>
              <a:latin typeface="Times New Roman" panose="02020603050405020304" pitchFamily="18" charset="0"/>
              <a:ea typeface="楷体_GB2312"/>
            </a:endParaRPr>
          </a:p>
          <a:p>
            <a:pPr marL="304800" indent="304800" algn="just">
              <a:lnSpc>
                <a:spcPts val="2600"/>
              </a:lnSpc>
            </a:pPr>
            <a:r>
              <a:rPr lang="zh-CN" altLang="zh-CN" sz="1800" dirty="0">
                <a:effectLst/>
                <a:latin typeface="Times New Roman" panose="02020603050405020304" pitchFamily="18" charset="0"/>
                <a:ea typeface="宋体" panose="02010600030101010101" pitchFamily="2" charset="-122"/>
              </a:rPr>
              <a:t>完成上述操作建立起连接后，边界类对象“</a:t>
            </a:r>
            <a:r>
              <a:rPr lang="en-US" altLang="zh-CN" sz="1800" dirty="0" err="1">
                <a:effectLst/>
                <a:latin typeface="Times New Roman" panose="02020603050405020304" pitchFamily="18" charset="0"/>
                <a:ea typeface="宋体" panose="02010600030101010101" pitchFamily="2" charset="-122"/>
              </a:rPr>
              <a:t>SettingUI</a:t>
            </a:r>
            <a:r>
              <a:rPr lang="zh-CN" altLang="zh-CN" sz="1800" dirty="0">
                <a:effectLst/>
                <a:latin typeface="Times New Roman" panose="02020603050405020304" pitchFamily="18" charset="0"/>
                <a:ea typeface="宋体" panose="02010600030101010101" pitchFamily="2" charset="-122"/>
              </a:rPr>
              <a:t>” 向控制类对象“</a:t>
            </a:r>
            <a:r>
              <a:rPr lang="en-US" altLang="zh-CN" sz="1800" dirty="0" err="1">
                <a:effectLst/>
                <a:latin typeface="Times New Roman" panose="02020603050405020304" pitchFamily="18" charset="0"/>
                <a:ea typeface="宋体" panose="02010600030101010101" pitchFamily="2" charset="-122"/>
              </a:rPr>
              <a:t>SettingManager</a:t>
            </a:r>
            <a:r>
              <a:rPr lang="zh-CN" altLang="zh-CN" sz="1800" dirty="0">
                <a:effectLst/>
                <a:latin typeface="Times New Roman" panose="02020603050405020304" pitchFamily="18" charset="0"/>
                <a:ea typeface="宋体" panose="02010600030101010101" pitchFamily="2" charset="-122"/>
              </a:rPr>
              <a:t>”发送消息“</a:t>
            </a:r>
            <a:r>
              <a:rPr lang="en-US" altLang="zh-CN" sz="1800" dirty="0" err="1">
                <a:effectLst/>
                <a:latin typeface="Times New Roman" panose="02020603050405020304" pitchFamily="18" charset="0"/>
                <a:ea typeface="宋体" panose="02010600030101010101" pitchFamily="2" charset="-122"/>
              </a:rPr>
              <a:t>setSystem</a:t>
            </a:r>
            <a:r>
              <a:rPr lang="en-US" altLang="zh-CN" sz="1800" dirty="0">
                <a:effectLst/>
                <a:latin typeface="Times New Roman" panose="02020603050405020304" pitchFamily="18" charset="0"/>
                <a:ea typeface="宋体" panose="02010600030101010101" pitchFamily="2" charset="-122"/>
              </a:rPr>
              <a:t>(</a:t>
            </a:r>
            <a:r>
              <a:rPr lang="en-US" altLang="zh-CN" sz="1800" dirty="0" err="1">
                <a:effectLst/>
                <a:latin typeface="Times New Roman" panose="02020603050405020304" pitchFamily="18" charset="0"/>
                <a:ea typeface="宋体" panose="02010600030101010101" pitchFamily="2" charset="-122"/>
              </a:rPr>
              <a:t>SyPara</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”来请求进行系统设置。控制类对象“</a:t>
            </a:r>
            <a:r>
              <a:rPr lang="en-US" altLang="zh-CN" sz="1800" dirty="0" err="1">
                <a:effectLst/>
                <a:latin typeface="Times New Roman" panose="02020603050405020304" pitchFamily="18" charset="0"/>
                <a:ea typeface="宋体" panose="02010600030101010101" pitchFamily="2" charset="-122"/>
              </a:rPr>
              <a:t>SettingManager</a:t>
            </a:r>
            <a:r>
              <a:rPr lang="zh-CN" altLang="zh-CN" sz="1800" dirty="0">
                <a:effectLst/>
                <a:latin typeface="Times New Roman" panose="02020603050405020304" pitchFamily="18" charset="0"/>
                <a:ea typeface="宋体" panose="02010600030101010101" pitchFamily="2" charset="-122"/>
              </a:rPr>
              <a:t>”收到消息后向</a:t>
            </a:r>
            <a:r>
              <a:rPr lang="en-US" altLang="zh-CN" sz="1800" dirty="0">
                <a:effectLst/>
                <a:latin typeface="Times New Roman" panose="02020603050405020304" pitchFamily="18" charset="0"/>
                <a:ea typeface="宋体" panose="02010600030101010101" pitchFamily="2" charset="-122"/>
              </a:rPr>
              <a:t>Ros</a:t>
            </a:r>
            <a:r>
              <a:rPr lang="zh-CN" altLang="zh-CN" sz="1800" dirty="0">
                <a:effectLst/>
                <a:latin typeface="Times New Roman" panose="02020603050405020304" pitchFamily="18" charset="0"/>
                <a:ea typeface="宋体" panose="02010600030101010101" pitchFamily="2" charset="-122"/>
              </a:rPr>
              <a:t>节点“</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”发送消息“</a:t>
            </a:r>
            <a:r>
              <a:rPr lang="en-US" altLang="zh-CN" sz="1800" dirty="0">
                <a:effectLst/>
                <a:latin typeface="Times New Roman" panose="02020603050405020304" pitchFamily="18" charset="0"/>
                <a:ea typeface="宋体" panose="02010600030101010101" pitchFamily="2" charset="-122"/>
              </a:rPr>
              <a:t>send </a:t>
            </a:r>
            <a:r>
              <a:rPr lang="en-US" altLang="zh-CN" sz="1800" dirty="0" err="1">
                <a:effectLst/>
                <a:latin typeface="Times New Roman" panose="02020603050405020304" pitchFamily="18" charset="0"/>
                <a:ea typeface="宋体" panose="02010600030101010101" pitchFamily="2" charset="-122"/>
              </a:rPr>
              <a:t>SettingMsg</a:t>
            </a:r>
            <a:r>
              <a:rPr lang="zh-CN" altLang="zh-CN" sz="1800" dirty="0">
                <a:effectLst/>
                <a:latin typeface="Times New Roman" panose="02020603050405020304" pitchFamily="18" charset="0"/>
                <a:ea typeface="宋体" panose="02010600030101010101" pitchFamily="2" charset="-122"/>
              </a:rPr>
              <a:t>（</a:t>
            </a:r>
            <a:r>
              <a:rPr lang="en-US" altLang="zh-CN" sz="1800" dirty="0" err="1">
                <a:effectLst/>
                <a:latin typeface="Times New Roman" panose="02020603050405020304" pitchFamily="18" charset="0"/>
                <a:ea typeface="宋体" panose="02010600030101010101" pitchFamily="2" charset="-122"/>
              </a:rPr>
              <a:t>SyPara</a:t>
            </a:r>
            <a:r>
              <a:rPr lang="zh-CN" altLang="zh-CN" sz="1800" dirty="0">
                <a:effectLst/>
                <a:latin typeface="Times New Roman" panose="02020603050405020304" pitchFamily="18" charset="0"/>
                <a:ea typeface="宋体" panose="02010600030101010101" pitchFamily="2" charset="-122"/>
              </a:rPr>
              <a:t>）”，而后</a:t>
            </a:r>
            <a:r>
              <a:rPr lang="en-US" altLang="zh-CN" sz="1800" dirty="0">
                <a:effectLst/>
                <a:latin typeface="Times New Roman" panose="02020603050405020304" pitchFamily="18" charset="0"/>
                <a:ea typeface="宋体" panose="02010600030101010101" pitchFamily="2" charset="-122"/>
              </a:rPr>
              <a:t>Ros</a:t>
            </a:r>
            <a:r>
              <a:rPr lang="zh-CN" altLang="zh-CN" sz="1800" dirty="0">
                <a:effectLst/>
                <a:latin typeface="Times New Roman" panose="02020603050405020304" pitchFamily="18" charset="0"/>
                <a:ea typeface="宋体" panose="02010600030101010101" pitchFamily="2" charset="-122"/>
              </a:rPr>
              <a:t>节点“</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”发布话题给</a:t>
            </a:r>
            <a:r>
              <a:rPr lang="en-US" altLang="zh-CN" sz="1800" dirty="0">
                <a:effectLst/>
                <a:latin typeface="Times New Roman" panose="02020603050405020304" pitchFamily="18" charset="0"/>
                <a:ea typeface="宋体" panose="02010600030101010101" pitchFamily="2" charset="-122"/>
              </a:rPr>
              <a:t>Ros</a:t>
            </a:r>
            <a:r>
              <a:rPr lang="zh-CN" altLang="zh-CN" sz="1800" dirty="0">
                <a:effectLst/>
                <a:latin typeface="Times New Roman" panose="02020603050405020304" pitchFamily="18" charset="0"/>
                <a:ea typeface="宋体" panose="02010600030101010101" pitchFamily="2" charset="-122"/>
              </a:rPr>
              <a:t>节点“</a:t>
            </a:r>
            <a:r>
              <a:rPr lang="en-US" altLang="zh-CN" sz="1800" dirty="0" err="1">
                <a:effectLst/>
                <a:latin typeface="Times New Roman" panose="02020603050405020304" pitchFamily="18" charset="0"/>
                <a:ea typeface="宋体" panose="02010600030101010101" pitchFamily="2" charset="-122"/>
              </a:rPr>
              <a:t>RosNode</a:t>
            </a:r>
            <a:r>
              <a:rPr lang="zh-CN" altLang="zh-CN" sz="1800" dirty="0">
                <a:effectLst/>
                <a:latin typeface="Times New Roman" panose="02020603050405020304" pitchFamily="18" charset="0"/>
                <a:ea typeface="宋体" panose="02010600030101010101" pitchFamily="2" charset="-122"/>
              </a:rPr>
              <a:t>”，节点“</a:t>
            </a:r>
            <a:r>
              <a:rPr lang="en-US" altLang="zh-CN" sz="1800" dirty="0" err="1">
                <a:effectLst/>
                <a:latin typeface="Times New Roman" panose="02020603050405020304" pitchFamily="18" charset="0"/>
                <a:ea typeface="宋体" panose="02010600030101010101" pitchFamily="2" charset="-122"/>
              </a:rPr>
              <a:t>RosNode</a:t>
            </a:r>
            <a:r>
              <a:rPr lang="zh-CN" altLang="zh-CN" sz="1800" dirty="0">
                <a:effectLst/>
                <a:latin typeface="Times New Roman" panose="02020603050405020304" pitchFamily="18" charset="0"/>
                <a:ea typeface="宋体" panose="02010600030101010101" pitchFamily="2" charset="-122"/>
              </a:rPr>
              <a:t>”接受到话题后，将话题中的内容发送给对象“</a:t>
            </a:r>
            <a:r>
              <a:rPr lang="en-US" altLang="zh-CN" sz="1800" dirty="0">
                <a:effectLst/>
                <a:latin typeface="Times New Roman" panose="02020603050405020304" pitchFamily="18" charset="0"/>
                <a:ea typeface="宋体" panose="02010600030101010101" pitchFamily="2" charset="-122"/>
              </a:rPr>
              <a:t>TurtleBot3</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对象“</a:t>
            </a:r>
            <a:r>
              <a:rPr lang="en-US" altLang="zh-CN" sz="1800" dirty="0">
                <a:effectLst/>
                <a:latin typeface="Times New Roman" panose="02020603050405020304" pitchFamily="18" charset="0"/>
                <a:ea typeface="宋体" panose="02010600030101010101" pitchFamily="2" charset="-122"/>
              </a:rPr>
              <a:t>TurtleBot3</a:t>
            </a:r>
            <a:r>
              <a:rPr lang="zh-CN" altLang="zh-CN" sz="1800" dirty="0">
                <a:effectLst/>
                <a:latin typeface="Times New Roman" panose="02020603050405020304" pitchFamily="18" charset="0"/>
                <a:ea typeface="宋体" panose="02010600030101010101" pitchFamily="2" charset="-122"/>
              </a:rPr>
              <a:t>”根据消息内容进行系统设置，完成设置后将结果状态返回至节点“</a:t>
            </a:r>
            <a:r>
              <a:rPr lang="en-US" altLang="zh-CN" sz="1800" dirty="0" err="1">
                <a:effectLst/>
                <a:latin typeface="Times New Roman" panose="02020603050405020304" pitchFamily="18" charset="0"/>
                <a:ea typeface="宋体" panose="02010600030101010101" pitchFamily="2" charset="-122"/>
              </a:rPr>
              <a:t>RosNode</a:t>
            </a:r>
            <a:r>
              <a:rPr lang="zh-CN" altLang="zh-CN" sz="1800" dirty="0">
                <a:effectLst/>
                <a:latin typeface="Times New Roman" panose="02020603050405020304" pitchFamily="18" charset="0"/>
                <a:ea typeface="宋体" panose="02010600030101010101" pitchFamily="2" charset="-122"/>
              </a:rPr>
              <a:t>”，节点“</a:t>
            </a:r>
            <a:r>
              <a:rPr lang="en-US" altLang="zh-CN" sz="1800" dirty="0" err="1">
                <a:effectLst/>
                <a:latin typeface="Times New Roman" panose="02020603050405020304" pitchFamily="18" charset="0"/>
                <a:ea typeface="宋体" panose="02010600030101010101" pitchFamily="2" charset="-122"/>
              </a:rPr>
              <a:t>RosNode</a:t>
            </a:r>
            <a:r>
              <a:rPr lang="zh-CN" altLang="zh-CN" sz="1800" dirty="0">
                <a:effectLst/>
                <a:latin typeface="Times New Roman" panose="02020603050405020304" pitchFamily="18" charset="0"/>
                <a:ea typeface="宋体" panose="02010600030101010101" pitchFamily="2" charset="-122"/>
              </a:rPr>
              <a:t>”再将对象“</a:t>
            </a:r>
            <a:r>
              <a:rPr lang="en-US" altLang="zh-CN" sz="1800" dirty="0">
                <a:effectLst/>
                <a:latin typeface="Times New Roman" panose="02020603050405020304" pitchFamily="18" charset="0"/>
                <a:ea typeface="宋体" panose="02010600030101010101" pitchFamily="2" charset="-122"/>
              </a:rPr>
              <a:t>TurtleBot3</a:t>
            </a:r>
            <a:r>
              <a:rPr lang="zh-CN" altLang="zh-CN" sz="1800" dirty="0">
                <a:effectLst/>
                <a:latin typeface="Times New Roman" panose="02020603050405020304" pitchFamily="18" charset="0"/>
                <a:ea typeface="宋体" panose="02010600030101010101" pitchFamily="2" charset="-122"/>
              </a:rPr>
              <a:t>”的状态结果返回给节点“</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”。最后节点“</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”将结果返回至控制类对象“</a:t>
            </a:r>
            <a:r>
              <a:rPr lang="en-US" altLang="zh-CN" sz="1800" dirty="0" err="1">
                <a:effectLst/>
                <a:latin typeface="Times New Roman" panose="02020603050405020304" pitchFamily="18" charset="0"/>
                <a:ea typeface="宋体" panose="02010600030101010101" pitchFamily="2" charset="-122"/>
              </a:rPr>
              <a:t>SettingManager</a:t>
            </a:r>
            <a:r>
              <a:rPr lang="zh-CN" altLang="zh-CN" sz="1800" dirty="0">
                <a:effectLst/>
                <a:latin typeface="Times New Roman" panose="02020603050405020304" pitchFamily="18" charset="0"/>
                <a:ea typeface="宋体" panose="02010600030101010101" pitchFamily="2" charset="-122"/>
              </a:rPr>
              <a:t>”，控制类对象“</a:t>
            </a:r>
            <a:r>
              <a:rPr lang="en-US" altLang="zh-CN" sz="1800" dirty="0" err="1">
                <a:effectLst/>
                <a:latin typeface="Times New Roman" panose="02020603050405020304" pitchFamily="18" charset="0"/>
                <a:ea typeface="宋体" panose="02010600030101010101" pitchFamily="2" charset="-122"/>
              </a:rPr>
              <a:t>SettingManager</a:t>
            </a:r>
            <a:r>
              <a:rPr lang="zh-CN" altLang="zh-CN" sz="1800" dirty="0">
                <a:effectLst/>
                <a:latin typeface="Times New Roman" panose="02020603050405020304" pitchFamily="18" charset="0"/>
                <a:ea typeface="宋体" panose="02010600030101010101" pitchFamily="2" charset="-122"/>
              </a:rPr>
              <a:t>”再将本次系统设置的结果发送至边界类对象“</a:t>
            </a:r>
            <a:r>
              <a:rPr lang="en-US" altLang="zh-CN" sz="1800" dirty="0" err="1">
                <a:effectLst/>
                <a:latin typeface="Times New Roman" panose="02020603050405020304" pitchFamily="18" charset="0"/>
                <a:ea typeface="宋体" panose="02010600030101010101" pitchFamily="2" charset="-122"/>
              </a:rPr>
              <a:t>SettingUI</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25</a:t>
            </a:fld>
            <a:endParaRPr lang="en-US" altLang="zh-CN"/>
          </a:p>
        </p:txBody>
      </p:sp>
    </p:spTree>
    <p:extLst>
      <p:ext uri="{BB962C8B-B14F-4D97-AF65-F5344CB8AC3E}">
        <p14:creationId xmlns:p14="http://schemas.microsoft.com/office/powerpoint/2010/main" val="14103626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26</a:t>
            </a:fld>
            <a:endParaRPr lang="en-US" altLang="zh-CN" sz="1300"/>
          </a:p>
        </p:txBody>
      </p:sp>
    </p:spTree>
    <p:extLst>
      <p:ext uri="{BB962C8B-B14F-4D97-AF65-F5344CB8AC3E}">
        <p14:creationId xmlns:p14="http://schemas.microsoft.com/office/powerpoint/2010/main" val="24133941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304800" indent="304800" algn="just">
              <a:lnSpc>
                <a:spcPts val="2600"/>
              </a:lnSpc>
            </a:pPr>
            <a:r>
              <a:rPr lang="en-US" altLang="zh-CN" sz="1800" dirty="0" err="1">
                <a:effectLst/>
                <a:latin typeface="宋体" panose="02010600030101010101" pitchFamily="2" charset="-122"/>
                <a:ea typeface="楷体_GB2312"/>
                <a:cs typeface="楷体" panose="02010609060101010101" pitchFamily="49" charset="-122"/>
              </a:rPr>
              <a:t>UserLibrary</a:t>
            </a:r>
            <a:r>
              <a:rPr lang="en-US" altLang="zh-CN" sz="1800" dirty="0">
                <a:effectLst/>
                <a:latin typeface="宋体" panose="02010600030101010101" pitchFamily="2" charset="-122"/>
                <a:ea typeface="楷体_GB2312"/>
                <a:cs typeface="楷体" panose="02010609060101010101" pitchFamily="49" charset="-122"/>
              </a:rPr>
              <a:t>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类负责保存</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类的信息。在具体实现时，</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UserLibrary</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类通过提供一组服务将</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类的信息保存到后台的数据库之中，因而</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UserLibrary</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类与</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类之间的语义关系表现为一般的关联关系。</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Administrator</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Commander</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是特殊的</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，因而它们与</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之间的语义关系表现为继承关系。</a:t>
            </a:r>
            <a:endParaRPr lang="zh-CN" altLang="zh-CN" sz="1800" dirty="0">
              <a:effectLst/>
              <a:latin typeface="Times New Roman" panose="02020603050405020304" pitchFamily="18" charset="0"/>
              <a:ea typeface="楷体_GB2312"/>
            </a:endParaRPr>
          </a:p>
          <a:p>
            <a:pPr marL="304800" indent="304800" algn="just">
              <a:lnSpc>
                <a:spcPts val="2600"/>
              </a:lnSpc>
            </a:pPr>
            <a:r>
              <a:rPr lang="en-US" altLang="zh-CN" sz="1800" dirty="0" err="1">
                <a:effectLst/>
                <a:latin typeface="宋体" panose="02010600030101010101" pitchFamily="2" charset="-122"/>
                <a:ea typeface="楷体_GB2312"/>
                <a:cs typeface="楷体" panose="02010609060101010101" pitchFamily="49" charset="-122"/>
              </a:rPr>
              <a:t>UserLibrary</a:t>
            </a:r>
            <a:r>
              <a:rPr lang="en-US" altLang="zh-CN" sz="1800" dirty="0">
                <a:effectLst/>
                <a:latin typeface="宋体" panose="02010600030101010101" pitchFamily="2" charset="-122"/>
                <a:ea typeface="楷体_GB2312"/>
                <a:cs typeface="楷体" panose="02010609060101010101" pitchFamily="49" charset="-122"/>
              </a:rPr>
              <a:t>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类需要保存和处理一个或者多个</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类对象，每个</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类对象只能交由一个</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UserLibrary</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类对象进行处理，因而</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UserLibrary</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类与</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类之间存在一对多的关系。</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27</a:t>
            </a:fld>
            <a:endParaRPr lang="en-US" altLang="zh-CN"/>
          </a:p>
        </p:txBody>
      </p:sp>
    </p:spTree>
    <p:extLst>
      <p:ext uri="{BB962C8B-B14F-4D97-AF65-F5344CB8AC3E}">
        <p14:creationId xmlns:p14="http://schemas.microsoft.com/office/powerpoint/2010/main" val="26607343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根据§</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3.2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节的用户界面设计，空地协同无人侦察系统控制终端子系统包含一组基于窗口的用户界面，包括登录界面“</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LoginUI</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”、主监视界面“</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MainUI</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”、控制无人机飞行界面“</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MonitorTelloUI</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”、控制机器人运动界面“</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MonitorRoboUI</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”、机器人侦察信息界面“</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RoboDetectionUI</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”、系统设置界面“</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SettingUI</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”。根据§</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3.2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节用户界面间的跳转关系，显然这些用户界面类之间具有如图</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3.4.2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所描述的关联关系。</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28</a:t>
            </a:fld>
            <a:endParaRPr lang="en-US" altLang="zh-CN"/>
          </a:p>
        </p:txBody>
      </p:sp>
    </p:spTree>
    <p:extLst>
      <p:ext uri="{BB962C8B-B14F-4D97-AF65-F5344CB8AC3E}">
        <p14:creationId xmlns:p14="http://schemas.microsoft.com/office/powerpoint/2010/main" val="35114705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100" dirty="0">
                <a:effectLst/>
                <a:ea typeface="宋体" panose="02010600030101010101" pitchFamily="2" charset="-122"/>
                <a:cs typeface="楷体" panose="02010609060101010101" pitchFamily="49" charset="-122"/>
              </a:rPr>
              <a:t>根据§</a:t>
            </a:r>
            <a:r>
              <a:rPr lang="en-US" altLang="zh-CN" sz="1800" kern="100" dirty="0">
                <a:effectLst/>
                <a:ea typeface="宋体" panose="02010600030101010101" pitchFamily="2" charset="-122"/>
                <a:cs typeface="楷体" panose="02010609060101010101" pitchFamily="49" charset="-122"/>
              </a:rPr>
              <a:t>3.3 </a:t>
            </a:r>
            <a:r>
              <a:rPr lang="zh-CN" altLang="zh-CN" sz="1800" kern="100" dirty="0">
                <a:effectLst/>
                <a:ea typeface="宋体" panose="02010600030101010101" pitchFamily="2" charset="-122"/>
                <a:cs typeface="楷体" panose="02010609060101010101" pitchFamily="49" charset="-122"/>
              </a:rPr>
              <a:t>节的用例设计，“识别目标”用例的实现依赖于三个关键设计类，包括控制类</a:t>
            </a:r>
            <a:r>
              <a:rPr lang="en-US" altLang="zh-CN" sz="1800" kern="100" dirty="0" err="1">
                <a:effectLst/>
                <a:ea typeface="宋体" panose="02010600030101010101" pitchFamily="2" charset="-122"/>
                <a:cs typeface="楷体" panose="02010609060101010101" pitchFamily="49" charset="-122"/>
              </a:rPr>
              <a:t>ImageManager</a:t>
            </a:r>
            <a:r>
              <a:rPr lang="zh-CN" altLang="zh-CN" sz="1800" kern="100" dirty="0">
                <a:effectLst/>
                <a:ea typeface="宋体" panose="02010600030101010101" pitchFamily="2" charset="-122"/>
                <a:cs typeface="楷体" panose="02010609060101010101" pitchFamily="49" charset="-122"/>
              </a:rPr>
              <a:t>、实体类</a:t>
            </a:r>
            <a:r>
              <a:rPr lang="en-US" altLang="zh-CN" sz="1800" kern="100" dirty="0">
                <a:effectLst/>
                <a:ea typeface="宋体" panose="02010600030101010101" pitchFamily="2" charset="-122"/>
                <a:cs typeface="楷体" panose="02010609060101010101" pitchFamily="49" charset="-122"/>
              </a:rPr>
              <a:t>Image</a:t>
            </a:r>
            <a:r>
              <a:rPr lang="zh-CN" altLang="zh-CN" sz="1800" kern="100" dirty="0">
                <a:effectLst/>
                <a:ea typeface="宋体" panose="02010600030101010101" pitchFamily="2" charset="-122"/>
                <a:cs typeface="楷体" panose="02010609060101010101" pitchFamily="49" charset="-122"/>
              </a:rPr>
              <a:t>、构件</a:t>
            </a:r>
            <a:r>
              <a:rPr lang="en-US" altLang="zh-CN" sz="1800" kern="100" dirty="0">
                <a:effectLst/>
                <a:ea typeface="宋体" panose="02010600030101010101" pitchFamily="2" charset="-122"/>
                <a:cs typeface="楷体" panose="02010609060101010101" pitchFamily="49" charset="-122"/>
              </a:rPr>
              <a:t>Yolov6</a:t>
            </a:r>
            <a:r>
              <a:rPr lang="zh-CN" altLang="zh-CN" sz="1800" kern="100" dirty="0">
                <a:effectLst/>
                <a:ea typeface="宋体" panose="02010600030101010101" pitchFamily="2" charset="-122"/>
                <a:cs typeface="楷体" panose="02010609060101010101" pitchFamily="49" charset="-122"/>
              </a:rPr>
              <a:t>。根据§</a:t>
            </a:r>
            <a:r>
              <a:rPr lang="en-US" altLang="zh-CN" sz="1800" kern="100" dirty="0">
                <a:effectLst/>
                <a:ea typeface="宋体" panose="02010600030101010101" pitchFamily="2" charset="-122"/>
                <a:cs typeface="楷体" panose="02010609060101010101" pitchFamily="49" charset="-122"/>
              </a:rPr>
              <a:t>3.3 </a:t>
            </a:r>
            <a:r>
              <a:rPr lang="zh-CN" altLang="zh-CN" sz="1800" kern="100" dirty="0">
                <a:effectLst/>
                <a:ea typeface="宋体" panose="02010600030101010101" pitchFamily="2" charset="-122"/>
                <a:cs typeface="楷体" panose="02010609060101010101" pitchFamily="49" charset="-122"/>
              </a:rPr>
              <a:t>所描述的顺序图中三个类间的交互，</a:t>
            </a:r>
            <a:r>
              <a:rPr lang="en-US" altLang="zh-CN" sz="1800" kern="100" dirty="0">
                <a:effectLst/>
                <a:ea typeface="宋体" panose="02010600030101010101" pitchFamily="2" charset="-122"/>
                <a:cs typeface="楷体" panose="02010609060101010101" pitchFamily="49" charset="-122"/>
              </a:rPr>
              <a:t>Image</a:t>
            </a:r>
            <a:r>
              <a:rPr lang="zh-CN" altLang="zh-CN" sz="1800" kern="100" dirty="0">
                <a:effectLst/>
                <a:ea typeface="宋体" panose="02010600030101010101" pitchFamily="2" charset="-122"/>
                <a:cs typeface="楷体" panose="02010609060101010101" pitchFamily="49" charset="-122"/>
              </a:rPr>
              <a:t>类与</a:t>
            </a:r>
            <a:r>
              <a:rPr lang="en-US" altLang="zh-CN" sz="1800" kern="100" dirty="0" err="1">
                <a:effectLst/>
                <a:ea typeface="宋体" panose="02010600030101010101" pitchFamily="2" charset="-122"/>
                <a:cs typeface="楷体" panose="02010609060101010101" pitchFamily="49" charset="-122"/>
              </a:rPr>
              <a:t>ImageManager</a:t>
            </a:r>
            <a:r>
              <a:rPr lang="zh-CN" altLang="zh-CN" sz="1800" kern="100" dirty="0">
                <a:effectLst/>
                <a:ea typeface="宋体" panose="02010600030101010101" pitchFamily="2" charset="-122"/>
                <a:cs typeface="楷体" panose="02010609060101010101" pitchFamily="49" charset="-122"/>
              </a:rPr>
              <a:t>类之间具有直接关联关系，</a:t>
            </a:r>
            <a:r>
              <a:rPr lang="en-US" altLang="zh-CN" sz="1800" kern="100" dirty="0" err="1">
                <a:effectLst/>
                <a:ea typeface="宋体" panose="02010600030101010101" pitchFamily="2" charset="-122"/>
                <a:cs typeface="楷体" panose="02010609060101010101" pitchFamily="49" charset="-122"/>
              </a:rPr>
              <a:t>ImageManager</a:t>
            </a:r>
            <a:r>
              <a:rPr lang="zh-CN" altLang="zh-CN" sz="1800" kern="100" dirty="0">
                <a:effectLst/>
                <a:ea typeface="宋体" panose="02010600030101010101" pitchFamily="2" charset="-122"/>
                <a:cs typeface="楷体" panose="02010609060101010101" pitchFamily="49" charset="-122"/>
              </a:rPr>
              <a:t>类与构件</a:t>
            </a:r>
            <a:r>
              <a:rPr lang="en-US" altLang="zh-CN" sz="1800" kern="100" dirty="0">
                <a:effectLst/>
                <a:ea typeface="宋体" panose="02010600030101010101" pitchFamily="2" charset="-122"/>
                <a:cs typeface="楷体" panose="02010609060101010101" pitchFamily="49" charset="-122"/>
              </a:rPr>
              <a:t>Yolov6</a:t>
            </a:r>
            <a:r>
              <a:rPr lang="zh-CN" altLang="zh-CN" sz="1800" kern="100" dirty="0">
                <a:effectLst/>
                <a:ea typeface="宋体" panose="02010600030101010101" pitchFamily="2" charset="-122"/>
                <a:cs typeface="楷体" panose="02010609060101010101" pitchFamily="49" charset="-122"/>
              </a:rPr>
              <a:t>之间是依赖关系，这些类的关系精化如图</a:t>
            </a:r>
            <a:r>
              <a:rPr lang="en-US" altLang="zh-CN" sz="1800" kern="100" dirty="0">
                <a:effectLst/>
                <a:ea typeface="宋体" panose="02010600030101010101" pitchFamily="2" charset="-122"/>
                <a:cs typeface="楷体" panose="02010609060101010101" pitchFamily="49" charset="-122"/>
              </a:rPr>
              <a:t>3.4.3</a:t>
            </a:r>
            <a:r>
              <a:rPr lang="zh-CN" altLang="zh-CN" sz="1800" kern="100" dirty="0">
                <a:effectLst/>
                <a:ea typeface="宋体" panose="02010600030101010101" pitchFamily="2" charset="-122"/>
                <a:cs typeface="楷体" panose="02010609060101010101" pitchFamily="49" charset="-122"/>
              </a:rPr>
              <a:t>所示。</a:t>
            </a:r>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29</a:t>
            </a:fld>
            <a:endParaRPr lang="en-US" altLang="zh-CN"/>
          </a:p>
        </p:txBody>
      </p:sp>
    </p:spTree>
    <p:extLst>
      <p:ext uri="{BB962C8B-B14F-4D97-AF65-F5344CB8AC3E}">
        <p14:creationId xmlns:p14="http://schemas.microsoft.com/office/powerpoint/2010/main" val="24190018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图</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3.4.5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用</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UML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状态图描述了</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LoginManager</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类中</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login()</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方法的精化设计，它定义了该方法的接口“</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public int login(username, password)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”，描述了其内部的实现算法：首先判断</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username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和</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password 2</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个输入的参数是否为空，如果为空则登录失败；如果不为空，则向</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UserLibrary</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对象发消息</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verifyUserValidity</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以判断用户输入的账号和密码是否合法，如果合法则登录成功，否则登录失败。</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31</a:t>
            </a:fld>
            <a:endParaRPr lang="en-US" altLang="zh-CN"/>
          </a:p>
        </p:txBody>
      </p:sp>
    </p:spTree>
    <p:extLst>
      <p:ext uri="{BB962C8B-B14F-4D97-AF65-F5344CB8AC3E}">
        <p14:creationId xmlns:p14="http://schemas.microsoft.com/office/powerpoint/2010/main" val="34260225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如果某个类在实现其职责过程中需要执行一系列的方法、与其他的对象进行诸多的交互，那么可以考虑构造和绘制针对该类某些职责的活动图。图</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3.4.6</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用</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UML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的活动图及泳道机制描述了</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RoboDetectionUI</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ImageManager</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TargetImage</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Yolov6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四个类对象之间如何通过交互和协作来实现目标识别的功能。</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32</a:t>
            </a:fld>
            <a:endParaRPr lang="en-US" altLang="zh-CN"/>
          </a:p>
        </p:txBody>
      </p:sp>
    </p:spTree>
    <p:extLst>
      <p:ext uri="{BB962C8B-B14F-4D97-AF65-F5344CB8AC3E}">
        <p14:creationId xmlns:p14="http://schemas.microsoft.com/office/powerpoint/2010/main" val="24797471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33</a:t>
            </a:fld>
            <a:endParaRPr lang="en-US" altLang="zh-CN" sz="1300"/>
          </a:p>
        </p:txBody>
      </p:sp>
    </p:spTree>
    <p:extLst>
      <p:ext uri="{BB962C8B-B14F-4D97-AF65-F5344CB8AC3E}">
        <p14:creationId xmlns:p14="http://schemas.microsoft.com/office/powerpoint/2010/main" val="27843225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100" dirty="0">
                <a:effectLst/>
                <a:ea typeface="宋体" panose="02010600030101010101" pitchFamily="2" charset="-122"/>
                <a:cs typeface="楷体" panose="02010609060101010101" pitchFamily="49" charset="-122"/>
              </a:rPr>
              <a:t>针对“空地协同无人侦察系统”中的</a:t>
            </a:r>
            <a:r>
              <a:rPr lang="en-US" altLang="zh-CN" sz="1800" kern="100" dirty="0">
                <a:effectLst/>
                <a:ea typeface="宋体" panose="02010600030101010101" pitchFamily="2" charset="-122"/>
                <a:cs typeface="楷体" panose="02010609060101010101" pitchFamily="49" charset="-122"/>
              </a:rPr>
              <a:t>User </a:t>
            </a:r>
            <a:r>
              <a:rPr lang="zh-CN" altLang="zh-CN" sz="1800" kern="100" dirty="0">
                <a:effectLst/>
                <a:ea typeface="宋体" panose="02010600030101010101" pitchFamily="2" charset="-122"/>
                <a:cs typeface="楷体" panose="02010609060101010101" pitchFamily="49" charset="-122"/>
              </a:rPr>
              <a:t>类，为其设计持久保存的数据库表“</a:t>
            </a:r>
            <a:r>
              <a:rPr lang="en-US" altLang="zh-CN" sz="1800" kern="100" dirty="0" err="1">
                <a:effectLst/>
                <a:ea typeface="宋体" panose="02010600030101010101" pitchFamily="2" charset="-122"/>
                <a:cs typeface="楷体" panose="02010609060101010101" pitchFamily="49" charset="-122"/>
              </a:rPr>
              <a:t>T_User</a:t>
            </a:r>
            <a:r>
              <a:rPr lang="zh-CN" altLang="zh-CN" sz="1800" kern="100" dirty="0">
                <a:effectLst/>
                <a:ea typeface="宋体" panose="02010600030101010101" pitchFamily="2" charset="-122"/>
                <a:cs typeface="楷体" panose="02010609060101010101" pitchFamily="49" charset="-122"/>
              </a:rPr>
              <a:t>”。该表有三个字段：长度为</a:t>
            </a:r>
            <a:r>
              <a:rPr lang="en-US" altLang="zh-CN" sz="1800" kern="100" dirty="0">
                <a:effectLst/>
                <a:ea typeface="宋体" panose="02010600030101010101" pitchFamily="2" charset="-122"/>
                <a:cs typeface="楷体" panose="02010609060101010101" pitchFamily="49" charset="-122"/>
              </a:rPr>
              <a:t>20 </a:t>
            </a:r>
            <a:r>
              <a:rPr lang="zh-CN" altLang="zh-CN" sz="1800" kern="100" dirty="0">
                <a:effectLst/>
                <a:ea typeface="宋体" panose="02010600030101010101" pitchFamily="2" charset="-122"/>
                <a:cs typeface="楷体" panose="02010609060101010101" pitchFamily="49" charset="-122"/>
              </a:rPr>
              <a:t>的字符串“</a:t>
            </a:r>
            <a:r>
              <a:rPr lang="en-US" altLang="zh-CN" sz="1800" kern="100" dirty="0">
                <a:effectLst/>
                <a:ea typeface="宋体" panose="02010600030101010101" pitchFamily="2" charset="-122"/>
                <a:cs typeface="楷体" panose="02010609060101010101" pitchFamily="49" charset="-122"/>
              </a:rPr>
              <a:t>username</a:t>
            </a:r>
            <a:r>
              <a:rPr lang="zh-CN" altLang="zh-CN" sz="1800" kern="100" dirty="0">
                <a:effectLst/>
                <a:ea typeface="宋体" panose="02010600030101010101" pitchFamily="2" charset="-122"/>
                <a:cs typeface="楷体" panose="02010609060101010101" pitchFamily="49" charset="-122"/>
              </a:rPr>
              <a:t>”以表示用户的名字，长度为</a:t>
            </a:r>
            <a:r>
              <a:rPr lang="en-US" altLang="zh-CN" sz="1800" kern="100" dirty="0">
                <a:effectLst/>
                <a:ea typeface="宋体" panose="02010600030101010101" pitchFamily="2" charset="-122"/>
                <a:cs typeface="楷体" panose="02010609060101010101" pitchFamily="49" charset="-122"/>
              </a:rPr>
              <a:t>16 </a:t>
            </a:r>
            <a:r>
              <a:rPr lang="zh-CN" altLang="zh-CN" sz="1800" kern="100" dirty="0">
                <a:effectLst/>
                <a:ea typeface="宋体" panose="02010600030101010101" pitchFamily="2" charset="-122"/>
                <a:cs typeface="楷体" panose="02010609060101010101" pitchFamily="49" charset="-122"/>
              </a:rPr>
              <a:t>的字符串“</a:t>
            </a:r>
            <a:r>
              <a:rPr lang="en-US" altLang="zh-CN" sz="1800" kern="100" dirty="0">
                <a:effectLst/>
                <a:ea typeface="宋体" panose="02010600030101010101" pitchFamily="2" charset="-122"/>
                <a:cs typeface="楷体" panose="02010609060101010101" pitchFamily="49" charset="-122"/>
              </a:rPr>
              <a:t>password</a:t>
            </a:r>
            <a:r>
              <a:rPr lang="zh-CN" altLang="zh-CN" sz="1800" kern="100" dirty="0">
                <a:effectLst/>
                <a:ea typeface="宋体" panose="02010600030101010101" pitchFamily="2" charset="-122"/>
                <a:cs typeface="楷体" panose="02010609060101010101" pitchFamily="49" charset="-122"/>
              </a:rPr>
              <a:t>”以表示用户的密码，类型为整数的“</a:t>
            </a:r>
            <a:r>
              <a:rPr lang="en-US" altLang="zh-CN" sz="1800" kern="100" dirty="0" err="1">
                <a:effectLst/>
                <a:ea typeface="宋体" panose="02010600030101010101" pitchFamily="2" charset="-122"/>
                <a:cs typeface="楷体" panose="02010609060101010101" pitchFamily="49" charset="-122"/>
              </a:rPr>
              <a:t>usertype</a:t>
            </a:r>
            <a:r>
              <a:rPr lang="zh-CN" altLang="zh-CN" sz="1800" kern="100" dirty="0">
                <a:effectLst/>
                <a:ea typeface="宋体" panose="02010600030101010101" pitchFamily="2" charset="-122"/>
                <a:cs typeface="楷体" panose="02010609060101010101" pitchFamily="49" charset="-122"/>
              </a:rPr>
              <a:t>”以表示用户的类别（如总指挥人员、基层指挥员等），</a:t>
            </a:r>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34</a:t>
            </a:fld>
            <a:endParaRPr lang="en-US" altLang="zh-CN"/>
          </a:p>
        </p:txBody>
      </p:sp>
    </p:spTree>
    <p:extLst>
      <p:ext uri="{BB962C8B-B14F-4D97-AF65-F5344CB8AC3E}">
        <p14:creationId xmlns:p14="http://schemas.microsoft.com/office/powerpoint/2010/main" val="21648211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35</a:t>
            </a:fld>
            <a:endParaRPr lang="en-US" altLang="zh-CN" sz="1300"/>
          </a:p>
        </p:txBody>
      </p:sp>
    </p:spTree>
    <p:extLst>
      <p:ext uri="{BB962C8B-B14F-4D97-AF65-F5344CB8AC3E}">
        <p14:creationId xmlns:p14="http://schemas.microsoft.com/office/powerpoint/2010/main" val="36860203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139700" y="768350"/>
            <a:ext cx="6819900"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t>36</a:t>
            </a:fld>
            <a:endParaRPr lang="en-US" altLang="zh-CN" sz="13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t>39</a:t>
            </a:fld>
            <a:endParaRPr lang="en-US" altLang="zh-CN" sz="13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40</a:t>
            </a:fld>
            <a:endParaRPr lang="en-US" altLang="zh-CN" sz="1300"/>
          </a:p>
        </p:txBody>
      </p:sp>
    </p:spTree>
    <p:extLst>
      <p:ext uri="{BB962C8B-B14F-4D97-AF65-F5344CB8AC3E}">
        <p14:creationId xmlns:p14="http://schemas.microsoft.com/office/powerpoint/2010/main" val="17377142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42</a:t>
            </a:fld>
            <a:endParaRPr lang="en-US" altLang="zh-CN" sz="1300"/>
          </a:p>
        </p:txBody>
      </p:sp>
    </p:spTree>
    <p:extLst>
      <p:ext uri="{BB962C8B-B14F-4D97-AF65-F5344CB8AC3E}">
        <p14:creationId xmlns:p14="http://schemas.microsoft.com/office/powerpoint/2010/main" val="31487857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139700" y="768350"/>
            <a:ext cx="6819900" cy="3836988"/>
          </a:xfrm>
        </p:spPr>
      </p:sp>
      <p:sp>
        <p:nvSpPr>
          <p:cNvPr id="18435" name="备注占位符 2"/>
          <p:cNvSpPr>
            <a:spLocks noGrp="1"/>
          </p:cNvSpPr>
          <p:nvPr>
            <p:ph type="body" idx="1"/>
          </p:nvPr>
        </p:nvSpPr>
        <p:spPr>
          <a:noFill/>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“空地协同无人侦察系统”采用分布式部署的方式（见图</a:t>
            </a:r>
            <a:r>
              <a:rPr lang="en-US" altLang="zh-CN" sz="1800" dirty="0">
                <a:effectLst/>
                <a:latin typeface="Times New Roman" panose="02020603050405020304" pitchFamily="18" charset="0"/>
                <a:ea typeface="宋体" panose="02010600030101010101" pitchFamily="2" charset="-122"/>
              </a:rPr>
              <a:t>3.6.1</a:t>
            </a:r>
            <a:r>
              <a:rPr lang="zh-CN" altLang="zh-CN" sz="1800" dirty="0">
                <a:effectLst/>
                <a:latin typeface="Times New Roman" panose="02020603050405020304" pitchFamily="18" charset="0"/>
                <a:ea typeface="宋体" panose="02010600030101010101" pitchFamily="2" charset="-122"/>
              </a:rPr>
              <a:t>），其中终端控制子系统（“</a:t>
            </a:r>
            <a:r>
              <a:rPr lang="en-US" altLang="zh-CN" sz="1800" dirty="0" err="1">
                <a:effectLst/>
                <a:latin typeface="Times New Roman" panose="02020603050405020304" pitchFamily="18" charset="0"/>
                <a:ea typeface="宋体" panose="02010600030101010101" pitchFamily="2" charset="-122"/>
              </a:rPr>
              <a:t>TerminalControlSubsystem</a:t>
            </a:r>
            <a:r>
              <a:rPr lang="zh-CN" altLang="zh-CN" sz="1800" dirty="0">
                <a:effectLst/>
                <a:latin typeface="Times New Roman" panose="02020603050405020304" pitchFamily="18" charset="0"/>
                <a:ea typeface="宋体" panose="02010600030101010101" pitchFamily="2" charset="-122"/>
              </a:rPr>
              <a:t>”）部署在基于</a:t>
            </a:r>
            <a:r>
              <a:rPr lang="en-US" altLang="zh-CN" sz="1800" dirty="0">
                <a:effectLst/>
                <a:latin typeface="Times New Roman" panose="02020603050405020304" pitchFamily="18" charset="0"/>
                <a:ea typeface="宋体" panose="02010600030101010101" pitchFamily="2" charset="-122"/>
              </a:rPr>
              <a:t>Linux</a:t>
            </a:r>
            <a:r>
              <a:rPr lang="zh-CN" altLang="zh-CN" sz="1800" dirty="0">
                <a:effectLst/>
                <a:latin typeface="Times New Roman" panose="02020603050405020304" pitchFamily="18" charset="0"/>
                <a:ea typeface="宋体" panose="02010600030101010101" pitchFamily="2" charset="-122"/>
              </a:rPr>
              <a:t>操作系统的</a:t>
            </a:r>
            <a:r>
              <a:rPr lang="en-US" altLang="zh-CN" sz="1800" dirty="0">
                <a:effectLst/>
                <a:latin typeface="Times New Roman" panose="02020603050405020304" pitchFamily="18" charset="0"/>
                <a:ea typeface="宋体" panose="02010600030101010101" pitchFamily="2" charset="-122"/>
              </a:rPr>
              <a:t>PC</a:t>
            </a:r>
            <a:r>
              <a:rPr lang="zh-CN" altLang="zh-CN" sz="1800" dirty="0">
                <a:effectLst/>
                <a:latin typeface="Times New Roman" panose="02020603050405020304" pitchFamily="18" charset="0"/>
                <a:ea typeface="宋体" panose="02010600030101010101" pitchFamily="2" charset="-122"/>
              </a:rPr>
              <a:t>机上，它通过</a:t>
            </a:r>
            <a:r>
              <a:rPr lang="en-US" altLang="zh-CN" sz="1800" dirty="0">
                <a:effectLst/>
                <a:latin typeface="Times New Roman" panose="02020603050405020304" pitchFamily="18" charset="0"/>
                <a:ea typeface="宋体" panose="02010600030101010101" pitchFamily="2" charset="-122"/>
              </a:rPr>
              <a:t>Ros</a:t>
            </a:r>
            <a:r>
              <a:rPr lang="zh-CN" altLang="zh-CN" sz="1800" dirty="0">
                <a:effectLst/>
                <a:latin typeface="Times New Roman" panose="02020603050405020304" pitchFamily="18" charset="0"/>
                <a:ea typeface="宋体" panose="02010600030101010101" pitchFamily="2" charset="-122"/>
              </a:rPr>
              <a:t>节点与机器人进行交互，通过</a:t>
            </a:r>
            <a:r>
              <a:rPr lang="en-US" altLang="zh-CN" sz="1800" dirty="0">
                <a:effectLst/>
                <a:latin typeface="Times New Roman" panose="02020603050405020304" pitchFamily="18" charset="0"/>
                <a:ea typeface="宋体" panose="02010600030101010101" pitchFamily="2" charset="-122"/>
              </a:rPr>
              <a:t>Tello API</a:t>
            </a:r>
            <a:r>
              <a:rPr lang="zh-CN" altLang="zh-CN" sz="1800" dirty="0">
                <a:effectLst/>
                <a:latin typeface="Times New Roman" panose="02020603050405020304" pitchFamily="18" charset="0"/>
                <a:ea typeface="宋体" panose="02010600030101010101" pitchFamily="2" charset="-122"/>
              </a:rPr>
              <a:t>与</a:t>
            </a:r>
            <a:r>
              <a:rPr lang="en-US" altLang="zh-CN" sz="1800" dirty="0">
                <a:effectLst/>
                <a:latin typeface="Times New Roman" panose="02020603050405020304" pitchFamily="18" charset="0"/>
                <a:ea typeface="宋体" panose="02010600030101010101" pitchFamily="2" charset="-122"/>
              </a:rPr>
              <a:t>Tello</a:t>
            </a:r>
            <a:r>
              <a:rPr lang="zh-CN" altLang="zh-CN" sz="1800" dirty="0">
                <a:effectLst/>
                <a:latin typeface="Times New Roman" panose="02020603050405020304" pitchFamily="18" charset="0"/>
                <a:ea typeface="宋体" panose="02010600030101010101" pitchFamily="2" charset="-122"/>
              </a:rPr>
              <a:t>无人机进行交互，除此以外还部署的</a:t>
            </a:r>
            <a:r>
              <a:rPr lang="en-US" altLang="zh-CN" sz="1800" dirty="0">
                <a:effectLst/>
                <a:latin typeface="Times New Roman" panose="02020603050405020304" pitchFamily="18" charset="0"/>
                <a:ea typeface="宋体" panose="02010600030101010101" pitchFamily="2" charset="-122"/>
              </a:rPr>
              <a:t>MySQL</a:t>
            </a:r>
            <a:r>
              <a:rPr lang="zh-CN" altLang="zh-CN" sz="1800" dirty="0">
                <a:effectLst/>
                <a:latin typeface="Times New Roman" panose="02020603050405020304" pitchFamily="18" charset="0"/>
                <a:ea typeface="宋体" panose="02010600030101010101" pitchFamily="2" charset="-122"/>
              </a:rPr>
              <a:t>数据库管理系统以保存系统中的用户信息；无人机控制子系统（“</a:t>
            </a:r>
            <a:r>
              <a:rPr lang="en-US" altLang="zh-CN" sz="1800" dirty="0" err="1">
                <a:effectLst/>
                <a:latin typeface="Times New Roman" panose="02020603050405020304" pitchFamily="18" charset="0"/>
                <a:ea typeface="宋体" panose="02010600030101010101" pitchFamily="2" charset="-122"/>
              </a:rPr>
              <a:t>DroneControlSubsystem</a:t>
            </a:r>
            <a:r>
              <a:rPr lang="zh-CN" altLang="zh-CN" sz="1800" dirty="0">
                <a:effectLst/>
                <a:latin typeface="Times New Roman" panose="02020603050405020304" pitchFamily="18" charset="0"/>
                <a:ea typeface="宋体" panose="02010600030101010101" pitchFamily="2" charset="-122"/>
              </a:rPr>
              <a:t>”）部署在</a:t>
            </a:r>
            <a:r>
              <a:rPr lang="en-US" altLang="zh-CN" sz="1800" dirty="0">
                <a:effectLst/>
                <a:latin typeface="Times New Roman" panose="02020603050405020304" pitchFamily="18" charset="0"/>
                <a:ea typeface="宋体" panose="02010600030101010101" pitchFamily="2" charset="-122"/>
              </a:rPr>
              <a:t>Tello</a:t>
            </a:r>
            <a:r>
              <a:rPr lang="zh-CN" altLang="zh-CN" sz="1800" dirty="0">
                <a:effectLst/>
                <a:latin typeface="Times New Roman" panose="02020603050405020304" pitchFamily="18" charset="0"/>
                <a:ea typeface="宋体" panose="02010600030101010101" pitchFamily="2" charset="-122"/>
              </a:rPr>
              <a:t>无人机上；机器人感知控制子系统（“</a:t>
            </a:r>
            <a:r>
              <a:rPr lang="en-US" altLang="zh-CN" sz="1800" dirty="0" err="1">
                <a:effectLst/>
                <a:latin typeface="Times New Roman" panose="02020603050405020304" pitchFamily="18" charset="0"/>
                <a:ea typeface="宋体" panose="02010600030101010101" pitchFamily="2" charset="-122"/>
              </a:rPr>
              <a:t>RoboControlSubsystem</a:t>
            </a:r>
            <a:r>
              <a:rPr lang="zh-CN" altLang="zh-CN" sz="1800" dirty="0">
                <a:effectLst/>
                <a:latin typeface="Times New Roman" panose="02020603050405020304" pitchFamily="18" charset="0"/>
                <a:ea typeface="宋体" panose="02010600030101010101" pitchFamily="2" charset="-122"/>
              </a:rPr>
              <a:t>”）部署在基于</a:t>
            </a:r>
            <a:r>
              <a:rPr lang="en-US" altLang="zh-CN" sz="1800" dirty="0">
                <a:effectLst/>
                <a:latin typeface="Times New Roman" panose="02020603050405020304" pitchFamily="18" charset="0"/>
                <a:ea typeface="宋体" panose="02010600030101010101" pitchFamily="2" charset="-122"/>
              </a:rPr>
              <a:t>Linux</a:t>
            </a:r>
            <a:r>
              <a:rPr lang="zh-CN" altLang="zh-CN" sz="1800" dirty="0">
                <a:effectLst/>
                <a:latin typeface="Times New Roman" panose="02020603050405020304" pitchFamily="18" charset="0"/>
                <a:ea typeface="宋体" panose="02010600030101010101" pitchFamily="2" charset="-122"/>
              </a:rPr>
              <a:t>操作系统的树莓派机上。终端与无人机、机器人进行网络连接，进而实现通信与交互。</a:t>
            </a:r>
            <a:endParaRPr lang="zh-CN" altLang="zh-CN" sz="1800" dirty="0">
              <a:effectLst/>
              <a:latin typeface="Times New Roman" panose="02020603050405020304" pitchFamily="18" charset="0"/>
              <a:ea typeface="楷体_GB2312"/>
            </a:endParaRPr>
          </a:p>
          <a:p>
            <a:endParaRPr lang="zh-CN" altLang="en-US" dirty="0"/>
          </a:p>
        </p:txBody>
      </p:sp>
      <p:sp>
        <p:nvSpPr>
          <p:cNvPr id="1843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035B5F43-020E-40C0-A461-88C87EAAFF79}" type="slidenum">
              <a:rPr lang="zh-CN" altLang="en-US" sz="1300" smtClean="0"/>
              <a:t>43</a:t>
            </a:fld>
            <a:endParaRPr lang="en-US" altLang="zh-CN" sz="13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45</a:t>
            </a:fld>
            <a:endParaRPr lang="en-US" altLang="zh-CN" sz="1300"/>
          </a:p>
        </p:txBody>
      </p:sp>
    </p:spTree>
    <p:extLst>
      <p:ext uri="{BB962C8B-B14F-4D97-AF65-F5344CB8AC3E}">
        <p14:creationId xmlns:p14="http://schemas.microsoft.com/office/powerpoint/2010/main" val="37710287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47</a:t>
            </a:fld>
            <a:endParaRPr lang="en-US" altLang="zh-CN" sz="1300"/>
          </a:p>
        </p:txBody>
      </p:sp>
    </p:spTree>
    <p:extLst>
      <p:ext uri="{BB962C8B-B14F-4D97-AF65-F5344CB8AC3E}">
        <p14:creationId xmlns:p14="http://schemas.microsoft.com/office/powerpoint/2010/main" val="17020953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139700" y="768350"/>
            <a:ext cx="6819900"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t>48</a:t>
            </a:fld>
            <a:endParaRPr lang="en-US" altLang="zh-CN"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矩形 2"/>
          <p:cNvSpPr/>
          <p:nvPr userDrawn="1"/>
        </p:nvSpPr>
        <p:spPr>
          <a:xfrm>
            <a:off x="8831263" y="4221163"/>
            <a:ext cx="3322637" cy="2195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60000"/>
              </a:lnSpc>
              <a:spcBef>
                <a:spcPct val="5000"/>
              </a:spcBef>
              <a:defRPr/>
            </a:pPr>
            <a:endParaRPr lang="zh-CN" altLang="en-US" sz="2800"/>
          </a:p>
        </p:txBody>
      </p:sp>
      <p:pic>
        <p:nvPicPr>
          <p:cNvPr id="3"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0"/>
            <a:ext cx="12182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9"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38" y="0"/>
            <a:ext cx="1217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标题 1"/>
          <p:cNvSpPr>
            <a:spLocks noGrp="1"/>
          </p:cNvSpPr>
          <p:nvPr>
            <p:ph type="title"/>
          </p:nvPr>
        </p:nvSpPr>
        <p:spPr>
          <a:xfrm>
            <a:off x="550590" y="8620"/>
            <a:ext cx="10909212" cy="707886"/>
          </a:xfrm>
          <a:prstGeom prst="rect">
            <a:avLst/>
          </a:prstGeom>
          <a:noFill/>
          <a:ln>
            <a:noFill/>
          </a:ln>
        </p:spPr>
        <p:txBody>
          <a:bodyPr wrap="square">
            <a:spAutoFit/>
          </a:bodyPr>
          <a:lstStyle>
            <a:lvl1pPr marL="0" algn="l" hangingPunct="0">
              <a:defRPr sz="4000" b="1">
                <a:solidFill>
                  <a:schemeClr val="bg1"/>
                </a:solidFill>
                <a:effectLst/>
                <a:latin typeface="+mn-ea"/>
                <a:ea typeface="+mn-ea"/>
              </a:defRPr>
            </a:lvl1pPr>
          </a:lstStyle>
          <a:p>
            <a:r>
              <a:rPr lang="zh-CN" altLang="en-US" dirty="0"/>
              <a:t>单击此处编辑母版标题样式</a:t>
            </a:r>
          </a:p>
        </p:txBody>
      </p:sp>
      <p:sp>
        <p:nvSpPr>
          <p:cNvPr id="12" name="内容占位符 2"/>
          <p:cNvSpPr>
            <a:spLocks noGrp="1"/>
          </p:cNvSpPr>
          <p:nvPr>
            <p:ph idx="1"/>
          </p:nvPr>
        </p:nvSpPr>
        <p:spPr>
          <a:xfrm>
            <a:off x="539750" y="1125538"/>
            <a:ext cx="10920052" cy="5040312"/>
          </a:xfrm>
          <a:prstGeom prst="rect">
            <a:avLst/>
          </a:prstGeom>
        </p:spPr>
        <p:txBody>
          <a:bodyPr/>
          <a:lstStyle>
            <a:lvl1pPr marL="342900" indent="-342900">
              <a:buFont typeface="Wingdings" panose="05000000000000000000" pitchFamily="2" charset="2"/>
              <a:buChar char=""/>
              <a:defRPr b="1">
                <a:solidFill>
                  <a:srgbClr val="002060"/>
                </a:solidFill>
              </a:defRPr>
            </a:lvl1pPr>
            <a:lvl2pPr marL="742950" marR="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defRPr>
                <a:solidFill>
                  <a:srgbClr val="002060"/>
                </a:solidFill>
              </a:defRPr>
            </a:lvl2pPr>
            <a:lvl3pPr marL="1143000" indent="-228600">
              <a:buFont typeface="Wingdings" panose="05000000000000000000" pitchFamily="2" charset="2"/>
              <a:buChar char="p"/>
              <a:defRPr>
                <a:solidFill>
                  <a:srgbClr val="002060"/>
                </a:solidFill>
              </a:defRPr>
            </a:lvl3pPr>
            <a:lvl4pPr marL="1600200" indent="-228600">
              <a:buFont typeface="Wingdings" panose="05000000000000000000" pitchFamily="2" charset="2"/>
              <a:buChar char="n"/>
              <a:defRPr>
                <a:solidFill>
                  <a:srgbClr val="002060"/>
                </a:solidFill>
              </a:defRPr>
            </a:lvl4pPr>
            <a:lvl5pPr marL="1828800" indent="0">
              <a:buFont typeface="Wingdings" panose="05000000000000000000" pitchFamily="2" charset="2"/>
              <a:buNone/>
              <a:defRPr/>
            </a:lvl5pPr>
          </a:lstStyle>
          <a:p>
            <a:pPr lvl="0"/>
            <a:r>
              <a:rPr lang="zh-CN" altLang="en-US" dirty="0"/>
              <a:t>单击此处编辑母版文本样式</a:t>
            </a:r>
          </a:p>
          <a:p>
            <a:pPr lvl="1"/>
            <a:r>
              <a:rPr lang="zh-CN" altLang="en-US" dirty="0"/>
              <a:t>第二级单击此处编辑</a:t>
            </a:r>
          </a:p>
          <a:p>
            <a:pPr lvl="2"/>
            <a:r>
              <a:rPr lang="zh-CN" altLang="en-US" dirty="0"/>
              <a:t>第三级</a:t>
            </a:r>
          </a:p>
          <a:p>
            <a:pPr lvl="3"/>
            <a:r>
              <a:rPr lang="zh-CN" altLang="en-US" dirty="0"/>
              <a:t>第四级</a:t>
            </a:r>
          </a:p>
        </p:txBody>
      </p:sp>
    </p:spTree>
  </p:cSld>
  <p:clrMapOvr>
    <a:masterClrMapping/>
  </p:clrMapOvr>
  <p:transition>
    <p:fade/>
  </p:transition>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505" y="1481328"/>
            <a:ext cx="10971086" cy="4525963"/>
          </a:xfrm>
        </p:spPr>
        <p:txBody>
          <a:bodyPr/>
          <a:lstStyle>
            <a:lvl1pPr>
              <a:defRPr b="1">
                <a:solidFill>
                  <a:schemeClr val="accent5">
                    <a:lumMod val="50000"/>
                  </a:schemeClr>
                </a:solidFill>
                <a:latin typeface="微软雅黑" panose="020B0503020204020204" charset="-122"/>
                <a:ea typeface="微软雅黑" panose="020B0503020204020204" charset="-122"/>
              </a:defRPr>
            </a:lvl1pPr>
            <a:lvl2pPr>
              <a:defRPr>
                <a:solidFill>
                  <a:schemeClr val="accent5">
                    <a:lumMod val="50000"/>
                  </a:schemeClr>
                </a:solidFill>
                <a:latin typeface="微软雅黑" panose="020B0503020204020204" charset="-122"/>
                <a:ea typeface="微软雅黑" panose="020B0503020204020204" charset="-122"/>
              </a:defRPr>
            </a:lvl2pPr>
            <a:lvl3pPr>
              <a:defRPr>
                <a:solidFill>
                  <a:schemeClr val="accent5">
                    <a:lumMod val="50000"/>
                  </a:schemeClr>
                </a:solidFill>
                <a:latin typeface="微软雅黑" panose="020B0503020204020204" charset="-122"/>
                <a:ea typeface="微软雅黑" panose="020B0503020204020204" charset="-122"/>
              </a:defRPr>
            </a:lvl3pPr>
            <a:lvl4pPr>
              <a:defRPr>
                <a:solidFill>
                  <a:schemeClr val="accent5">
                    <a:lumMod val="50000"/>
                  </a:schemeClr>
                </a:solidFill>
                <a:latin typeface="微软雅黑" panose="020B0503020204020204" charset="-122"/>
                <a:ea typeface="微软雅黑" panose="020B0503020204020204" charset="-122"/>
              </a:defRPr>
            </a:lvl4pPr>
            <a:lvl5pPr>
              <a:defRPr>
                <a:solidFill>
                  <a:schemeClr val="accent5">
                    <a:lumMod val="50000"/>
                  </a:schemeClr>
                </a:solidFill>
                <a:latin typeface="微软雅黑" panose="020B0503020204020204" charset="-122"/>
                <a:ea typeface="微软雅黑" panose="020B0503020204020204" charset="-122"/>
              </a:defRPr>
            </a:lvl5pPr>
          </a:lstStyle>
          <a:p>
            <a:pPr lvl="0" eaLnBrk="1" latinLnBrk="0" hangingPunct="1"/>
            <a:r>
              <a:rPr lang="zh-CN" altLang="en-US" dirty="0"/>
              <a:t>单击此处编辑母版文本样式</a:t>
            </a:r>
          </a:p>
          <a:p>
            <a:pPr lvl="1" eaLnBrk="1" latinLnBrk="0" hangingPunct="1"/>
            <a:r>
              <a:rPr lang="zh-CN" altLang="en-US" dirty="0"/>
              <a:t>第二级</a:t>
            </a:r>
          </a:p>
          <a:p>
            <a:pPr lvl="2" eaLnBrk="1" latinLnBrk="0" hangingPunct="1"/>
            <a:r>
              <a:rPr lang="zh-CN" altLang="en-US" dirty="0"/>
              <a:t>第三级</a:t>
            </a:r>
          </a:p>
          <a:p>
            <a:pPr lvl="3" eaLnBrk="1" latinLnBrk="0" hangingPunct="1"/>
            <a:r>
              <a:rPr lang="zh-CN" altLang="en-US" dirty="0"/>
              <a:t>第四级</a:t>
            </a:r>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8590935" y="6407944"/>
            <a:ext cx="2559920" cy="365760"/>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5423078" y="6407944"/>
            <a:ext cx="3133752" cy="365125"/>
          </a:xfrm>
        </p:spPr>
        <p:txBody>
          <a:bodyPr/>
          <a:lstStyle/>
          <a:p>
            <a:pPr>
              <a:defRPr/>
            </a:pPr>
            <a:endParaRPr lang="en-US" altLang="zh-CN"/>
          </a:p>
        </p:txBody>
      </p:sp>
      <p:sp>
        <p:nvSpPr>
          <p:cNvPr id="6" name="灯片编号占位符 5"/>
          <p:cNvSpPr>
            <a:spLocks noGrp="1"/>
          </p:cNvSpPr>
          <p:nvPr>
            <p:ph type="sldNum" sz="quarter" idx="12"/>
          </p:nvPr>
        </p:nvSpPr>
        <p:spPr>
          <a:xfrm>
            <a:off x="11182818" y="6407944"/>
            <a:ext cx="832681"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t>‹#›</a:t>
            </a:fld>
            <a:endParaRPr lang="en-US" altLang="zh-CN"/>
          </a:p>
        </p:txBody>
      </p:sp>
      <p:sp>
        <p:nvSpPr>
          <p:cNvPr id="7" name="标题 6"/>
          <p:cNvSpPr>
            <a:spLocks noGrp="1"/>
          </p:cNvSpPr>
          <p:nvPr>
            <p:ph type="title"/>
          </p:nvPr>
        </p:nvSpPr>
        <p:spPr>
          <a:xfrm>
            <a:off x="609505" y="274638"/>
            <a:ext cx="10971086" cy="1143000"/>
          </a:xfrm>
        </p:spPr>
        <p:txBody>
          <a:bodyPr rtlCol="0"/>
          <a:lstStyle>
            <a:lvl1pPr>
              <a:defRPr>
                <a:solidFill>
                  <a:schemeClr val="tx1">
                    <a:lumMod val="95000"/>
                    <a:lumOff val="5000"/>
                  </a:schemeClr>
                </a:solidFill>
                <a:latin typeface="微软雅黑" panose="020B0503020204020204" charset="-122"/>
                <a:ea typeface="微软雅黑" panose="020B0503020204020204" charset="-122"/>
              </a:defRPr>
            </a:lvl1pPr>
          </a:lstStyle>
          <a:p>
            <a:r>
              <a:rPr kumimoji="0" lang="zh-CN" altLang="en-US" dirty="0"/>
              <a:t>单击此处编辑母版标题样式</a:t>
            </a:r>
            <a:endParaRPr kumimoji="0"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0" name="直角三角形 9"/>
          <p:cNvSpPr/>
          <p:nvPr/>
        </p:nvSpPr>
        <p:spPr>
          <a:xfrm>
            <a:off x="-3" y="4664147"/>
            <a:ext cx="12199546"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914257" y="1752601"/>
            <a:ext cx="10361581"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914257" y="3611607"/>
            <a:ext cx="10361581"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5019" y="4953000"/>
            <a:ext cx="12195114"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a:xfrm>
            <a:off x="8967975" y="6407944"/>
            <a:ext cx="2559920" cy="365760"/>
          </a:xfrm>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a:xfrm>
            <a:off x="5839183" y="6407944"/>
            <a:ext cx="3133752" cy="365125"/>
          </a:xfrm>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a:xfrm>
            <a:off x="11527894" y="6407944"/>
            <a:ext cx="487604" cy="365125"/>
          </a:xfrm>
        </p:spPr>
        <p:txBody>
          <a:bodyPr/>
          <a:lstStyle>
            <a:lvl1pPr>
              <a:defRPr>
                <a:solidFill>
                  <a:srgbClr val="FFFFFF"/>
                </a:solidFill>
              </a:defRPr>
            </a:lvl1pPr>
          </a:lstStyle>
          <a:p>
            <a:pPr>
              <a:defRPr/>
            </a:pPr>
            <a:fld id="{F86AB41F-CAC1-4232-8954-A49D2EE7F6D8}" type="slidenum">
              <a:rPr lang="zh-CN" altLang="en-US" smtClean="0"/>
              <a:t>‹#›</a:t>
            </a:fld>
            <a:endParaRPr lang="en-US" altLang="zh-CN"/>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p:fade/>
  </p:transition>
  <p:txStyles>
    <p:title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微软雅黑" panose="020B0503020204020204"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微软雅黑" panose="020B0503020204020204"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微软雅黑" panose="020B0503020204020204"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514586" y="1340768"/>
            <a:ext cx="10907713" cy="4500500"/>
          </a:xfrm>
          <a:prstGeom prst="rect">
            <a:avLst/>
          </a:prstGeom>
        </p:spPr>
        <p:txBody>
          <a:bodyPr>
            <a:noAutofit/>
          </a:bodyPr>
          <a:lst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a:lstStyle>
          <a:p>
            <a:pPr eaLnBrk="1" hangingPunct="1">
              <a:lnSpc>
                <a:spcPct val="150000"/>
              </a:lnSpc>
              <a:defRPr/>
            </a:pPr>
            <a:r>
              <a:rPr lang="zh-CN" altLang="en-US" sz="3600" dirty="0">
                <a:solidFill>
                  <a:schemeClr val="tx1"/>
                </a:solidFill>
                <a:latin typeface="微软雅黑" panose="020B0503020204020204" pitchFamily="34" charset="-122"/>
                <a:ea typeface="微软雅黑" panose="020B0503020204020204" pitchFamily="34" charset="-122"/>
              </a:rPr>
              <a:t>软件工程课程实践成果汇报</a:t>
            </a:r>
            <a:endParaRPr lang="en-US" altLang="zh-CN" sz="3600" dirty="0">
              <a:solidFill>
                <a:srgbClr val="C00000"/>
              </a:solidFill>
              <a:latin typeface="微软雅黑" panose="020B0503020204020204" charset="-122"/>
              <a:ea typeface="微软雅黑" panose="020B0503020204020204" charset="-122"/>
            </a:endParaRPr>
          </a:p>
          <a:p>
            <a:pPr eaLnBrk="1" hangingPunct="1">
              <a:lnSpc>
                <a:spcPct val="150000"/>
              </a:lnSpc>
              <a:defRPr/>
            </a:pPr>
            <a:r>
              <a:rPr lang="zh-CN" altLang="en-US" sz="3600" dirty="0">
                <a:solidFill>
                  <a:srgbClr val="C00000"/>
                </a:solidFill>
                <a:latin typeface="微软雅黑" panose="020B0503020204020204" charset="-122"/>
                <a:ea typeface="微软雅黑" panose="020B0503020204020204" charset="-122"/>
              </a:rPr>
              <a:t>项目名称：空地协同无人侦察系统</a:t>
            </a:r>
            <a:endParaRPr lang="en-US" altLang="zh-CN" sz="3600" dirty="0">
              <a:solidFill>
                <a:srgbClr val="C00000"/>
              </a:solidFill>
              <a:latin typeface="微软雅黑" panose="020B0503020204020204" charset="-122"/>
              <a:ea typeface="微软雅黑" panose="020B0503020204020204" charset="-122"/>
            </a:endParaRPr>
          </a:p>
          <a:p>
            <a:pPr eaLnBrk="1" hangingPunct="1">
              <a:lnSpc>
                <a:spcPct val="150000"/>
              </a:lnSpc>
              <a:defRPr/>
            </a:pPr>
            <a:endParaRPr lang="en-US" altLang="zh-CN" sz="3600" b="1" dirty="0">
              <a:solidFill>
                <a:srgbClr val="C00000"/>
              </a:solidFill>
              <a:latin typeface="微软雅黑" panose="020B0503020204020204" charset="-122"/>
              <a:ea typeface="微软雅黑" panose="020B0503020204020204" charset="-122"/>
            </a:endParaRPr>
          </a:p>
          <a:p>
            <a:pPr eaLnBrk="1" hangingPunct="1">
              <a:lnSpc>
                <a:spcPct val="150000"/>
              </a:lnSpc>
              <a:defRPr/>
            </a:pPr>
            <a:r>
              <a:rPr lang="zh-CN" altLang="en-US" sz="3200" b="1" dirty="0">
                <a:solidFill>
                  <a:srgbClr val="C00000"/>
                </a:solidFill>
                <a:latin typeface="微软雅黑" panose="020B0503020204020204" charset="-122"/>
                <a:ea typeface="微软雅黑" panose="020B0503020204020204" charset="-122"/>
              </a:rPr>
              <a:t>团队成员：马坚、葛宏波、肖锟钰</a:t>
            </a:r>
            <a:endParaRPr lang="en-US" altLang="zh-CN" sz="3200" b="1" dirty="0">
              <a:solidFill>
                <a:srgbClr val="C00000"/>
              </a:solidFill>
              <a:latin typeface="微软雅黑" panose="020B0503020204020204" charset="-122"/>
              <a:ea typeface="微软雅黑" panose="020B0503020204020204" charset="-122"/>
            </a:endParaRPr>
          </a:p>
          <a:p>
            <a:pPr eaLnBrk="1" hangingPunct="1">
              <a:lnSpc>
                <a:spcPct val="150000"/>
              </a:lnSpc>
              <a:defRPr/>
            </a:pPr>
            <a:r>
              <a:rPr lang="zh-CN" altLang="en-US" sz="3200" dirty="0">
                <a:solidFill>
                  <a:srgbClr val="C00000"/>
                </a:solidFill>
                <a:latin typeface="微软雅黑" panose="020B0503020204020204" charset="-122"/>
                <a:ea typeface="微软雅黑" panose="020B0503020204020204" charset="-122"/>
              </a:rPr>
              <a:t>日期：</a:t>
            </a:r>
            <a:r>
              <a:rPr lang="en-US" altLang="zh-CN" sz="3200" dirty="0">
                <a:solidFill>
                  <a:srgbClr val="C00000"/>
                </a:solidFill>
                <a:latin typeface="微软雅黑" panose="020B0503020204020204" charset="-122"/>
                <a:ea typeface="微软雅黑" panose="020B0503020204020204" charset="-122"/>
              </a:rPr>
              <a:t> 2022.7.10</a:t>
            </a:r>
            <a:endParaRPr lang="zh-CN" altLang="en-US" sz="3200" b="1" dirty="0">
              <a:solidFill>
                <a:srgbClr val="C00000"/>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0590" y="8620"/>
            <a:ext cx="10909212" cy="707886"/>
          </a:xfrm>
        </p:spPr>
        <p:txBody>
          <a:bodyPr/>
          <a:lstStyle/>
          <a:p>
            <a:r>
              <a:rPr lang="zh-CN" altLang="en-US" dirty="0"/>
              <a:t>汇报内容</a:t>
            </a:r>
          </a:p>
        </p:txBody>
      </p:sp>
      <p:sp>
        <p:nvSpPr>
          <p:cNvPr id="4" name="内容占位符 3"/>
          <p:cNvSpPr>
            <a:spLocks noGrp="1"/>
          </p:cNvSpPr>
          <p:nvPr>
            <p:ph idx="1"/>
          </p:nvPr>
        </p:nvSpPr>
        <p:spPr>
          <a:xfrm>
            <a:off x="539750" y="1125538"/>
            <a:ext cx="10920052" cy="5040312"/>
          </a:xfrm>
        </p:spPr>
        <p:txBody>
          <a:bodyPr>
            <a:normAutofit/>
          </a:bodyPr>
          <a:lstStyle/>
          <a:p>
            <a:r>
              <a:rPr lang="zh-CN" altLang="en-US" dirty="0">
                <a:solidFill>
                  <a:srgbClr val="FF0000"/>
                </a:solidFill>
              </a:rPr>
              <a:t>软件创意及需求</a:t>
            </a:r>
            <a:endParaRPr lang="en-US" altLang="zh-CN" dirty="0">
              <a:solidFill>
                <a:srgbClr val="FF0000"/>
              </a:solidFill>
            </a:endParaRPr>
          </a:p>
          <a:p>
            <a:r>
              <a:rPr lang="zh-CN" altLang="en-US" dirty="0">
                <a:sym typeface="+mn-ea"/>
              </a:rPr>
              <a:t>开发技术与工具</a:t>
            </a:r>
            <a:endParaRPr lang="zh-CN" altLang="en-US" dirty="0"/>
          </a:p>
          <a:p>
            <a:r>
              <a:rPr lang="zh-CN" altLang="en-US" dirty="0"/>
              <a:t>软件设计与建模</a:t>
            </a:r>
            <a:endParaRPr lang="en-US" altLang="zh-CN" dirty="0"/>
          </a:p>
          <a:p>
            <a:r>
              <a:rPr lang="zh-CN" altLang="en-US" dirty="0"/>
              <a:t>代码编写与测试</a:t>
            </a:r>
          </a:p>
          <a:p>
            <a:r>
              <a:rPr lang="zh-CN" altLang="en-US" dirty="0"/>
              <a:t>软件质量与保证</a:t>
            </a:r>
            <a:endParaRPr lang="en-US" altLang="zh-CN" dirty="0"/>
          </a:p>
          <a:p>
            <a:r>
              <a:rPr lang="zh-CN" altLang="en-US" dirty="0"/>
              <a:t>系统部署与运行</a:t>
            </a:r>
            <a:endParaRPr lang="en-US" altLang="zh-CN" dirty="0"/>
          </a:p>
          <a:p>
            <a:r>
              <a:rPr lang="zh-CN" altLang="en-US" dirty="0"/>
              <a:t>开源社区的使用</a:t>
            </a:r>
            <a:endParaRPr lang="en-US" altLang="zh-CN" dirty="0"/>
          </a:p>
          <a:p>
            <a:r>
              <a:rPr lang="zh-CN" altLang="en-US" dirty="0"/>
              <a:t>实践收获与感受</a:t>
            </a:r>
          </a:p>
          <a:p>
            <a:endParaRPr lang="zh-CN" altLang="en-US" dirty="0"/>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lang="zh-CN" altLang="en-US" dirty="0"/>
              <a:t>软件需求与创意</a:t>
            </a:r>
          </a:p>
        </p:txBody>
      </p:sp>
      <p:sp>
        <p:nvSpPr>
          <p:cNvPr id="3" name="内容占位符 2"/>
          <p:cNvSpPr>
            <a:spLocks noGrp="1"/>
          </p:cNvSpPr>
          <p:nvPr>
            <p:ph idx="1"/>
          </p:nvPr>
        </p:nvSpPr>
        <p:spPr/>
        <p:txBody>
          <a:bodyPr/>
          <a:lstStyle/>
          <a:p>
            <a:r>
              <a:rPr lang="zh-CN" altLang="en-US" dirty="0"/>
              <a:t>现实问题</a:t>
            </a:r>
          </a:p>
          <a:p>
            <a:pPr lvl="1"/>
            <a:r>
              <a:rPr lang="zh-CN" altLang="en-US" dirty="0"/>
              <a:t>本软件项目的背景、欲解决的现实问题、实际意义和价值</a:t>
            </a:r>
            <a:endParaRPr lang="en-US" altLang="zh-CN" dirty="0"/>
          </a:p>
          <a:p>
            <a:pPr lvl="1"/>
            <a:endParaRPr lang="zh-CN" altLang="en-US" dirty="0"/>
          </a:p>
          <a:p>
            <a:r>
              <a:rPr lang="zh-CN" altLang="en-US" dirty="0"/>
              <a:t>核心功能</a:t>
            </a:r>
          </a:p>
          <a:p>
            <a:pPr lvl="1"/>
            <a:r>
              <a:rPr lang="zh-CN" altLang="en-US" dirty="0"/>
              <a:t>软件系统的主体功能</a:t>
            </a:r>
            <a:endParaRPr lang="en-US" altLang="zh-CN" dirty="0"/>
          </a:p>
          <a:p>
            <a:pPr lvl="1"/>
            <a:endParaRPr lang="zh-CN" altLang="en-US" dirty="0"/>
          </a:p>
          <a:p>
            <a:r>
              <a:rPr lang="zh-CN" altLang="en-US" dirty="0"/>
              <a:t>需求创意</a:t>
            </a:r>
          </a:p>
          <a:p>
            <a:pPr lvl="1"/>
            <a:r>
              <a:rPr lang="zh-CN" altLang="en-US" dirty="0">
                <a:sym typeface="+mn-ea"/>
              </a:rPr>
              <a:t>软件需求的创意体现在何处</a:t>
            </a:r>
            <a:endParaRPr lang="zh-CN" altLang="en-US" dirty="0"/>
          </a:p>
          <a:p>
            <a:endParaRPr lang="zh-CN" altLang="en-US" dirty="0"/>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50F2FB8-128D-9930-E9C7-8BAB0C1E4725}"/>
              </a:ext>
            </a:extLst>
          </p:cNvPr>
          <p:cNvSpPr>
            <a:spLocks noGrp="1"/>
          </p:cNvSpPr>
          <p:nvPr>
            <p:ph type="title"/>
          </p:nvPr>
        </p:nvSpPr>
        <p:spPr/>
        <p:txBody>
          <a:bodyPr/>
          <a:lstStyle/>
          <a:p>
            <a:r>
              <a:rPr lang="zh-CN" altLang="en-US" dirty="0"/>
              <a:t>软件需求与创意</a:t>
            </a:r>
          </a:p>
        </p:txBody>
      </p:sp>
      <p:sp>
        <p:nvSpPr>
          <p:cNvPr id="3" name="内容占位符 2">
            <a:extLst>
              <a:ext uri="{FF2B5EF4-FFF2-40B4-BE49-F238E27FC236}">
                <a16:creationId xmlns:a16="http://schemas.microsoft.com/office/drawing/2014/main" id="{7BEF10C3-BB08-F012-1C2B-077003F2B0AA}"/>
              </a:ext>
            </a:extLst>
          </p:cNvPr>
          <p:cNvSpPr>
            <a:spLocks noGrp="1"/>
          </p:cNvSpPr>
          <p:nvPr>
            <p:ph idx="1"/>
          </p:nvPr>
        </p:nvSpPr>
        <p:spPr/>
        <p:txBody>
          <a:bodyPr/>
          <a:lstStyle/>
          <a:p>
            <a:r>
              <a:rPr lang="zh-CN" altLang="en-US" dirty="0"/>
              <a:t>项目背景</a:t>
            </a:r>
            <a:endParaRPr lang="en-US" altLang="zh-CN" dirty="0"/>
          </a:p>
          <a:p>
            <a:pPr marL="0" indent="0">
              <a:buNone/>
            </a:pPr>
            <a:r>
              <a:rPr lang="en-US" altLang="zh-CN" dirty="0"/>
              <a:t>	</a:t>
            </a:r>
            <a:r>
              <a:rPr lang="zh-CN" altLang="en-US" sz="2400" b="0" dirty="0"/>
              <a:t>未来战争中如何快速准确获取战场信息</a:t>
            </a:r>
            <a:endParaRPr lang="en-US" altLang="zh-CN" sz="2400" b="0" dirty="0"/>
          </a:p>
          <a:p>
            <a:pPr marL="0" indent="0">
              <a:buNone/>
            </a:pPr>
            <a:endParaRPr lang="en-US" altLang="zh-CN" sz="2400" b="0" dirty="0"/>
          </a:p>
          <a:p>
            <a:r>
              <a:rPr lang="zh-CN" altLang="en-US" dirty="0"/>
              <a:t>欲解决问题</a:t>
            </a:r>
            <a:endParaRPr lang="en-US" altLang="zh-CN" dirty="0"/>
          </a:p>
          <a:p>
            <a:pPr marL="0" indent="0">
              <a:buNone/>
            </a:pPr>
            <a:r>
              <a:rPr lang="en-US" altLang="zh-CN" dirty="0"/>
              <a:t>	</a:t>
            </a:r>
            <a:r>
              <a:rPr lang="zh-CN" altLang="en-US" sz="2400" b="0" dirty="0"/>
              <a:t>空地协同提高侦察效率与精度</a:t>
            </a:r>
            <a:endParaRPr lang="en-US" altLang="zh-CN" sz="2400" b="0" dirty="0"/>
          </a:p>
          <a:p>
            <a:pPr marL="0" indent="0">
              <a:buNone/>
            </a:pPr>
            <a:endParaRPr lang="en-US" altLang="zh-CN" sz="2400" b="0" dirty="0"/>
          </a:p>
          <a:p>
            <a:r>
              <a:rPr lang="zh-CN" altLang="en-US" dirty="0"/>
              <a:t>实际意义及价值</a:t>
            </a:r>
            <a:endParaRPr lang="en-US" altLang="zh-CN" dirty="0"/>
          </a:p>
          <a:p>
            <a:pPr marL="0" indent="0">
              <a:buNone/>
            </a:pPr>
            <a:r>
              <a:rPr lang="en-US" altLang="zh-CN" dirty="0"/>
              <a:t>	</a:t>
            </a:r>
            <a:r>
              <a:rPr lang="zh-CN" altLang="en-US" sz="2400" b="0" dirty="0"/>
              <a:t>空地无人协同提高了侦察效率，同时降低侦察任务的代价</a:t>
            </a:r>
            <a:endParaRPr lang="en-US" altLang="zh-CN" b="0" dirty="0"/>
          </a:p>
          <a:p>
            <a:endParaRPr lang="en-US" altLang="zh-CN" dirty="0"/>
          </a:p>
          <a:p>
            <a:endParaRPr lang="zh-CN" altLang="en-US" dirty="0"/>
          </a:p>
        </p:txBody>
      </p:sp>
    </p:spTree>
    <p:extLst>
      <p:ext uri="{BB962C8B-B14F-4D97-AF65-F5344CB8AC3E}">
        <p14:creationId xmlns:p14="http://schemas.microsoft.com/office/powerpoint/2010/main" val="245055613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DDC58A8-FDE4-EBFC-6D93-EBFB1953A0FE}"/>
              </a:ext>
            </a:extLst>
          </p:cNvPr>
          <p:cNvSpPr>
            <a:spLocks noGrp="1"/>
          </p:cNvSpPr>
          <p:nvPr>
            <p:ph type="title"/>
          </p:nvPr>
        </p:nvSpPr>
        <p:spPr/>
        <p:txBody>
          <a:bodyPr/>
          <a:lstStyle/>
          <a:p>
            <a:r>
              <a:rPr lang="zh-CN" altLang="en-US" dirty="0"/>
              <a:t>软件需求与创意</a:t>
            </a:r>
          </a:p>
        </p:txBody>
      </p:sp>
      <p:sp>
        <p:nvSpPr>
          <p:cNvPr id="3" name="内容占位符 2">
            <a:extLst>
              <a:ext uri="{FF2B5EF4-FFF2-40B4-BE49-F238E27FC236}">
                <a16:creationId xmlns:a16="http://schemas.microsoft.com/office/drawing/2014/main" id="{DB00668F-30F9-52D0-AA3A-F4AD0833FF9B}"/>
              </a:ext>
            </a:extLst>
          </p:cNvPr>
          <p:cNvSpPr>
            <a:spLocks noGrp="1"/>
          </p:cNvSpPr>
          <p:nvPr>
            <p:ph idx="1"/>
          </p:nvPr>
        </p:nvSpPr>
        <p:spPr/>
        <p:txBody>
          <a:bodyPr/>
          <a:lstStyle/>
          <a:p>
            <a:r>
              <a:rPr lang="zh-CN" altLang="en-US" dirty="0"/>
              <a:t>核心功能</a:t>
            </a:r>
            <a:endParaRPr lang="en-US" altLang="zh-CN" dirty="0"/>
          </a:p>
          <a:p>
            <a:pPr marL="0" indent="0">
              <a:buNone/>
            </a:pPr>
            <a:r>
              <a:rPr lang="en-US" altLang="zh-CN" dirty="0"/>
              <a:t>	</a:t>
            </a:r>
            <a:r>
              <a:rPr lang="zh-CN" altLang="en-US" sz="2800" b="0" dirty="0"/>
              <a:t>路径规划</a:t>
            </a:r>
            <a:endParaRPr lang="en-US" altLang="zh-CN" sz="2800" b="0" dirty="0"/>
          </a:p>
          <a:p>
            <a:pPr marL="0" indent="0">
              <a:buNone/>
            </a:pPr>
            <a:r>
              <a:rPr lang="en-US" altLang="zh-CN" sz="2800" b="0" dirty="0"/>
              <a:t>	</a:t>
            </a:r>
            <a:r>
              <a:rPr lang="zh-CN" altLang="en-US" sz="2800" b="0" dirty="0"/>
              <a:t>控制机器人运动</a:t>
            </a:r>
            <a:endParaRPr lang="en-US" altLang="zh-CN" sz="2800" b="0" dirty="0"/>
          </a:p>
          <a:p>
            <a:pPr marL="0" indent="0">
              <a:buNone/>
            </a:pPr>
            <a:r>
              <a:rPr lang="en-US" altLang="zh-CN" sz="2800" b="0" dirty="0"/>
              <a:t>	</a:t>
            </a:r>
            <a:r>
              <a:rPr lang="zh-CN" altLang="en-US" sz="2800" b="0" dirty="0"/>
              <a:t>侦察与识别目标</a:t>
            </a:r>
            <a:endParaRPr lang="en-US" altLang="zh-CN" sz="2800" b="0" dirty="0"/>
          </a:p>
          <a:p>
            <a:pPr marL="0" indent="0">
              <a:buNone/>
            </a:pPr>
            <a:endParaRPr lang="en-US" altLang="zh-CN" sz="2400" b="0" dirty="0"/>
          </a:p>
          <a:p>
            <a:r>
              <a:rPr lang="zh-CN" altLang="en-US" dirty="0"/>
              <a:t>需求创意</a:t>
            </a:r>
            <a:endParaRPr lang="en-US" altLang="zh-CN" dirty="0"/>
          </a:p>
          <a:p>
            <a:pPr marL="0" indent="0">
              <a:buNone/>
            </a:pPr>
            <a:r>
              <a:rPr lang="en-US" altLang="zh-CN" sz="2400" b="0" dirty="0"/>
              <a:t>	</a:t>
            </a:r>
            <a:r>
              <a:rPr lang="zh-CN" altLang="zh-CN" sz="2800" b="0" dirty="0"/>
              <a:t>空地协同联合侦察</a:t>
            </a:r>
            <a:endParaRPr lang="en-US" altLang="zh-CN" sz="2800" b="0" dirty="0"/>
          </a:p>
          <a:p>
            <a:pPr marL="0" indent="0">
              <a:buNone/>
            </a:pPr>
            <a:r>
              <a:rPr lang="en-US" altLang="zh-CN" sz="2800" b="0" dirty="0"/>
              <a:t>	</a:t>
            </a:r>
            <a:r>
              <a:rPr lang="zh-CN" altLang="zh-CN" sz="2800" b="0" dirty="0"/>
              <a:t>空地协同智能化侦察</a:t>
            </a:r>
            <a:endParaRPr lang="zh-CN" altLang="en-US" sz="2800" b="0" dirty="0"/>
          </a:p>
        </p:txBody>
      </p:sp>
    </p:spTree>
    <p:extLst>
      <p:ext uri="{BB962C8B-B14F-4D97-AF65-F5344CB8AC3E}">
        <p14:creationId xmlns:p14="http://schemas.microsoft.com/office/powerpoint/2010/main" val="3614103457"/>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a:xfrm>
            <a:off x="550590" y="8620"/>
            <a:ext cx="10909212" cy="707886"/>
          </a:xfrm>
        </p:spPr>
        <p:txBody>
          <a:bodyPr/>
          <a:lstStyle/>
          <a:p>
            <a:r>
              <a:rPr lang="zh-CN" altLang="en-US" dirty="0"/>
              <a:t>需求模型与文档</a:t>
            </a:r>
          </a:p>
        </p:txBody>
      </p:sp>
      <p:sp>
        <p:nvSpPr>
          <p:cNvPr id="3" name="内容占位符 2"/>
          <p:cNvSpPr>
            <a:spLocks noGrp="1"/>
          </p:cNvSpPr>
          <p:nvPr>
            <p:ph idx="1"/>
          </p:nvPr>
        </p:nvSpPr>
        <p:spPr>
          <a:xfrm>
            <a:off x="539750" y="1125538"/>
            <a:ext cx="10920052" cy="5040312"/>
          </a:xfrm>
        </p:spPr>
        <p:txBody>
          <a:bodyPr/>
          <a:lstStyle/>
          <a:p>
            <a:r>
              <a:rPr lang="zh-CN" altLang="en-US" dirty="0"/>
              <a:t>软件需求模型</a:t>
            </a:r>
          </a:p>
          <a:p>
            <a:pPr lvl="1"/>
            <a:r>
              <a:rPr lang="zh-CN" altLang="en-US" dirty="0"/>
              <a:t>描述软件系统的需求模型，包括用例模型、顺序图、分析类图</a:t>
            </a:r>
            <a:endParaRPr lang="en-US" altLang="zh-CN" dirty="0"/>
          </a:p>
          <a:p>
            <a:pPr lvl="1"/>
            <a:endParaRPr lang="zh-CN" altLang="en-US" dirty="0"/>
          </a:p>
          <a:p>
            <a:r>
              <a:rPr lang="zh-CN" altLang="en-US" dirty="0">
                <a:sym typeface="+mn-ea"/>
              </a:rPr>
              <a:t>软件的非功能需求</a:t>
            </a:r>
          </a:p>
          <a:p>
            <a:pPr lvl="1"/>
            <a:r>
              <a:rPr lang="zh-CN" altLang="en-US" dirty="0">
                <a:sym typeface="+mn-ea"/>
              </a:rPr>
              <a:t>描述软件系统的非功能需求</a:t>
            </a:r>
            <a:endParaRPr lang="en-US" altLang="zh-CN" dirty="0">
              <a:sym typeface="+mn-ea"/>
            </a:endParaRPr>
          </a:p>
          <a:p>
            <a:pPr lvl="1"/>
            <a:endParaRPr lang="zh-CN" altLang="en-US" dirty="0"/>
          </a:p>
          <a:p>
            <a:r>
              <a:rPr lang="zh-CN" altLang="en-US" dirty="0"/>
              <a:t>软件需求文档</a:t>
            </a:r>
          </a:p>
          <a:p>
            <a:pPr lvl="1"/>
            <a:r>
              <a:rPr lang="zh-CN" altLang="en-US" dirty="0"/>
              <a:t>介绍项目所产生的软件需求文档，包括“软件需求构思与创意文档”、“软件需求规格说明书”</a:t>
            </a:r>
          </a:p>
          <a:p>
            <a:endParaRPr lang="zh-CN" altLang="en-US" dirty="0"/>
          </a:p>
          <a:p>
            <a:endParaRPr lang="zh-CN" altLang="en-US" dirty="0"/>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FCFD18C-85EF-BE29-F6D1-3D00F8DDBDC7}"/>
              </a:ext>
            </a:extLst>
          </p:cNvPr>
          <p:cNvSpPr>
            <a:spLocks noGrp="1"/>
          </p:cNvSpPr>
          <p:nvPr>
            <p:ph type="title"/>
          </p:nvPr>
        </p:nvSpPr>
        <p:spPr/>
        <p:txBody>
          <a:bodyPr/>
          <a:lstStyle/>
          <a:p>
            <a:r>
              <a:rPr lang="zh-CN" altLang="en-US" dirty="0"/>
              <a:t>需求模型与文档</a:t>
            </a:r>
          </a:p>
        </p:txBody>
      </p:sp>
      <p:sp>
        <p:nvSpPr>
          <p:cNvPr id="3" name="内容占位符 2">
            <a:extLst>
              <a:ext uri="{FF2B5EF4-FFF2-40B4-BE49-F238E27FC236}">
                <a16:creationId xmlns:a16="http://schemas.microsoft.com/office/drawing/2014/main" id="{CF5BF27D-DADE-BF36-2EBC-C134B349FF38}"/>
              </a:ext>
            </a:extLst>
          </p:cNvPr>
          <p:cNvSpPr>
            <a:spLocks noGrp="1"/>
          </p:cNvSpPr>
          <p:nvPr>
            <p:ph idx="1"/>
          </p:nvPr>
        </p:nvSpPr>
        <p:spPr/>
        <p:txBody>
          <a:bodyPr/>
          <a:lstStyle/>
          <a:p>
            <a:r>
              <a:rPr lang="zh-CN" altLang="en-US" dirty="0"/>
              <a:t>用例图</a:t>
            </a:r>
            <a:endParaRPr lang="en-US" altLang="zh-CN" dirty="0"/>
          </a:p>
          <a:p>
            <a:pPr marL="0" indent="0">
              <a:buNone/>
            </a:pPr>
            <a:endParaRPr lang="zh-CN" altLang="en-US" dirty="0"/>
          </a:p>
        </p:txBody>
      </p:sp>
      <p:pic>
        <p:nvPicPr>
          <p:cNvPr id="4" name="图片 3" descr="图示&#10;&#10;描述已自动生成">
            <a:extLst>
              <a:ext uri="{FF2B5EF4-FFF2-40B4-BE49-F238E27FC236}">
                <a16:creationId xmlns:a16="http://schemas.microsoft.com/office/drawing/2014/main" id="{42A76D3C-3DA8-ACA7-E5F8-148EADD8368E}"/>
              </a:ext>
            </a:extLst>
          </p:cNvPr>
          <p:cNvPicPr>
            <a:picLocks noChangeAspect="1"/>
          </p:cNvPicPr>
          <p:nvPr/>
        </p:nvPicPr>
        <p:blipFill>
          <a:blip r:embed="rId3"/>
          <a:stretch>
            <a:fillRect/>
          </a:stretch>
        </p:blipFill>
        <p:spPr>
          <a:xfrm>
            <a:off x="3583464" y="1308100"/>
            <a:ext cx="6004130" cy="5069850"/>
          </a:xfrm>
          <a:prstGeom prst="rect">
            <a:avLst/>
          </a:prstGeom>
        </p:spPr>
      </p:pic>
    </p:spTree>
    <p:extLst>
      <p:ext uri="{BB962C8B-B14F-4D97-AF65-F5344CB8AC3E}">
        <p14:creationId xmlns:p14="http://schemas.microsoft.com/office/powerpoint/2010/main" val="1803934932"/>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5B3279E-9475-E46E-FF02-28CFE5AEE96E}"/>
              </a:ext>
            </a:extLst>
          </p:cNvPr>
          <p:cNvSpPr>
            <a:spLocks noGrp="1"/>
          </p:cNvSpPr>
          <p:nvPr>
            <p:ph type="title"/>
          </p:nvPr>
        </p:nvSpPr>
        <p:spPr/>
        <p:txBody>
          <a:bodyPr/>
          <a:lstStyle/>
          <a:p>
            <a:r>
              <a:rPr lang="zh-CN" altLang="en-US" dirty="0"/>
              <a:t>需求模型与文档</a:t>
            </a:r>
          </a:p>
        </p:txBody>
      </p:sp>
      <p:sp>
        <p:nvSpPr>
          <p:cNvPr id="3" name="内容占位符 2">
            <a:extLst>
              <a:ext uri="{FF2B5EF4-FFF2-40B4-BE49-F238E27FC236}">
                <a16:creationId xmlns:a16="http://schemas.microsoft.com/office/drawing/2014/main" id="{A00894FD-C14F-B14C-C2CA-579813BF6496}"/>
              </a:ext>
            </a:extLst>
          </p:cNvPr>
          <p:cNvSpPr>
            <a:spLocks noGrp="1"/>
          </p:cNvSpPr>
          <p:nvPr>
            <p:ph idx="1"/>
          </p:nvPr>
        </p:nvSpPr>
        <p:spPr/>
        <p:txBody>
          <a:bodyPr/>
          <a:lstStyle/>
          <a:p>
            <a:r>
              <a:rPr lang="zh-CN" altLang="en-US" dirty="0">
                <a:sym typeface="+mn-ea"/>
              </a:rPr>
              <a:t>软件的非功能需求</a:t>
            </a:r>
          </a:p>
          <a:p>
            <a:pPr marL="0" indent="0">
              <a:buNone/>
            </a:pPr>
            <a:r>
              <a:rPr lang="en-US" altLang="zh-CN" dirty="0"/>
              <a:t>	</a:t>
            </a:r>
            <a:r>
              <a:rPr lang="zh-CN" altLang="en-US" sz="2800" b="0" dirty="0"/>
              <a:t>时延：</a:t>
            </a:r>
            <a:r>
              <a:rPr lang="en-US" altLang="zh-CN" sz="2800" b="0" dirty="0"/>
              <a:t>&lt;1s</a:t>
            </a:r>
          </a:p>
          <a:p>
            <a:pPr marL="0" indent="0">
              <a:buNone/>
            </a:pPr>
            <a:r>
              <a:rPr lang="en-US" altLang="zh-CN" sz="2800" b="0" dirty="0"/>
              <a:t>	</a:t>
            </a:r>
            <a:r>
              <a:rPr lang="zh-CN" altLang="en-US" sz="2800" b="0" dirty="0"/>
              <a:t>通信丢包率：</a:t>
            </a:r>
            <a:r>
              <a:rPr lang="en-US" altLang="zh-CN" sz="2800" b="0" dirty="0"/>
              <a:t>&lt;5%</a:t>
            </a:r>
          </a:p>
          <a:p>
            <a:pPr marL="0" indent="0">
              <a:buNone/>
            </a:pPr>
            <a:r>
              <a:rPr lang="en-US" altLang="zh-CN" sz="2800" b="0" dirty="0"/>
              <a:t>	</a:t>
            </a:r>
            <a:r>
              <a:rPr lang="zh-CN" altLang="en-US" sz="2800" b="0" dirty="0"/>
              <a:t>识别准确率：</a:t>
            </a:r>
            <a:r>
              <a:rPr lang="en-US" altLang="zh-CN" sz="2800" b="0" dirty="0"/>
              <a:t>&gt;0.8</a:t>
            </a:r>
          </a:p>
          <a:p>
            <a:pPr marL="0" indent="0">
              <a:buNone/>
            </a:pPr>
            <a:endParaRPr lang="en-US" altLang="zh-CN" sz="2800" b="0" dirty="0"/>
          </a:p>
          <a:p>
            <a:r>
              <a:rPr lang="zh-CN" altLang="en-US" dirty="0"/>
              <a:t>软件需求文档</a:t>
            </a:r>
            <a:endParaRPr lang="en-US" altLang="zh-CN" dirty="0"/>
          </a:p>
          <a:p>
            <a:pPr marL="0" indent="0">
              <a:buNone/>
            </a:pPr>
            <a:r>
              <a:rPr lang="en-US" altLang="zh-CN" dirty="0"/>
              <a:t>	</a:t>
            </a:r>
            <a:r>
              <a:rPr lang="zh-CN" altLang="en-US" sz="2800" b="0" dirty="0"/>
              <a:t>详见仓库</a:t>
            </a:r>
            <a:endParaRPr lang="en-US" altLang="zh-CN" sz="2800" b="0" dirty="0"/>
          </a:p>
          <a:p>
            <a:pPr marL="0" indent="0">
              <a:buNone/>
            </a:pPr>
            <a:r>
              <a:rPr lang="en-US" altLang="zh-CN" sz="2800" b="0" dirty="0"/>
              <a:t>	</a:t>
            </a:r>
            <a:r>
              <a:rPr lang="en-US" altLang="zh-CN" sz="2400" b="0" dirty="0"/>
              <a:t>https://bdgit.educoder.net/pvqf6mep3/Air_Ground_CEC.git</a:t>
            </a:r>
          </a:p>
          <a:p>
            <a:pPr marL="0" indent="0">
              <a:buNone/>
            </a:pPr>
            <a:r>
              <a:rPr lang="en-US" altLang="zh-CN" dirty="0"/>
              <a:t>	</a:t>
            </a:r>
            <a:endParaRPr lang="zh-CN" altLang="en-US" dirty="0"/>
          </a:p>
        </p:txBody>
      </p:sp>
    </p:spTree>
    <p:extLst>
      <p:ext uri="{BB962C8B-B14F-4D97-AF65-F5344CB8AC3E}">
        <p14:creationId xmlns:p14="http://schemas.microsoft.com/office/powerpoint/2010/main" val="374157209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0590" y="8620"/>
            <a:ext cx="10909212" cy="707886"/>
          </a:xfrm>
        </p:spPr>
        <p:txBody>
          <a:bodyPr/>
          <a:lstStyle/>
          <a:p>
            <a:r>
              <a:rPr lang="zh-CN" altLang="en-US" dirty="0"/>
              <a:t>汇报内容</a:t>
            </a:r>
          </a:p>
        </p:txBody>
      </p:sp>
      <p:sp>
        <p:nvSpPr>
          <p:cNvPr id="4" name="内容占位符 3"/>
          <p:cNvSpPr>
            <a:spLocks noGrp="1"/>
          </p:cNvSpPr>
          <p:nvPr>
            <p:ph idx="1"/>
          </p:nvPr>
        </p:nvSpPr>
        <p:spPr>
          <a:xfrm>
            <a:off x="539750" y="1125538"/>
            <a:ext cx="10920052" cy="5040312"/>
          </a:xfrm>
        </p:spPr>
        <p:txBody>
          <a:bodyPr>
            <a:normAutofit/>
          </a:bodyPr>
          <a:lstStyle/>
          <a:p>
            <a:r>
              <a:rPr lang="zh-CN" altLang="en-US" dirty="0">
                <a:solidFill>
                  <a:schemeClr val="bg1">
                    <a:lumMod val="75000"/>
                  </a:schemeClr>
                </a:solidFill>
              </a:rPr>
              <a:t>软件创意及需求</a:t>
            </a:r>
            <a:endParaRPr lang="en-US" altLang="zh-CN" dirty="0">
              <a:solidFill>
                <a:schemeClr val="bg1">
                  <a:lumMod val="75000"/>
                </a:schemeClr>
              </a:solidFill>
            </a:endParaRPr>
          </a:p>
          <a:p>
            <a:r>
              <a:rPr lang="zh-CN" altLang="en-US" dirty="0">
                <a:solidFill>
                  <a:srgbClr val="FF0000"/>
                </a:solidFill>
                <a:sym typeface="+mn-ea"/>
              </a:rPr>
              <a:t>开发技术与工具</a:t>
            </a:r>
            <a:endParaRPr lang="zh-CN" altLang="en-US" dirty="0">
              <a:solidFill>
                <a:srgbClr val="FF0000"/>
              </a:solidFill>
            </a:endParaRPr>
          </a:p>
          <a:p>
            <a:r>
              <a:rPr lang="zh-CN" altLang="en-US" dirty="0"/>
              <a:t>软件设计与建模</a:t>
            </a:r>
            <a:endParaRPr lang="en-US" altLang="zh-CN" dirty="0"/>
          </a:p>
          <a:p>
            <a:r>
              <a:rPr lang="zh-CN" altLang="en-US" dirty="0"/>
              <a:t>代码编写与测试</a:t>
            </a:r>
          </a:p>
          <a:p>
            <a:r>
              <a:rPr lang="zh-CN" altLang="en-US" dirty="0"/>
              <a:t>软件质量与保证</a:t>
            </a:r>
            <a:endParaRPr lang="en-US" altLang="zh-CN" dirty="0"/>
          </a:p>
          <a:p>
            <a:r>
              <a:rPr lang="zh-CN" altLang="en-US" dirty="0"/>
              <a:t>系统部署与运行</a:t>
            </a:r>
            <a:endParaRPr lang="en-US" altLang="zh-CN" dirty="0"/>
          </a:p>
          <a:p>
            <a:r>
              <a:rPr lang="zh-CN" altLang="en-US" dirty="0"/>
              <a:t>开源社区的使用</a:t>
            </a:r>
            <a:endParaRPr lang="en-US" altLang="zh-CN" dirty="0"/>
          </a:p>
          <a:p>
            <a:r>
              <a:rPr lang="zh-CN" altLang="en-US" dirty="0"/>
              <a:t>实践收获与感受</a:t>
            </a:r>
          </a:p>
          <a:p>
            <a:endParaRPr lang="zh-CN" altLang="en-US" dirty="0"/>
          </a:p>
        </p:txBody>
      </p:sp>
    </p:spTree>
    <p:extLst>
      <p:ext uri="{BB962C8B-B14F-4D97-AF65-F5344CB8AC3E}">
        <p14:creationId xmlns:p14="http://schemas.microsoft.com/office/powerpoint/2010/main" val="345530480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软件开发技术与工具</a:t>
            </a:r>
          </a:p>
        </p:txBody>
      </p:sp>
      <p:sp>
        <p:nvSpPr>
          <p:cNvPr id="2" name="内容占位符 1"/>
          <p:cNvSpPr>
            <a:spLocks noGrp="1"/>
          </p:cNvSpPr>
          <p:nvPr>
            <p:ph idx="1"/>
          </p:nvPr>
        </p:nvSpPr>
        <p:spPr/>
        <p:txBody>
          <a:bodyPr/>
          <a:lstStyle/>
          <a:p>
            <a:r>
              <a:rPr lang="zh-CN" altLang="en-US" dirty="0"/>
              <a:t>开发技术</a:t>
            </a:r>
            <a:endParaRPr lang="en-US" altLang="zh-CN" dirty="0"/>
          </a:p>
          <a:p>
            <a:pPr lvl="1"/>
            <a:r>
              <a:rPr lang="en-US" altLang="zh-CN" dirty="0"/>
              <a:t>UML</a:t>
            </a:r>
            <a:r>
              <a:rPr lang="zh-CN" altLang="en-US" dirty="0"/>
              <a:t>建模、</a:t>
            </a:r>
            <a:r>
              <a:rPr lang="en-US" altLang="zh-CN" dirty="0"/>
              <a:t>Qt</a:t>
            </a:r>
            <a:r>
              <a:rPr lang="zh-CN" altLang="en-US" dirty="0"/>
              <a:t> </a:t>
            </a:r>
            <a:r>
              <a:rPr lang="en-US" altLang="zh-CN" dirty="0"/>
              <a:t>Creator</a:t>
            </a:r>
            <a:r>
              <a:rPr lang="zh-CN" altLang="en-US" dirty="0"/>
              <a:t>桌面应用开发、机器人软件编程技术</a:t>
            </a:r>
            <a:endParaRPr lang="en-US" altLang="zh-CN" dirty="0"/>
          </a:p>
          <a:p>
            <a:pPr lvl="1"/>
            <a:endParaRPr lang="en-US" altLang="zh-CN" dirty="0"/>
          </a:p>
          <a:p>
            <a:r>
              <a:rPr lang="zh-CN" altLang="en-US" dirty="0"/>
              <a:t>编程语言</a:t>
            </a:r>
            <a:endParaRPr lang="en-US" altLang="zh-CN" dirty="0"/>
          </a:p>
          <a:p>
            <a:pPr lvl="1"/>
            <a:r>
              <a:rPr lang="en-US" altLang="zh-CN" dirty="0"/>
              <a:t>C/C++</a:t>
            </a:r>
            <a:r>
              <a:rPr lang="zh-CN" altLang="en-US" dirty="0"/>
              <a:t>、</a:t>
            </a:r>
            <a:r>
              <a:rPr lang="en-US" altLang="zh-CN" dirty="0"/>
              <a:t>Python</a:t>
            </a:r>
          </a:p>
          <a:p>
            <a:pPr marL="457200" lvl="1" indent="0">
              <a:buNone/>
            </a:pPr>
            <a:endParaRPr lang="en-US" altLang="zh-CN" dirty="0"/>
          </a:p>
          <a:p>
            <a:r>
              <a:rPr lang="zh-CN" altLang="en-US" dirty="0"/>
              <a:t>软件工具</a:t>
            </a:r>
            <a:endParaRPr lang="en-US" altLang="zh-CN" dirty="0"/>
          </a:p>
          <a:p>
            <a:pPr lvl="1"/>
            <a:r>
              <a:rPr lang="zh-CN" altLang="en-US" dirty="0"/>
              <a:t>建模工具</a:t>
            </a:r>
            <a:r>
              <a:rPr lang="en-US" altLang="zh-CN" dirty="0"/>
              <a:t>MS Visio</a:t>
            </a:r>
            <a:r>
              <a:rPr lang="zh-CN" altLang="en-US" dirty="0"/>
              <a:t>、代码质量分析工具</a:t>
            </a:r>
            <a:r>
              <a:rPr lang="en-US" altLang="zh-CN" dirty="0"/>
              <a:t>SonarQube</a:t>
            </a:r>
            <a:r>
              <a:rPr lang="zh-CN" altLang="en-US" dirty="0"/>
              <a:t>、单元测试工具</a:t>
            </a:r>
            <a:r>
              <a:rPr lang="en-US" altLang="zh-CN" dirty="0"/>
              <a:t>Google test</a:t>
            </a:r>
            <a:r>
              <a:rPr lang="zh-CN" altLang="en-US" dirty="0"/>
              <a:t>等</a:t>
            </a:r>
            <a:endParaRPr lang="en-US" altLang="zh-CN" dirty="0"/>
          </a:p>
          <a:p>
            <a:endParaRPr lang="en-US" altLang="zh-CN" dirty="0"/>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0590" y="8620"/>
            <a:ext cx="10909212" cy="707886"/>
          </a:xfrm>
        </p:spPr>
        <p:txBody>
          <a:bodyPr/>
          <a:lstStyle/>
          <a:p>
            <a:r>
              <a:rPr lang="zh-CN" altLang="en-US" dirty="0"/>
              <a:t>汇报内容</a:t>
            </a:r>
          </a:p>
        </p:txBody>
      </p:sp>
      <p:sp>
        <p:nvSpPr>
          <p:cNvPr id="4" name="内容占位符 3"/>
          <p:cNvSpPr>
            <a:spLocks noGrp="1"/>
          </p:cNvSpPr>
          <p:nvPr>
            <p:ph idx="1"/>
          </p:nvPr>
        </p:nvSpPr>
        <p:spPr>
          <a:xfrm>
            <a:off x="539750" y="1125538"/>
            <a:ext cx="10920052" cy="5040312"/>
          </a:xfrm>
        </p:spPr>
        <p:txBody>
          <a:bodyPr>
            <a:normAutofit/>
          </a:bodyPr>
          <a:lstStyle/>
          <a:p>
            <a:r>
              <a:rPr lang="zh-CN" altLang="en-US" dirty="0">
                <a:solidFill>
                  <a:schemeClr val="bg1">
                    <a:lumMod val="75000"/>
                  </a:schemeClr>
                </a:solidFill>
              </a:rPr>
              <a:t>软件创意及需求</a:t>
            </a:r>
            <a:endParaRPr lang="en-US" altLang="zh-CN" dirty="0">
              <a:solidFill>
                <a:schemeClr val="bg1">
                  <a:lumMod val="75000"/>
                </a:schemeClr>
              </a:solidFill>
            </a:endParaRPr>
          </a:p>
          <a:p>
            <a:r>
              <a:rPr lang="zh-CN" altLang="en-US" dirty="0">
                <a:solidFill>
                  <a:schemeClr val="bg1">
                    <a:lumMod val="75000"/>
                  </a:schemeClr>
                </a:solidFill>
                <a:sym typeface="+mn-ea"/>
              </a:rPr>
              <a:t>开发技术与工具</a:t>
            </a:r>
            <a:endParaRPr lang="zh-CN" altLang="en-US" dirty="0">
              <a:solidFill>
                <a:schemeClr val="bg1">
                  <a:lumMod val="75000"/>
                </a:schemeClr>
              </a:solidFill>
            </a:endParaRPr>
          </a:p>
          <a:p>
            <a:r>
              <a:rPr lang="zh-CN" altLang="en-US" dirty="0">
                <a:solidFill>
                  <a:srgbClr val="FF0000"/>
                </a:solidFill>
              </a:rPr>
              <a:t>软件设计与建模</a:t>
            </a:r>
            <a:endParaRPr lang="en-US" altLang="zh-CN" dirty="0">
              <a:solidFill>
                <a:srgbClr val="FF0000"/>
              </a:solidFill>
            </a:endParaRPr>
          </a:p>
          <a:p>
            <a:r>
              <a:rPr lang="zh-CN" altLang="en-US" dirty="0"/>
              <a:t>代码编写与测试</a:t>
            </a:r>
          </a:p>
          <a:p>
            <a:r>
              <a:rPr lang="zh-CN" altLang="en-US" dirty="0"/>
              <a:t>软件质量与保证</a:t>
            </a:r>
            <a:endParaRPr lang="en-US" altLang="zh-CN" dirty="0"/>
          </a:p>
          <a:p>
            <a:r>
              <a:rPr lang="zh-CN" altLang="en-US" dirty="0"/>
              <a:t>系统部署与运行</a:t>
            </a:r>
            <a:endParaRPr lang="en-US" altLang="zh-CN" dirty="0"/>
          </a:p>
          <a:p>
            <a:r>
              <a:rPr lang="zh-CN" altLang="en-US" dirty="0"/>
              <a:t>开源社区的使用</a:t>
            </a:r>
            <a:endParaRPr lang="en-US" altLang="zh-CN" dirty="0"/>
          </a:p>
          <a:p>
            <a:r>
              <a:rPr lang="zh-CN" altLang="en-US" dirty="0"/>
              <a:t>实践收获与感受</a:t>
            </a:r>
          </a:p>
          <a:p>
            <a:endParaRPr lang="zh-CN" altLang="en-US" dirty="0"/>
          </a:p>
        </p:txBody>
      </p:sp>
    </p:spTree>
    <p:extLst>
      <p:ext uri="{BB962C8B-B14F-4D97-AF65-F5344CB8AC3E}">
        <p14:creationId xmlns:p14="http://schemas.microsoft.com/office/powerpoint/2010/main" val="325520857"/>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p:nvPr>
        </p:nvSpPr>
        <p:spPr/>
        <p:txBody>
          <a:bodyPr/>
          <a:lstStyle/>
          <a:p>
            <a:r>
              <a:rPr lang="zh-CN" altLang="en-US" dirty="0"/>
              <a:t>软件设计与建模</a:t>
            </a:r>
          </a:p>
        </p:txBody>
      </p:sp>
      <p:sp>
        <p:nvSpPr>
          <p:cNvPr id="4" name="内容占位符 3"/>
          <p:cNvSpPr>
            <a:spLocks noGrp="1"/>
          </p:cNvSpPr>
          <p:nvPr>
            <p:ph idx="1"/>
          </p:nvPr>
        </p:nvSpPr>
        <p:spPr/>
        <p:txBody>
          <a:bodyPr>
            <a:normAutofit fontScale="92500" lnSpcReduction="10000"/>
          </a:bodyPr>
          <a:lstStyle/>
          <a:p>
            <a:r>
              <a:rPr lang="zh-CN" altLang="en-US" dirty="0">
                <a:solidFill>
                  <a:srgbClr val="FF0000"/>
                </a:solidFill>
              </a:rPr>
              <a:t>体系结构设计及其模型</a:t>
            </a:r>
            <a:endParaRPr lang="en-US" altLang="zh-CN" dirty="0">
              <a:solidFill>
                <a:srgbClr val="FF0000"/>
              </a:solidFill>
            </a:endParaRPr>
          </a:p>
          <a:p>
            <a:pPr lvl="1"/>
            <a:r>
              <a:rPr lang="zh-CN" altLang="en-US" dirty="0">
                <a:solidFill>
                  <a:srgbClr val="FF0000"/>
                </a:solidFill>
              </a:rPr>
              <a:t>描述体系结构设计的包图、构件图、部署图等</a:t>
            </a:r>
            <a:endParaRPr lang="en-US" altLang="zh-CN" dirty="0">
              <a:solidFill>
                <a:srgbClr val="FF0000"/>
              </a:solidFill>
            </a:endParaRPr>
          </a:p>
          <a:p>
            <a:r>
              <a:rPr lang="zh-CN" altLang="en-US" dirty="0"/>
              <a:t>用户界面设计及其模型</a:t>
            </a:r>
            <a:endParaRPr lang="en-US" altLang="zh-CN" dirty="0"/>
          </a:p>
          <a:p>
            <a:pPr lvl="1"/>
            <a:r>
              <a:rPr lang="zh-CN" altLang="en-US" dirty="0"/>
              <a:t>软件界面原型，界面设计类图等</a:t>
            </a:r>
            <a:endParaRPr lang="en-US" altLang="zh-CN" dirty="0"/>
          </a:p>
          <a:p>
            <a:r>
              <a:rPr lang="zh-CN" altLang="en-US" dirty="0"/>
              <a:t>用例设计及其模型</a:t>
            </a:r>
          </a:p>
          <a:p>
            <a:pPr lvl="1"/>
            <a:r>
              <a:rPr lang="zh-CN" altLang="en-US" dirty="0"/>
              <a:t>用例详细设计，用例设计的顺序图、设计类图等</a:t>
            </a:r>
          </a:p>
          <a:p>
            <a:r>
              <a:rPr lang="zh-CN" altLang="en-US" dirty="0"/>
              <a:t>类设计及其模型</a:t>
            </a:r>
          </a:p>
          <a:p>
            <a:pPr lvl="1"/>
            <a:r>
              <a:rPr lang="zh-CN" altLang="en-US" dirty="0"/>
              <a:t>描述类属性、方法和类间关系设计的类图、活动图、对象状态图</a:t>
            </a:r>
          </a:p>
          <a:p>
            <a:r>
              <a:rPr lang="zh-CN" altLang="en-US" dirty="0"/>
              <a:t>数据设计及其模型</a:t>
            </a:r>
            <a:endParaRPr lang="en-US" altLang="zh-CN" dirty="0"/>
          </a:p>
          <a:p>
            <a:pPr lvl="1"/>
            <a:r>
              <a:rPr lang="zh-CN" altLang="en-US" dirty="0"/>
              <a:t>描述数据设计的类图、数据操作的活动图</a:t>
            </a: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4CA2FEE-E2A9-16F5-E497-0B354D39343A}"/>
              </a:ext>
            </a:extLst>
          </p:cNvPr>
          <p:cNvSpPr>
            <a:spLocks noGrp="1"/>
          </p:cNvSpPr>
          <p:nvPr>
            <p:ph type="title"/>
          </p:nvPr>
        </p:nvSpPr>
        <p:spPr>
          <a:xfrm>
            <a:off x="550590" y="8620"/>
            <a:ext cx="10909212" cy="1323439"/>
          </a:xfrm>
        </p:spPr>
        <p:txBody>
          <a:bodyPr/>
          <a:lstStyle/>
          <a:p>
            <a:r>
              <a:rPr lang="zh-CN" altLang="en-US" dirty="0"/>
              <a:t>体系结构设计及其模型</a:t>
            </a:r>
            <a:br>
              <a:rPr lang="zh-CN" altLang="en-US" dirty="0"/>
            </a:br>
            <a:endParaRPr lang="zh-CN" altLang="en-US" dirty="0"/>
          </a:p>
        </p:txBody>
      </p:sp>
      <p:pic>
        <p:nvPicPr>
          <p:cNvPr id="4" name="图片 3" descr="界面操控">
            <a:extLst>
              <a:ext uri="{FF2B5EF4-FFF2-40B4-BE49-F238E27FC236}">
                <a16:creationId xmlns:a16="http://schemas.microsoft.com/office/drawing/2014/main" id="{58AFEE08-144D-59F3-0904-E8E7A18806F4}"/>
              </a:ext>
            </a:extLst>
          </p:cNvPr>
          <p:cNvPicPr>
            <a:picLocks noChangeAspect="1"/>
          </p:cNvPicPr>
          <p:nvPr/>
        </p:nvPicPr>
        <p:blipFill>
          <a:blip r:embed="rId3"/>
          <a:stretch>
            <a:fillRect/>
          </a:stretch>
        </p:blipFill>
        <p:spPr>
          <a:xfrm>
            <a:off x="602960" y="2019000"/>
            <a:ext cx="1151890" cy="1151890"/>
          </a:xfrm>
          <a:prstGeom prst="rect">
            <a:avLst/>
          </a:prstGeom>
        </p:spPr>
      </p:pic>
      <p:pic>
        <p:nvPicPr>
          <p:cNvPr id="5" name="图片 4" descr="逻辑思维">
            <a:extLst>
              <a:ext uri="{FF2B5EF4-FFF2-40B4-BE49-F238E27FC236}">
                <a16:creationId xmlns:a16="http://schemas.microsoft.com/office/drawing/2014/main" id="{6BD5C3C2-5D28-8C56-4101-F02E3D91A4F0}"/>
              </a:ext>
            </a:extLst>
          </p:cNvPr>
          <p:cNvPicPr>
            <a:picLocks noChangeAspect="1"/>
          </p:cNvPicPr>
          <p:nvPr/>
        </p:nvPicPr>
        <p:blipFill>
          <a:blip r:embed="rId4"/>
          <a:stretch>
            <a:fillRect/>
          </a:stretch>
        </p:blipFill>
        <p:spPr>
          <a:xfrm>
            <a:off x="581113" y="3334920"/>
            <a:ext cx="1010920" cy="1010920"/>
          </a:xfrm>
          <a:prstGeom prst="rect">
            <a:avLst/>
          </a:prstGeom>
        </p:spPr>
      </p:pic>
      <p:pic>
        <p:nvPicPr>
          <p:cNvPr id="6" name="图片 5" descr="基础服务平台">
            <a:extLst>
              <a:ext uri="{FF2B5EF4-FFF2-40B4-BE49-F238E27FC236}">
                <a16:creationId xmlns:a16="http://schemas.microsoft.com/office/drawing/2014/main" id="{26788DF1-ACAF-B37D-9649-E1630EFD3FAE}"/>
              </a:ext>
            </a:extLst>
          </p:cNvPr>
          <p:cNvPicPr>
            <a:picLocks noChangeAspect="1"/>
          </p:cNvPicPr>
          <p:nvPr/>
        </p:nvPicPr>
        <p:blipFill>
          <a:blip r:embed="rId5"/>
          <a:stretch>
            <a:fillRect/>
          </a:stretch>
        </p:blipFill>
        <p:spPr>
          <a:xfrm>
            <a:off x="581113" y="4711188"/>
            <a:ext cx="1007745" cy="1007745"/>
          </a:xfrm>
          <a:prstGeom prst="rect">
            <a:avLst/>
          </a:prstGeom>
        </p:spPr>
      </p:pic>
      <p:sp>
        <p:nvSpPr>
          <p:cNvPr id="7" name="文本框 6">
            <a:extLst>
              <a:ext uri="{FF2B5EF4-FFF2-40B4-BE49-F238E27FC236}">
                <a16:creationId xmlns:a16="http://schemas.microsoft.com/office/drawing/2014/main" id="{9BA2CCD0-D34B-0AD2-5925-F0852F9765D5}"/>
              </a:ext>
            </a:extLst>
          </p:cNvPr>
          <p:cNvSpPr txBox="1"/>
          <p:nvPr/>
        </p:nvSpPr>
        <p:spPr>
          <a:xfrm>
            <a:off x="2073362" y="2364113"/>
            <a:ext cx="9674472" cy="461665"/>
          </a:xfrm>
          <a:prstGeom prst="rect">
            <a:avLst/>
          </a:prstGeom>
          <a:noFill/>
        </p:spPr>
        <p:txBody>
          <a:bodyPr wrap="square" rtlCol="0" anchor="t">
            <a:spAutoFit/>
          </a:bodyPr>
          <a:lstStyle/>
          <a:p>
            <a:pPr algn="l"/>
            <a:r>
              <a:rPr kumimoji="1" lang="zh-CN" altLang="en-US" dirty="0">
                <a:solidFill>
                  <a:srgbClr val="002060"/>
                </a:solidFill>
                <a:latin typeface="+mn-lt"/>
                <a:ea typeface="+mn-ea"/>
                <a:cs typeface="微软雅黑" panose="020B0503020204020204" charset="-122"/>
                <a:sym typeface="+mn-ea"/>
              </a:rPr>
              <a:t>用户界面层：</a:t>
            </a:r>
            <a:r>
              <a:rPr kumimoji="1" lang="zh-CN" altLang="en-US" b="0" dirty="0">
                <a:solidFill>
                  <a:srgbClr val="002060"/>
                </a:solidFill>
                <a:latin typeface="+mn-lt"/>
                <a:ea typeface="+mn-ea"/>
                <a:cs typeface="微软雅黑" panose="020B0503020204020204" charset="-122"/>
                <a:sym typeface="+mn-ea"/>
              </a:rPr>
              <a:t>主要包括接受指挥员命令、显示无人机、机器人画面。</a:t>
            </a:r>
          </a:p>
        </p:txBody>
      </p:sp>
      <p:sp>
        <p:nvSpPr>
          <p:cNvPr id="8" name="文本框 7">
            <a:extLst>
              <a:ext uri="{FF2B5EF4-FFF2-40B4-BE49-F238E27FC236}">
                <a16:creationId xmlns:a16="http://schemas.microsoft.com/office/drawing/2014/main" id="{CE2882ED-0712-118D-E0A5-CAAC6E91AB52}"/>
              </a:ext>
            </a:extLst>
          </p:cNvPr>
          <p:cNvSpPr txBox="1"/>
          <p:nvPr/>
        </p:nvSpPr>
        <p:spPr>
          <a:xfrm>
            <a:off x="2073362" y="3570558"/>
            <a:ext cx="9674472" cy="461665"/>
          </a:xfrm>
          <a:prstGeom prst="rect">
            <a:avLst/>
          </a:prstGeom>
          <a:noFill/>
        </p:spPr>
        <p:txBody>
          <a:bodyPr wrap="square" rtlCol="0" anchor="t">
            <a:spAutoFit/>
          </a:bodyPr>
          <a:lstStyle/>
          <a:p>
            <a:pPr algn="l"/>
            <a:r>
              <a:rPr kumimoji="1" lang="zh-CN" altLang="en-US" dirty="0">
                <a:solidFill>
                  <a:srgbClr val="002060"/>
                </a:solidFill>
                <a:latin typeface="+mn-lt"/>
                <a:ea typeface="+mn-ea"/>
                <a:cs typeface="微软雅黑" panose="020B0503020204020204" charset="-122"/>
                <a:sym typeface="+mn-ea"/>
              </a:rPr>
              <a:t>业务逻辑层：</a:t>
            </a:r>
            <a:r>
              <a:rPr kumimoji="1" lang="zh-CN" altLang="en-US" b="0" dirty="0">
                <a:solidFill>
                  <a:srgbClr val="002060"/>
                </a:solidFill>
                <a:latin typeface="+mn-lt"/>
                <a:ea typeface="+mn-ea"/>
                <a:cs typeface="微软雅黑" panose="020B0503020204020204" charset="-122"/>
                <a:sym typeface="+mn-ea"/>
              </a:rPr>
              <a:t>识别目标与路径规划、控制无人机、机器人运动。</a:t>
            </a:r>
          </a:p>
        </p:txBody>
      </p:sp>
      <p:sp>
        <p:nvSpPr>
          <p:cNvPr id="9" name="文本框 8">
            <a:extLst>
              <a:ext uri="{FF2B5EF4-FFF2-40B4-BE49-F238E27FC236}">
                <a16:creationId xmlns:a16="http://schemas.microsoft.com/office/drawing/2014/main" id="{0FEA6055-6746-4D80-820D-957303BE8E76}"/>
              </a:ext>
            </a:extLst>
          </p:cNvPr>
          <p:cNvSpPr txBox="1"/>
          <p:nvPr/>
        </p:nvSpPr>
        <p:spPr>
          <a:xfrm>
            <a:off x="2073363" y="4892632"/>
            <a:ext cx="9170416" cy="829945"/>
          </a:xfrm>
          <a:prstGeom prst="rect">
            <a:avLst/>
          </a:prstGeom>
          <a:noFill/>
        </p:spPr>
        <p:txBody>
          <a:bodyPr wrap="square" rtlCol="0" anchor="t">
            <a:spAutoFit/>
          </a:bodyPr>
          <a:lstStyle/>
          <a:p>
            <a:pPr algn="l"/>
            <a:r>
              <a:rPr kumimoji="1" lang="zh-CN" altLang="en-US" dirty="0">
                <a:solidFill>
                  <a:srgbClr val="002060"/>
                </a:solidFill>
                <a:latin typeface="+mn-lt"/>
                <a:ea typeface="+mn-ea"/>
                <a:cs typeface="微软雅黑" panose="020B0503020204020204" charset="-122"/>
                <a:sym typeface="+mn-ea"/>
              </a:rPr>
              <a:t>基础服务层：</a:t>
            </a:r>
            <a:r>
              <a:rPr kumimoji="1" lang="zh-CN" altLang="en-US" b="0" dirty="0">
                <a:solidFill>
                  <a:srgbClr val="002060"/>
                </a:solidFill>
                <a:latin typeface="+mn-lt"/>
                <a:ea typeface="+mn-ea"/>
                <a:cs typeface="微软雅黑" panose="020B0503020204020204" charset="-122"/>
                <a:sym typeface="+mn-ea"/>
              </a:rPr>
              <a:t>包含 ROS 和 DJI Tello 服务，用于支持机器人和无人机的正常运行。</a:t>
            </a:r>
          </a:p>
        </p:txBody>
      </p:sp>
      <p:sp>
        <p:nvSpPr>
          <p:cNvPr id="11" name="文本框 10">
            <a:extLst>
              <a:ext uri="{FF2B5EF4-FFF2-40B4-BE49-F238E27FC236}">
                <a16:creationId xmlns:a16="http://schemas.microsoft.com/office/drawing/2014/main" id="{F1A8517F-F738-73FA-A283-E8C2BA1B3CBF}"/>
              </a:ext>
            </a:extLst>
          </p:cNvPr>
          <p:cNvSpPr txBox="1"/>
          <p:nvPr/>
        </p:nvSpPr>
        <p:spPr>
          <a:xfrm>
            <a:off x="550590" y="886511"/>
            <a:ext cx="10909212" cy="1569660"/>
          </a:xfrm>
          <a:prstGeom prst="rect">
            <a:avLst/>
          </a:prstGeom>
          <a:noFill/>
        </p:spPr>
        <p:txBody>
          <a:bodyPr wrap="square" rtlCol="0" anchor="t">
            <a:spAutoFit/>
          </a:bodyPr>
          <a:lstStyle/>
          <a:p>
            <a:pPr algn="l"/>
            <a:r>
              <a:rPr kumimoji="1" lang="zh-CN" altLang="en-US" dirty="0">
                <a:solidFill>
                  <a:srgbClr val="002060"/>
                </a:solidFill>
                <a:latin typeface="+mn-lt"/>
                <a:ea typeface="+mn-ea"/>
                <a:cs typeface="微软雅黑" panose="020B0503020204020204" charset="-122"/>
                <a:sym typeface="+mn-ea"/>
              </a:rPr>
              <a:t>    “空地协同无人侦察系统”采取分层式结构。主要分为用户界面层、业务逻辑层和基础服务层。</a:t>
            </a:r>
          </a:p>
          <a:p>
            <a:pPr algn="l"/>
            <a:r>
              <a:rPr kumimoji="1" lang="en-US" altLang="zh-CN" dirty="0">
                <a:solidFill>
                  <a:srgbClr val="002060"/>
                </a:solidFill>
                <a:latin typeface="+mn-lt"/>
                <a:ea typeface="+mn-ea"/>
                <a:cs typeface="微软雅黑" panose="020B0503020204020204" charset="-122"/>
                <a:sym typeface="+mn-ea"/>
              </a:rPr>
              <a:t>	</a:t>
            </a:r>
          </a:p>
          <a:p>
            <a:pPr algn="l"/>
            <a:endParaRPr kumimoji="1" lang="en-US" altLang="zh-CN" dirty="0">
              <a:solidFill>
                <a:srgbClr val="002060"/>
              </a:solidFill>
              <a:latin typeface="+mn-lt"/>
              <a:ea typeface="+mn-ea"/>
              <a:cs typeface="微软雅黑" panose="020B0503020204020204" charset="-122"/>
              <a:sym typeface="+mn-ea"/>
            </a:endParaRPr>
          </a:p>
        </p:txBody>
      </p:sp>
    </p:spTree>
    <p:extLst>
      <p:ext uri="{BB962C8B-B14F-4D97-AF65-F5344CB8AC3E}">
        <p14:creationId xmlns:p14="http://schemas.microsoft.com/office/powerpoint/2010/main" val="3526887750"/>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p:nvPr>
        </p:nvSpPr>
        <p:spPr/>
        <p:txBody>
          <a:bodyPr/>
          <a:lstStyle/>
          <a:p>
            <a:r>
              <a:rPr lang="zh-CN" altLang="en-US" dirty="0"/>
              <a:t>软件设计与建模</a:t>
            </a:r>
          </a:p>
        </p:txBody>
      </p:sp>
      <p:sp>
        <p:nvSpPr>
          <p:cNvPr id="4" name="内容占位符 3"/>
          <p:cNvSpPr>
            <a:spLocks noGrp="1"/>
          </p:cNvSpPr>
          <p:nvPr>
            <p:ph idx="1"/>
          </p:nvPr>
        </p:nvSpPr>
        <p:spPr/>
        <p:txBody>
          <a:bodyPr>
            <a:normAutofit fontScale="92500" lnSpcReduction="10000"/>
          </a:bodyPr>
          <a:lstStyle/>
          <a:p>
            <a:r>
              <a:rPr lang="zh-CN" altLang="en-US" dirty="0">
                <a:solidFill>
                  <a:schemeClr val="bg1">
                    <a:lumMod val="75000"/>
                  </a:schemeClr>
                </a:solidFill>
              </a:rPr>
              <a:t>体系结构设计及其模型</a:t>
            </a:r>
            <a:endParaRPr lang="en-US" altLang="zh-CN" dirty="0">
              <a:solidFill>
                <a:schemeClr val="bg1">
                  <a:lumMod val="75000"/>
                </a:schemeClr>
              </a:solidFill>
            </a:endParaRPr>
          </a:p>
          <a:p>
            <a:pPr lvl="1"/>
            <a:r>
              <a:rPr lang="zh-CN" altLang="en-US" dirty="0">
                <a:solidFill>
                  <a:schemeClr val="bg1">
                    <a:lumMod val="75000"/>
                  </a:schemeClr>
                </a:solidFill>
              </a:rPr>
              <a:t>描述体系结构设计的包图、构件图、部署图等</a:t>
            </a:r>
            <a:endParaRPr lang="en-US" altLang="zh-CN" dirty="0">
              <a:solidFill>
                <a:schemeClr val="bg1">
                  <a:lumMod val="75000"/>
                </a:schemeClr>
              </a:solidFill>
            </a:endParaRPr>
          </a:p>
          <a:p>
            <a:r>
              <a:rPr lang="zh-CN" altLang="en-US" dirty="0">
                <a:solidFill>
                  <a:srgbClr val="FF0000"/>
                </a:solidFill>
              </a:rPr>
              <a:t>用户界面设计及其模型</a:t>
            </a:r>
            <a:endParaRPr lang="en-US" altLang="zh-CN" dirty="0">
              <a:solidFill>
                <a:srgbClr val="FF0000"/>
              </a:solidFill>
            </a:endParaRPr>
          </a:p>
          <a:p>
            <a:pPr lvl="1"/>
            <a:r>
              <a:rPr lang="zh-CN" altLang="en-US" dirty="0">
                <a:solidFill>
                  <a:srgbClr val="FF0000"/>
                </a:solidFill>
              </a:rPr>
              <a:t>软件界面原型，界面设计类图等</a:t>
            </a:r>
            <a:endParaRPr lang="en-US" altLang="zh-CN" dirty="0">
              <a:solidFill>
                <a:srgbClr val="FF0000"/>
              </a:solidFill>
            </a:endParaRPr>
          </a:p>
          <a:p>
            <a:r>
              <a:rPr lang="zh-CN" altLang="en-US" dirty="0"/>
              <a:t>用例设计及其模型</a:t>
            </a:r>
          </a:p>
          <a:p>
            <a:pPr lvl="1"/>
            <a:r>
              <a:rPr lang="zh-CN" altLang="en-US" dirty="0"/>
              <a:t>用例详细设计，用例设计的顺序图、设计类图等</a:t>
            </a:r>
          </a:p>
          <a:p>
            <a:r>
              <a:rPr lang="zh-CN" altLang="en-US" dirty="0"/>
              <a:t>类设计及其模型</a:t>
            </a:r>
          </a:p>
          <a:p>
            <a:pPr lvl="1"/>
            <a:r>
              <a:rPr lang="zh-CN" altLang="en-US" dirty="0"/>
              <a:t>描述类属性、方法和类间关系设计的类图、活动图、对象状态图</a:t>
            </a:r>
          </a:p>
          <a:p>
            <a:r>
              <a:rPr lang="zh-CN" altLang="en-US" dirty="0"/>
              <a:t>数据设计及其模型</a:t>
            </a:r>
            <a:endParaRPr lang="en-US" altLang="zh-CN" dirty="0"/>
          </a:p>
          <a:p>
            <a:pPr lvl="1"/>
            <a:r>
              <a:rPr lang="zh-CN" altLang="en-US" dirty="0"/>
              <a:t>描述数据设计的类图、数据操作的活动图</a:t>
            </a:r>
          </a:p>
        </p:txBody>
      </p:sp>
    </p:spTree>
    <p:extLst>
      <p:ext uri="{BB962C8B-B14F-4D97-AF65-F5344CB8AC3E}">
        <p14:creationId xmlns:p14="http://schemas.microsoft.com/office/powerpoint/2010/main" val="2062933512"/>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0989052-B83E-6602-B20F-3CCF6BF4BBBE}"/>
              </a:ext>
            </a:extLst>
          </p:cNvPr>
          <p:cNvSpPr>
            <a:spLocks noGrp="1"/>
          </p:cNvSpPr>
          <p:nvPr>
            <p:ph type="title"/>
          </p:nvPr>
        </p:nvSpPr>
        <p:spPr>
          <a:xfrm>
            <a:off x="550590" y="8620"/>
            <a:ext cx="10909212" cy="1323439"/>
          </a:xfrm>
        </p:spPr>
        <p:txBody>
          <a:bodyPr/>
          <a:lstStyle/>
          <a:p>
            <a:r>
              <a:rPr lang="zh-CN" altLang="en-US" dirty="0"/>
              <a:t>用户界面设计及其模型</a:t>
            </a:r>
            <a:br>
              <a:rPr lang="zh-CN" altLang="en-US" dirty="0"/>
            </a:br>
            <a:endParaRPr lang="zh-CN" altLang="en-US" dirty="0"/>
          </a:p>
        </p:txBody>
      </p:sp>
      <p:sp>
        <p:nvSpPr>
          <p:cNvPr id="3" name="内容占位符 2">
            <a:extLst>
              <a:ext uri="{FF2B5EF4-FFF2-40B4-BE49-F238E27FC236}">
                <a16:creationId xmlns:a16="http://schemas.microsoft.com/office/drawing/2014/main" id="{8C2A70B0-CA90-92C5-7FD2-2B5EB5E4B2B4}"/>
              </a:ext>
            </a:extLst>
          </p:cNvPr>
          <p:cNvSpPr>
            <a:spLocks noGrp="1"/>
          </p:cNvSpPr>
          <p:nvPr>
            <p:ph idx="1"/>
          </p:nvPr>
        </p:nvSpPr>
        <p:spPr/>
        <p:txBody>
          <a:bodyPr/>
          <a:lstStyle/>
          <a:p>
            <a:r>
              <a:rPr lang="zh-CN" altLang="en-US" dirty="0"/>
              <a:t>界面跳转关系顺序图</a:t>
            </a:r>
            <a:endParaRPr lang="en-US" altLang="zh-CN" dirty="0"/>
          </a:p>
          <a:p>
            <a:pPr marL="0" indent="0">
              <a:buNone/>
            </a:pPr>
            <a:endParaRPr lang="zh-CN" altLang="en-US" dirty="0"/>
          </a:p>
        </p:txBody>
      </p:sp>
      <p:pic>
        <p:nvPicPr>
          <p:cNvPr id="1026" name="图片 1">
            <a:extLst>
              <a:ext uri="{FF2B5EF4-FFF2-40B4-BE49-F238E27FC236}">
                <a16:creationId xmlns:a16="http://schemas.microsoft.com/office/drawing/2014/main" id="{A56D6A42-F544-02C7-AC23-6E20570C57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9039" y="1794645"/>
            <a:ext cx="8052333" cy="4382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941779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9F3FEDB-6090-FC51-6516-265F78747AFC}"/>
              </a:ext>
            </a:extLst>
          </p:cNvPr>
          <p:cNvSpPr>
            <a:spLocks noGrp="1"/>
          </p:cNvSpPr>
          <p:nvPr>
            <p:ph type="title"/>
          </p:nvPr>
        </p:nvSpPr>
        <p:spPr/>
        <p:txBody>
          <a:bodyPr/>
          <a:lstStyle/>
          <a:p>
            <a:r>
              <a:rPr lang="zh-CN" altLang="en-US" dirty="0"/>
              <a:t>用户界面设计及其模型</a:t>
            </a:r>
          </a:p>
        </p:txBody>
      </p:sp>
      <p:sp>
        <p:nvSpPr>
          <p:cNvPr id="3" name="内容占位符 2">
            <a:extLst>
              <a:ext uri="{FF2B5EF4-FFF2-40B4-BE49-F238E27FC236}">
                <a16:creationId xmlns:a16="http://schemas.microsoft.com/office/drawing/2014/main" id="{E0F7EE4A-9147-2610-64A4-AA768FB7175A}"/>
              </a:ext>
            </a:extLst>
          </p:cNvPr>
          <p:cNvSpPr>
            <a:spLocks noGrp="1"/>
          </p:cNvSpPr>
          <p:nvPr>
            <p:ph idx="1"/>
          </p:nvPr>
        </p:nvSpPr>
        <p:spPr/>
        <p:txBody>
          <a:bodyPr/>
          <a:lstStyle/>
          <a:p>
            <a:r>
              <a:rPr lang="zh-CN" altLang="en-US" dirty="0"/>
              <a:t>机器人侦察界面</a:t>
            </a:r>
            <a:endParaRPr lang="en-US" altLang="zh-CN" dirty="0"/>
          </a:p>
          <a:p>
            <a:pPr marL="0" indent="0">
              <a:buNone/>
            </a:pPr>
            <a:endParaRPr lang="zh-CN" altLang="en-US" dirty="0"/>
          </a:p>
        </p:txBody>
      </p:sp>
      <p:pic>
        <p:nvPicPr>
          <p:cNvPr id="2050" name="图片 1">
            <a:extLst>
              <a:ext uri="{FF2B5EF4-FFF2-40B4-BE49-F238E27FC236}">
                <a16:creationId xmlns:a16="http://schemas.microsoft.com/office/drawing/2014/main" id="{5DB9D1BC-2C22-F8C3-973C-407B060195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0646" y="1774498"/>
            <a:ext cx="6529119" cy="4391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478800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p:nvPr>
        </p:nvSpPr>
        <p:spPr/>
        <p:txBody>
          <a:bodyPr/>
          <a:lstStyle/>
          <a:p>
            <a:r>
              <a:rPr lang="zh-CN" altLang="en-US" dirty="0"/>
              <a:t>软件设计与建模</a:t>
            </a:r>
          </a:p>
        </p:txBody>
      </p:sp>
      <p:sp>
        <p:nvSpPr>
          <p:cNvPr id="4" name="内容占位符 3"/>
          <p:cNvSpPr>
            <a:spLocks noGrp="1"/>
          </p:cNvSpPr>
          <p:nvPr>
            <p:ph idx="1"/>
          </p:nvPr>
        </p:nvSpPr>
        <p:spPr/>
        <p:txBody>
          <a:bodyPr>
            <a:normAutofit fontScale="92500" lnSpcReduction="10000"/>
          </a:bodyPr>
          <a:lstStyle/>
          <a:p>
            <a:r>
              <a:rPr lang="zh-CN" altLang="en-US" dirty="0">
                <a:solidFill>
                  <a:schemeClr val="bg1">
                    <a:lumMod val="75000"/>
                  </a:schemeClr>
                </a:solidFill>
              </a:rPr>
              <a:t>体系结构设计及其模型</a:t>
            </a:r>
            <a:endParaRPr lang="en-US" altLang="zh-CN" dirty="0">
              <a:solidFill>
                <a:schemeClr val="bg1">
                  <a:lumMod val="75000"/>
                </a:schemeClr>
              </a:solidFill>
            </a:endParaRPr>
          </a:p>
          <a:p>
            <a:pPr lvl="1"/>
            <a:r>
              <a:rPr lang="zh-CN" altLang="en-US" dirty="0">
                <a:solidFill>
                  <a:schemeClr val="bg1">
                    <a:lumMod val="75000"/>
                  </a:schemeClr>
                </a:solidFill>
              </a:rPr>
              <a:t>描述体系结构设计的包图、构件图、部署图等</a:t>
            </a:r>
            <a:endParaRPr lang="en-US" altLang="zh-CN" dirty="0">
              <a:solidFill>
                <a:schemeClr val="bg1">
                  <a:lumMod val="75000"/>
                </a:schemeClr>
              </a:solidFill>
            </a:endParaRPr>
          </a:p>
          <a:p>
            <a:r>
              <a:rPr lang="zh-CN" altLang="en-US" dirty="0">
                <a:solidFill>
                  <a:schemeClr val="bg1">
                    <a:lumMod val="75000"/>
                  </a:schemeClr>
                </a:solidFill>
              </a:rPr>
              <a:t>用户界面设计及其模型</a:t>
            </a:r>
            <a:endParaRPr lang="en-US" altLang="zh-CN" dirty="0">
              <a:solidFill>
                <a:schemeClr val="bg1">
                  <a:lumMod val="75000"/>
                </a:schemeClr>
              </a:solidFill>
            </a:endParaRPr>
          </a:p>
          <a:p>
            <a:pPr lvl="1"/>
            <a:r>
              <a:rPr lang="zh-CN" altLang="en-US" dirty="0">
                <a:solidFill>
                  <a:schemeClr val="bg1">
                    <a:lumMod val="75000"/>
                  </a:schemeClr>
                </a:solidFill>
              </a:rPr>
              <a:t>软件界面原型，界面设计类图等</a:t>
            </a:r>
            <a:endParaRPr lang="en-US" altLang="zh-CN" dirty="0">
              <a:solidFill>
                <a:schemeClr val="bg1">
                  <a:lumMod val="75000"/>
                </a:schemeClr>
              </a:solidFill>
            </a:endParaRPr>
          </a:p>
          <a:p>
            <a:r>
              <a:rPr lang="zh-CN" altLang="en-US" dirty="0">
                <a:solidFill>
                  <a:srgbClr val="FF0000"/>
                </a:solidFill>
              </a:rPr>
              <a:t>用例设计及其模型</a:t>
            </a:r>
          </a:p>
          <a:p>
            <a:pPr lvl="1"/>
            <a:r>
              <a:rPr lang="zh-CN" altLang="en-US" dirty="0">
                <a:solidFill>
                  <a:srgbClr val="FF0000"/>
                </a:solidFill>
              </a:rPr>
              <a:t>用例详细设计，用例设计的顺序图、设计类图等</a:t>
            </a:r>
          </a:p>
          <a:p>
            <a:r>
              <a:rPr lang="zh-CN" altLang="en-US" dirty="0"/>
              <a:t>类设计及其模型</a:t>
            </a:r>
          </a:p>
          <a:p>
            <a:pPr lvl="1"/>
            <a:r>
              <a:rPr lang="zh-CN" altLang="en-US" dirty="0"/>
              <a:t>描述类属性、方法和类间关系设计的类图、活动图、对象状态图</a:t>
            </a:r>
          </a:p>
          <a:p>
            <a:r>
              <a:rPr lang="zh-CN" altLang="en-US" dirty="0"/>
              <a:t>数据设计及其模型</a:t>
            </a:r>
            <a:endParaRPr lang="en-US" altLang="zh-CN" dirty="0"/>
          </a:p>
          <a:p>
            <a:pPr lvl="1"/>
            <a:r>
              <a:rPr lang="zh-CN" altLang="en-US" dirty="0"/>
              <a:t>描述数据设计的类图、数据操作的活动图</a:t>
            </a:r>
          </a:p>
        </p:txBody>
      </p:sp>
    </p:spTree>
    <p:extLst>
      <p:ext uri="{BB962C8B-B14F-4D97-AF65-F5344CB8AC3E}">
        <p14:creationId xmlns:p14="http://schemas.microsoft.com/office/powerpoint/2010/main" val="261360839"/>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F36B027-855B-9453-AB51-BD0F9B36807B}"/>
              </a:ext>
            </a:extLst>
          </p:cNvPr>
          <p:cNvSpPr>
            <a:spLocks noGrp="1"/>
          </p:cNvSpPr>
          <p:nvPr>
            <p:ph type="title"/>
          </p:nvPr>
        </p:nvSpPr>
        <p:spPr>
          <a:xfrm>
            <a:off x="550590" y="8620"/>
            <a:ext cx="10909212" cy="1323439"/>
          </a:xfrm>
        </p:spPr>
        <p:txBody>
          <a:bodyPr/>
          <a:lstStyle/>
          <a:p>
            <a:r>
              <a:rPr lang="zh-CN" altLang="en-US" dirty="0"/>
              <a:t>用例设计及其模型</a:t>
            </a:r>
            <a:br>
              <a:rPr lang="zh-CN" altLang="en-US" dirty="0"/>
            </a:br>
            <a:endParaRPr lang="zh-CN" altLang="en-US" dirty="0"/>
          </a:p>
        </p:txBody>
      </p:sp>
      <p:sp>
        <p:nvSpPr>
          <p:cNvPr id="3" name="内容占位符 2">
            <a:extLst>
              <a:ext uri="{FF2B5EF4-FFF2-40B4-BE49-F238E27FC236}">
                <a16:creationId xmlns:a16="http://schemas.microsoft.com/office/drawing/2014/main" id="{F8DC2D7E-D166-193F-A76E-E95C28D63E5D}"/>
              </a:ext>
            </a:extLst>
          </p:cNvPr>
          <p:cNvSpPr>
            <a:spLocks noGrp="1"/>
          </p:cNvSpPr>
          <p:nvPr>
            <p:ph idx="1"/>
          </p:nvPr>
        </p:nvSpPr>
        <p:spPr/>
        <p:txBody>
          <a:bodyPr/>
          <a:lstStyle/>
          <a:p>
            <a:r>
              <a:rPr lang="zh-CN" altLang="en-US" dirty="0"/>
              <a:t>“登录系统”用例设计</a:t>
            </a:r>
            <a:endParaRPr lang="en-US" altLang="zh-CN" dirty="0"/>
          </a:p>
          <a:p>
            <a:pPr marL="0" indent="0">
              <a:buNone/>
            </a:pPr>
            <a:endParaRPr lang="zh-CN" altLang="en-US" dirty="0"/>
          </a:p>
        </p:txBody>
      </p:sp>
      <p:pic>
        <p:nvPicPr>
          <p:cNvPr id="3074" name="图片 1">
            <a:extLst>
              <a:ext uri="{FF2B5EF4-FFF2-40B4-BE49-F238E27FC236}">
                <a16:creationId xmlns:a16="http://schemas.microsoft.com/office/drawing/2014/main" id="{DBA08170-F03F-DE22-7015-C319DCB92E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6824" y="1819801"/>
            <a:ext cx="6876764" cy="4346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3725193"/>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C8BD980-4ECF-8EEF-C4C4-E0A193F115C5}"/>
              </a:ext>
            </a:extLst>
          </p:cNvPr>
          <p:cNvSpPr>
            <a:spLocks noGrp="1"/>
          </p:cNvSpPr>
          <p:nvPr>
            <p:ph type="title"/>
          </p:nvPr>
        </p:nvSpPr>
        <p:spPr/>
        <p:txBody>
          <a:bodyPr/>
          <a:lstStyle/>
          <a:p>
            <a:r>
              <a:rPr lang="zh-CN" altLang="en-US" dirty="0"/>
              <a:t>用例设计及其模型</a:t>
            </a:r>
          </a:p>
        </p:txBody>
      </p:sp>
      <p:sp>
        <p:nvSpPr>
          <p:cNvPr id="3" name="内容占位符 2">
            <a:extLst>
              <a:ext uri="{FF2B5EF4-FFF2-40B4-BE49-F238E27FC236}">
                <a16:creationId xmlns:a16="http://schemas.microsoft.com/office/drawing/2014/main" id="{BFCDF292-82FC-43FB-7960-E05748391AB8}"/>
              </a:ext>
            </a:extLst>
          </p:cNvPr>
          <p:cNvSpPr>
            <a:spLocks noGrp="1"/>
          </p:cNvSpPr>
          <p:nvPr>
            <p:ph idx="1"/>
          </p:nvPr>
        </p:nvSpPr>
        <p:spPr/>
        <p:txBody>
          <a:bodyPr/>
          <a:lstStyle/>
          <a:p>
            <a:r>
              <a:rPr lang="zh-CN" altLang="en-US" dirty="0"/>
              <a:t>“控制机器人运动”用例设计</a:t>
            </a:r>
            <a:endParaRPr lang="en-US" altLang="zh-CN" dirty="0"/>
          </a:p>
          <a:p>
            <a:pPr marL="0" indent="0">
              <a:buNone/>
            </a:pPr>
            <a:endParaRPr lang="zh-CN" altLang="en-US" dirty="0"/>
          </a:p>
        </p:txBody>
      </p:sp>
      <p:pic>
        <p:nvPicPr>
          <p:cNvPr id="4098" name="图片 1">
            <a:extLst>
              <a:ext uri="{FF2B5EF4-FFF2-40B4-BE49-F238E27FC236}">
                <a16:creationId xmlns:a16="http://schemas.microsoft.com/office/drawing/2014/main" id="{37A69B6F-D0E9-3DE9-F050-2CC505DCCC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4806" y="1736812"/>
            <a:ext cx="7200800" cy="459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9850472"/>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0291E05-132F-B5F0-E2C1-94BEE2742870}"/>
              </a:ext>
            </a:extLst>
          </p:cNvPr>
          <p:cNvSpPr>
            <a:spLocks noGrp="1"/>
          </p:cNvSpPr>
          <p:nvPr>
            <p:ph type="title"/>
          </p:nvPr>
        </p:nvSpPr>
        <p:spPr/>
        <p:txBody>
          <a:bodyPr/>
          <a:lstStyle/>
          <a:p>
            <a:r>
              <a:rPr lang="zh-CN" altLang="en-US" dirty="0"/>
              <a:t>用例设计及其模型</a:t>
            </a:r>
          </a:p>
        </p:txBody>
      </p:sp>
      <p:sp>
        <p:nvSpPr>
          <p:cNvPr id="3" name="内容占位符 2">
            <a:extLst>
              <a:ext uri="{FF2B5EF4-FFF2-40B4-BE49-F238E27FC236}">
                <a16:creationId xmlns:a16="http://schemas.microsoft.com/office/drawing/2014/main" id="{AEDF48AB-6A37-4A61-D16D-93401177B70B}"/>
              </a:ext>
            </a:extLst>
          </p:cNvPr>
          <p:cNvSpPr>
            <a:spLocks noGrp="1"/>
          </p:cNvSpPr>
          <p:nvPr>
            <p:ph idx="1"/>
          </p:nvPr>
        </p:nvSpPr>
        <p:spPr/>
        <p:txBody>
          <a:bodyPr/>
          <a:lstStyle/>
          <a:p>
            <a:r>
              <a:rPr lang="zh-CN" altLang="en-US"/>
              <a:t>“监测机器人状态”用例设计</a:t>
            </a:r>
            <a:endParaRPr lang="zh-CN" altLang="en-US" dirty="0"/>
          </a:p>
        </p:txBody>
      </p:sp>
      <p:pic>
        <p:nvPicPr>
          <p:cNvPr id="5122" name="图片 1">
            <a:extLst>
              <a:ext uri="{FF2B5EF4-FFF2-40B4-BE49-F238E27FC236}">
                <a16:creationId xmlns:a16="http://schemas.microsoft.com/office/drawing/2014/main" id="{82D08F82-7D11-84B5-3DDF-17AFF6CCD8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9744" y="1664804"/>
            <a:ext cx="7990924" cy="4728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8176888"/>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C07D081-C8F9-3231-ABCB-6A388D79654A}"/>
              </a:ext>
            </a:extLst>
          </p:cNvPr>
          <p:cNvSpPr>
            <a:spLocks noGrp="1"/>
          </p:cNvSpPr>
          <p:nvPr>
            <p:ph type="title"/>
          </p:nvPr>
        </p:nvSpPr>
        <p:spPr/>
        <p:txBody>
          <a:bodyPr/>
          <a:lstStyle/>
          <a:p>
            <a:r>
              <a:rPr lang="zh-CN" altLang="en-US" dirty="0"/>
              <a:t>用例设计及其模型</a:t>
            </a:r>
          </a:p>
        </p:txBody>
      </p:sp>
      <p:sp>
        <p:nvSpPr>
          <p:cNvPr id="3" name="内容占位符 2">
            <a:extLst>
              <a:ext uri="{FF2B5EF4-FFF2-40B4-BE49-F238E27FC236}">
                <a16:creationId xmlns:a16="http://schemas.microsoft.com/office/drawing/2014/main" id="{B159546D-E4D1-4C7A-D5E1-ACBB712F7BD3}"/>
              </a:ext>
            </a:extLst>
          </p:cNvPr>
          <p:cNvSpPr>
            <a:spLocks noGrp="1"/>
          </p:cNvSpPr>
          <p:nvPr>
            <p:ph idx="1"/>
          </p:nvPr>
        </p:nvSpPr>
        <p:spPr/>
        <p:txBody>
          <a:bodyPr/>
          <a:lstStyle/>
          <a:p>
            <a:r>
              <a:rPr lang="zh-CN" altLang="en-US" dirty="0"/>
              <a:t>“侦察目标”用例设计</a:t>
            </a:r>
          </a:p>
        </p:txBody>
      </p:sp>
      <p:pic>
        <p:nvPicPr>
          <p:cNvPr id="6146" name="图片 1">
            <a:extLst>
              <a:ext uri="{FF2B5EF4-FFF2-40B4-BE49-F238E27FC236}">
                <a16:creationId xmlns:a16="http://schemas.microsoft.com/office/drawing/2014/main" id="{B211DB0D-5C77-BB0C-A777-EE77615D96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8327" y="1736812"/>
            <a:ext cx="6793757" cy="4726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4402745"/>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E53EAD1-498F-6467-DB3C-970A8501D16A}"/>
              </a:ext>
            </a:extLst>
          </p:cNvPr>
          <p:cNvSpPr>
            <a:spLocks noGrp="1"/>
          </p:cNvSpPr>
          <p:nvPr>
            <p:ph type="title"/>
          </p:nvPr>
        </p:nvSpPr>
        <p:spPr/>
        <p:txBody>
          <a:bodyPr/>
          <a:lstStyle/>
          <a:p>
            <a:r>
              <a:rPr lang="zh-CN" altLang="en-US" dirty="0"/>
              <a:t>用例设计及其模型</a:t>
            </a:r>
          </a:p>
        </p:txBody>
      </p:sp>
      <p:sp>
        <p:nvSpPr>
          <p:cNvPr id="3" name="内容占位符 2">
            <a:extLst>
              <a:ext uri="{FF2B5EF4-FFF2-40B4-BE49-F238E27FC236}">
                <a16:creationId xmlns:a16="http://schemas.microsoft.com/office/drawing/2014/main" id="{C593A125-9D09-2FFE-606A-BB770EF87FA2}"/>
              </a:ext>
            </a:extLst>
          </p:cNvPr>
          <p:cNvSpPr>
            <a:spLocks noGrp="1"/>
          </p:cNvSpPr>
          <p:nvPr>
            <p:ph idx="1"/>
          </p:nvPr>
        </p:nvSpPr>
        <p:spPr/>
        <p:txBody>
          <a:bodyPr/>
          <a:lstStyle/>
          <a:p>
            <a:r>
              <a:rPr lang="zh-CN" altLang="en-US" dirty="0"/>
              <a:t>“识别目标”用例设计</a:t>
            </a:r>
          </a:p>
        </p:txBody>
      </p:sp>
      <p:pic>
        <p:nvPicPr>
          <p:cNvPr id="7170" name="图片 1">
            <a:extLst>
              <a:ext uri="{FF2B5EF4-FFF2-40B4-BE49-F238E27FC236}">
                <a16:creationId xmlns:a16="http://schemas.microsoft.com/office/drawing/2014/main" id="{94A799E2-5181-FDF4-9BE1-8AD80BB5B4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4816" y="1700808"/>
            <a:ext cx="7020780" cy="4680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424019"/>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063A8A6-2A5F-E45D-5D80-A0782A565651}"/>
              </a:ext>
            </a:extLst>
          </p:cNvPr>
          <p:cNvSpPr>
            <a:spLocks noGrp="1"/>
          </p:cNvSpPr>
          <p:nvPr>
            <p:ph type="title"/>
          </p:nvPr>
        </p:nvSpPr>
        <p:spPr/>
        <p:txBody>
          <a:bodyPr/>
          <a:lstStyle/>
          <a:p>
            <a:r>
              <a:rPr lang="zh-CN" altLang="en-US" dirty="0"/>
              <a:t>用例设计及其模型</a:t>
            </a:r>
          </a:p>
        </p:txBody>
      </p:sp>
      <p:sp>
        <p:nvSpPr>
          <p:cNvPr id="3" name="内容占位符 2">
            <a:extLst>
              <a:ext uri="{FF2B5EF4-FFF2-40B4-BE49-F238E27FC236}">
                <a16:creationId xmlns:a16="http://schemas.microsoft.com/office/drawing/2014/main" id="{8E56DAEA-8649-538E-AAE1-578EB8821810}"/>
              </a:ext>
            </a:extLst>
          </p:cNvPr>
          <p:cNvSpPr>
            <a:spLocks noGrp="1"/>
          </p:cNvSpPr>
          <p:nvPr>
            <p:ph idx="1"/>
          </p:nvPr>
        </p:nvSpPr>
        <p:spPr/>
        <p:txBody>
          <a:bodyPr/>
          <a:lstStyle/>
          <a:p>
            <a:r>
              <a:rPr lang="zh-CN" altLang="en-US" dirty="0"/>
              <a:t>“传输视频流”用例设计</a:t>
            </a:r>
          </a:p>
        </p:txBody>
      </p:sp>
      <p:pic>
        <p:nvPicPr>
          <p:cNvPr id="8194" name="图片 1">
            <a:extLst>
              <a:ext uri="{FF2B5EF4-FFF2-40B4-BE49-F238E27FC236}">
                <a16:creationId xmlns:a16="http://schemas.microsoft.com/office/drawing/2014/main" id="{35C9E376-13AA-B4AE-A58B-CE6D82D5A3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5481" y="1688394"/>
            <a:ext cx="6779449" cy="4477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5254119"/>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D867699-9C90-8833-AF75-158AC0FAA39B}"/>
              </a:ext>
            </a:extLst>
          </p:cNvPr>
          <p:cNvSpPr>
            <a:spLocks noGrp="1"/>
          </p:cNvSpPr>
          <p:nvPr>
            <p:ph type="title"/>
          </p:nvPr>
        </p:nvSpPr>
        <p:spPr/>
        <p:txBody>
          <a:bodyPr/>
          <a:lstStyle/>
          <a:p>
            <a:r>
              <a:rPr lang="zh-CN" altLang="en-US" dirty="0"/>
              <a:t>用例设计及其模型</a:t>
            </a:r>
          </a:p>
        </p:txBody>
      </p:sp>
      <p:sp>
        <p:nvSpPr>
          <p:cNvPr id="3" name="内容占位符 2">
            <a:extLst>
              <a:ext uri="{FF2B5EF4-FFF2-40B4-BE49-F238E27FC236}">
                <a16:creationId xmlns:a16="http://schemas.microsoft.com/office/drawing/2014/main" id="{90429695-BCE2-88BE-44D8-8019B3780F21}"/>
              </a:ext>
            </a:extLst>
          </p:cNvPr>
          <p:cNvSpPr>
            <a:spLocks noGrp="1"/>
          </p:cNvSpPr>
          <p:nvPr>
            <p:ph idx="1"/>
          </p:nvPr>
        </p:nvSpPr>
        <p:spPr/>
        <p:txBody>
          <a:bodyPr/>
          <a:lstStyle/>
          <a:p>
            <a:r>
              <a:rPr lang="zh-CN" altLang="en-US" dirty="0"/>
              <a:t>“路径规划”用例设计</a:t>
            </a:r>
          </a:p>
        </p:txBody>
      </p:sp>
      <p:pic>
        <p:nvPicPr>
          <p:cNvPr id="9218" name="图片 1">
            <a:extLst>
              <a:ext uri="{FF2B5EF4-FFF2-40B4-BE49-F238E27FC236}">
                <a16:creationId xmlns:a16="http://schemas.microsoft.com/office/drawing/2014/main" id="{4547A4C6-AF72-CB06-59AF-2ED5A5132F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2878" y="1736812"/>
            <a:ext cx="5904656" cy="4726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4546228"/>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FFFDA5-1245-C12B-784D-0AE98AD85CD5}"/>
              </a:ext>
            </a:extLst>
          </p:cNvPr>
          <p:cNvSpPr>
            <a:spLocks noGrp="1"/>
          </p:cNvSpPr>
          <p:nvPr>
            <p:ph type="title"/>
          </p:nvPr>
        </p:nvSpPr>
        <p:spPr/>
        <p:txBody>
          <a:bodyPr/>
          <a:lstStyle/>
          <a:p>
            <a:r>
              <a:rPr lang="zh-CN" altLang="en-US" dirty="0"/>
              <a:t>用例设计及其模型</a:t>
            </a:r>
          </a:p>
        </p:txBody>
      </p:sp>
      <p:sp>
        <p:nvSpPr>
          <p:cNvPr id="3" name="内容占位符 2">
            <a:extLst>
              <a:ext uri="{FF2B5EF4-FFF2-40B4-BE49-F238E27FC236}">
                <a16:creationId xmlns:a16="http://schemas.microsoft.com/office/drawing/2014/main" id="{E7DAB631-DE81-60D3-CCFB-00138F38A1A1}"/>
              </a:ext>
            </a:extLst>
          </p:cNvPr>
          <p:cNvSpPr>
            <a:spLocks noGrp="1"/>
          </p:cNvSpPr>
          <p:nvPr>
            <p:ph idx="1"/>
          </p:nvPr>
        </p:nvSpPr>
        <p:spPr/>
        <p:txBody>
          <a:bodyPr/>
          <a:lstStyle/>
          <a:p>
            <a:r>
              <a:rPr lang="zh-CN" altLang="en-US" dirty="0"/>
              <a:t>“系统设置”用例设计</a:t>
            </a:r>
          </a:p>
        </p:txBody>
      </p:sp>
      <p:pic>
        <p:nvPicPr>
          <p:cNvPr id="10242" name="图片 1">
            <a:extLst>
              <a:ext uri="{FF2B5EF4-FFF2-40B4-BE49-F238E27FC236}">
                <a16:creationId xmlns:a16="http://schemas.microsoft.com/office/drawing/2014/main" id="{9F02657D-C5B2-58EE-A1A7-137CACA469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6591" y="1772816"/>
            <a:ext cx="10317230" cy="464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426552"/>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p:nvPr>
        </p:nvSpPr>
        <p:spPr/>
        <p:txBody>
          <a:bodyPr/>
          <a:lstStyle/>
          <a:p>
            <a:r>
              <a:rPr lang="zh-CN" altLang="en-US" dirty="0"/>
              <a:t>软件设计与建模</a:t>
            </a:r>
          </a:p>
        </p:txBody>
      </p:sp>
      <p:sp>
        <p:nvSpPr>
          <p:cNvPr id="4" name="内容占位符 3"/>
          <p:cNvSpPr>
            <a:spLocks noGrp="1"/>
          </p:cNvSpPr>
          <p:nvPr>
            <p:ph idx="1"/>
          </p:nvPr>
        </p:nvSpPr>
        <p:spPr/>
        <p:txBody>
          <a:bodyPr>
            <a:normAutofit fontScale="92500" lnSpcReduction="10000"/>
          </a:bodyPr>
          <a:lstStyle/>
          <a:p>
            <a:r>
              <a:rPr lang="zh-CN" altLang="en-US" dirty="0">
                <a:solidFill>
                  <a:schemeClr val="bg1">
                    <a:lumMod val="75000"/>
                  </a:schemeClr>
                </a:solidFill>
              </a:rPr>
              <a:t>体系结构设计及其模型</a:t>
            </a:r>
            <a:endParaRPr lang="en-US" altLang="zh-CN" dirty="0">
              <a:solidFill>
                <a:schemeClr val="bg1">
                  <a:lumMod val="75000"/>
                </a:schemeClr>
              </a:solidFill>
            </a:endParaRPr>
          </a:p>
          <a:p>
            <a:pPr lvl="1"/>
            <a:r>
              <a:rPr lang="zh-CN" altLang="en-US" dirty="0">
                <a:solidFill>
                  <a:schemeClr val="bg1">
                    <a:lumMod val="75000"/>
                  </a:schemeClr>
                </a:solidFill>
              </a:rPr>
              <a:t>描述体系结构设计的包图、构件图、部署图等</a:t>
            </a:r>
            <a:endParaRPr lang="en-US" altLang="zh-CN" dirty="0">
              <a:solidFill>
                <a:schemeClr val="bg1">
                  <a:lumMod val="75000"/>
                </a:schemeClr>
              </a:solidFill>
            </a:endParaRPr>
          </a:p>
          <a:p>
            <a:r>
              <a:rPr lang="zh-CN" altLang="en-US" dirty="0">
                <a:solidFill>
                  <a:schemeClr val="bg1">
                    <a:lumMod val="75000"/>
                  </a:schemeClr>
                </a:solidFill>
              </a:rPr>
              <a:t>用户界面设计及其模型</a:t>
            </a:r>
            <a:endParaRPr lang="en-US" altLang="zh-CN" dirty="0">
              <a:solidFill>
                <a:schemeClr val="bg1">
                  <a:lumMod val="75000"/>
                </a:schemeClr>
              </a:solidFill>
            </a:endParaRPr>
          </a:p>
          <a:p>
            <a:pPr lvl="1"/>
            <a:r>
              <a:rPr lang="zh-CN" altLang="en-US" dirty="0">
                <a:solidFill>
                  <a:schemeClr val="bg1">
                    <a:lumMod val="75000"/>
                  </a:schemeClr>
                </a:solidFill>
              </a:rPr>
              <a:t>软件界面原型，界面设计类图等</a:t>
            </a:r>
            <a:endParaRPr lang="en-US" altLang="zh-CN" dirty="0">
              <a:solidFill>
                <a:schemeClr val="bg1">
                  <a:lumMod val="75000"/>
                </a:schemeClr>
              </a:solidFill>
            </a:endParaRPr>
          </a:p>
          <a:p>
            <a:r>
              <a:rPr lang="zh-CN" altLang="en-US" dirty="0">
                <a:solidFill>
                  <a:schemeClr val="bg1">
                    <a:lumMod val="75000"/>
                  </a:schemeClr>
                </a:solidFill>
              </a:rPr>
              <a:t>用例设计及其模型</a:t>
            </a:r>
          </a:p>
          <a:p>
            <a:pPr lvl="1"/>
            <a:r>
              <a:rPr lang="zh-CN" altLang="en-US" dirty="0">
                <a:solidFill>
                  <a:schemeClr val="bg1">
                    <a:lumMod val="75000"/>
                  </a:schemeClr>
                </a:solidFill>
              </a:rPr>
              <a:t>用例详细设计，用例设计的顺序图、设计类图等</a:t>
            </a:r>
          </a:p>
          <a:p>
            <a:r>
              <a:rPr lang="zh-CN" altLang="en-US" dirty="0">
                <a:solidFill>
                  <a:srgbClr val="FF0000"/>
                </a:solidFill>
              </a:rPr>
              <a:t>类设计及其模型</a:t>
            </a:r>
          </a:p>
          <a:p>
            <a:pPr lvl="1"/>
            <a:r>
              <a:rPr lang="zh-CN" altLang="en-US" dirty="0">
                <a:solidFill>
                  <a:srgbClr val="FF0000"/>
                </a:solidFill>
              </a:rPr>
              <a:t>描述类属性、方法和类间关系设计的类图、活动图、对象状态图</a:t>
            </a:r>
          </a:p>
          <a:p>
            <a:r>
              <a:rPr lang="zh-CN" altLang="en-US" dirty="0"/>
              <a:t>数据设计及其模型</a:t>
            </a:r>
            <a:endParaRPr lang="en-US" altLang="zh-CN" dirty="0"/>
          </a:p>
          <a:p>
            <a:pPr lvl="1"/>
            <a:r>
              <a:rPr lang="zh-CN" altLang="en-US" dirty="0"/>
              <a:t>描述数据设计的类图、数据操作的活动图</a:t>
            </a:r>
          </a:p>
        </p:txBody>
      </p:sp>
    </p:spTree>
    <p:extLst>
      <p:ext uri="{BB962C8B-B14F-4D97-AF65-F5344CB8AC3E}">
        <p14:creationId xmlns:p14="http://schemas.microsoft.com/office/powerpoint/2010/main" val="3771026952"/>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A6DD936-588A-9F14-DE83-BF59CB443B16}"/>
              </a:ext>
            </a:extLst>
          </p:cNvPr>
          <p:cNvSpPr>
            <a:spLocks noGrp="1"/>
          </p:cNvSpPr>
          <p:nvPr>
            <p:ph type="title"/>
          </p:nvPr>
        </p:nvSpPr>
        <p:spPr>
          <a:xfrm>
            <a:off x="550590" y="8620"/>
            <a:ext cx="10909212" cy="1323439"/>
          </a:xfrm>
        </p:spPr>
        <p:txBody>
          <a:bodyPr/>
          <a:lstStyle/>
          <a:p>
            <a:r>
              <a:rPr lang="zh-CN" altLang="en-US" dirty="0"/>
              <a:t>类设计及其模型</a:t>
            </a:r>
            <a:br>
              <a:rPr lang="zh-CN" altLang="en-US" dirty="0"/>
            </a:br>
            <a:endParaRPr lang="zh-CN" altLang="en-US" dirty="0"/>
          </a:p>
        </p:txBody>
      </p:sp>
      <p:sp>
        <p:nvSpPr>
          <p:cNvPr id="3" name="内容占位符 2">
            <a:extLst>
              <a:ext uri="{FF2B5EF4-FFF2-40B4-BE49-F238E27FC236}">
                <a16:creationId xmlns:a16="http://schemas.microsoft.com/office/drawing/2014/main" id="{09A1E460-3605-5E20-B900-3A244C04A99A}"/>
              </a:ext>
            </a:extLst>
          </p:cNvPr>
          <p:cNvSpPr>
            <a:spLocks noGrp="1"/>
          </p:cNvSpPr>
          <p:nvPr>
            <p:ph idx="1"/>
          </p:nvPr>
        </p:nvSpPr>
        <p:spPr/>
        <p:txBody>
          <a:bodyPr/>
          <a:lstStyle/>
          <a:p>
            <a:r>
              <a:rPr lang="zh-CN" altLang="en-US" dirty="0"/>
              <a:t>精化用户类间关系</a:t>
            </a:r>
          </a:p>
        </p:txBody>
      </p:sp>
      <p:pic>
        <p:nvPicPr>
          <p:cNvPr id="11266" name="图片 1">
            <a:extLst>
              <a:ext uri="{FF2B5EF4-FFF2-40B4-BE49-F238E27FC236}">
                <a16:creationId xmlns:a16="http://schemas.microsoft.com/office/drawing/2014/main" id="{05BBECED-02D0-8C00-93BA-321AAB5A0A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8842" y="1880828"/>
            <a:ext cx="7308812" cy="398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8623288"/>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FBD17A8-6C68-0EB1-7E24-6E82348B1401}"/>
              </a:ext>
            </a:extLst>
          </p:cNvPr>
          <p:cNvSpPr>
            <a:spLocks noGrp="1"/>
          </p:cNvSpPr>
          <p:nvPr>
            <p:ph type="title"/>
          </p:nvPr>
        </p:nvSpPr>
        <p:spPr/>
        <p:txBody>
          <a:bodyPr/>
          <a:lstStyle/>
          <a:p>
            <a:r>
              <a:rPr lang="zh-CN" altLang="en-US" dirty="0"/>
              <a:t>类设计及其模型</a:t>
            </a:r>
          </a:p>
        </p:txBody>
      </p:sp>
      <p:sp>
        <p:nvSpPr>
          <p:cNvPr id="3" name="内容占位符 2">
            <a:extLst>
              <a:ext uri="{FF2B5EF4-FFF2-40B4-BE49-F238E27FC236}">
                <a16:creationId xmlns:a16="http://schemas.microsoft.com/office/drawing/2014/main" id="{18490CCE-4EA7-2C01-6268-08CC9E0499FB}"/>
              </a:ext>
            </a:extLst>
          </p:cNvPr>
          <p:cNvSpPr>
            <a:spLocks noGrp="1"/>
          </p:cNvSpPr>
          <p:nvPr>
            <p:ph idx="1"/>
          </p:nvPr>
        </p:nvSpPr>
        <p:spPr/>
        <p:txBody>
          <a:bodyPr/>
          <a:lstStyle/>
          <a:p>
            <a:r>
              <a:rPr lang="zh-CN" altLang="en-US" dirty="0"/>
              <a:t>精化用户界面类间的关系</a:t>
            </a:r>
          </a:p>
        </p:txBody>
      </p:sp>
      <p:pic>
        <p:nvPicPr>
          <p:cNvPr id="12290" name="图片 1">
            <a:extLst>
              <a:ext uri="{FF2B5EF4-FFF2-40B4-BE49-F238E27FC236}">
                <a16:creationId xmlns:a16="http://schemas.microsoft.com/office/drawing/2014/main" id="{8EED9463-08F6-345E-15C8-B68808A2D1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0720" y="1742027"/>
            <a:ext cx="8748972" cy="3990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6474108"/>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C14E734-764E-DFBE-C6FC-D224314A97D5}"/>
              </a:ext>
            </a:extLst>
          </p:cNvPr>
          <p:cNvSpPr>
            <a:spLocks noGrp="1"/>
          </p:cNvSpPr>
          <p:nvPr>
            <p:ph type="title"/>
          </p:nvPr>
        </p:nvSpPr>
        <p:spPr/>
        <p:txBody>
          <a:bodyPr/>
          <a:lstStyle/>
          <a:p>
            <a:r>
              <a:rPr lang="zh-CN" altLang="en-US" dirty="0"/>
              <a:t>类设计及其模型</a:t>
            </a:r>
          </a:p>
        </p:txBody>
      </p:sp>
      <p:sp>
        <p:nvSpPr>
          <p:cNvPr id="3" name="内容占位符 2">
            <a:extLst>
              <a:ext uri="{FF2B5EF4-FFF2-40B4-BE49-F238E27FC236}">
                <a16:creationId xmlns:a16="http://schemas.microsoft.com/office/drawing/2014/main" id="{9DF826A1-0C50-157C-D3D9-4643682DF15E}"/>
              </a:ext>
            </a:extLst>
          </p:cNvPr>
          <p:cNvSpPr>
            <a:spLocks noGrp="1"/>
          </p:cNvSpPr>
          <p:nvPr>
            <p:ph idx="1"/>
          </p:nvPr>
        </p:nvSpPr>
        <p:spPr/>
        <p:txBody>
          <a:bodyPr/>
          <a:lstStyle/>
          <a:p>
            <a:r>
              <a:rPr lang="zh-CN" altLang="en-US" dirty="0"/>
              <a:t>精化关键设计类间的关系</a:t>
            </a:r>
          </a:p>
        </p:txBody>
      </p:sp>
      <p:pic>
        <p:nvPicPr>
          <p:cNvPr id="13314" name="图片 1">
            <a:extLst>
              <a:ext uri="{FF2B5EF4-FFF2-40B4-BE49-F238E27FC236}">
                <a16:creationId xmlns:a16="http://schemas.microsoft.com/office/drawing/2014/main" id="{2618ABCE-3DA0-FEED-F0EA-868657DF82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3726" y="2600908"/>
            <a:ext cx="10346937" cy="18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9758064"/>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D11656-DCCA-065D-0295-55ECCED775B8}"/>
              </a:ext>
            </a:extLst>
          </p:cNvPr>
          <p:cNvSpPr>
            <a:spLocks noGrp="1"/>
          </p:cNvSpPr>
          <p:nvPr>
            <p:ph type="title"/>
          </p:nvPr>
        </p:nvSpPr>
        <p:spPr/>
        <p:txBody>
          <a:bodyPr/>
          <a:lstStyle/>
          <a:p>
            <a:r>
              <a:rPr lang="zh-CN" altLang="en-US" dirty="0"/>
              <a:t>类设计及其模型</a:t>
            </a:r>
          </a:p>
        </p:txBody>
      </p:sp>
      <p:sp>
        <p:nvSpPr>
          <p:cNvPr id="3" name="内容占位符 2">
            <a:extLst>
              <a:ext uri="{FF2B5EF4-FFF2-40B4-BE49-F238E27FC236}">
                <a16:creationId xmlns:a16="http://schemas.microsoft.com/office/drawing/2014/main" id="{B1F6356A-E5FC-FA7C-F657-1C59BFAD863C}"/>
              </a:ext>
            </a:extLst>
          </p:cNvPr>
          <p:cNvSpPr>
            <a:spLocks noGrp="1"/>
          </p:cNvSpPr>
          <p:nvPr>
            <p:ph idx="1"/>
          </p:nvPr>
        </p:nvSpPr>
        <p:spPr/>
        <p:txBody>
          <a:bodyPr/>
          <a:lstStyle/>
          <a:p>
            <a:r>
              <a:rPr lang="zh-CN" altLang="en-US" dirty="0"/>
              <a:t>精化“机器人感知控制”子系统中部分类方法的设计</a:t>
            </a:r>
          </a:p>
        </p:txBody>
      </p:sp>
      <p:pic>
        <p:nvPicPr>
          <p:cNvPr id="14338" name="图片 1">
            <a:extLst>
              <a:ext uri="{FF2B5EF4-FFF2-40B4-BE49-F238E27FC236}">
                <a16:creationId xmlns:a16="http://schemas.microsoft.com/office/drawing/2014/main" id="{6060649A-AA27-6FAB-5F13-71CCC50C06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3006" y="2179615"/>
            <a:ext cx="9404399" cy="2932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6533230"/>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F3E6775-D337-A6D7-A082-899AC99B4526}"/>
              </a:ext>
            </a:extLst>
          </p:cNvPr>
          <p:cNvSpPr>
            <a:spLocks noGrp="1"/>
          </p:cNvSpPr>
          <p:nvPr>
            <p:ph type="title"/>
          </p:nvPr>
        </p:nvSpPr>
        <p:spPr/>
        <p:txBody>
          <a:bodyPr/>
          <a:lstStyle/>
          <a:p>
            <a:r>
              <a:rPr lang="zh-CN" altLang="en-US" dirty="0"/>
              <a:t>类设计及其模型</a:t>
            </a:r>
          </a:p>
        </p:txBody>
      </p:sp>
      <p:sp>
        <p:nvSpPr>
          <p:cNvPr id="3" name="内容占位符 2">
            <a:extLst>
              <a:ext uri="{FF2B5EF4-FFF2-40B4-BE49-F238E27FC236}">
                <a16:creationId xmlns:a16="http://schemas.microsoft.com/office/drawing/2014/main" id="{C4FBEE4B-8A6F-F0CA-E8E6-0092954B951F}"/>
              </a:ext>
            </a:extLst>
          </p:cNvPr>
          <p:cNvSpPr>
            <a:spLocks noGrp="1"/>
          </p:cNvSpPr>
          <p:nvPr>
            <p:ph idx="1"/>
          </p:nvPr>
        </p:nvSpPr>
        <p:spPr/>
        <p:txBody>
          <a:bodyPr/>
          <a:lstStyle/>
          <a:p>
            <a:r>
              <a:rPr lang="zh-CN" altLang="en-US" dirty="0"/>
              <a:t>精化</a:t>
            </a:r>
            <a:r>
              <a:rPr lang="en-US" altLang="zh-CN" dirty="0" err="1"/>
              <a:t>LoginManager</a:t>
            </a:r>
            <a:r>
              <a:rPr lang="en-US" altLang="zh-CN" dirty="0"/>
              <a:t> </a:t>
            </a:r>
            <a:r>
              <a:rPr lang="zh-CN" altLang="en-US" dirty="0"/>
              <a:t>类中“</a:t>
            </a:r>
            <a:r>
              <a:rPr lang="en-US" altLang="zh-CN" dirty="0"/>
              <a:t>login()”</a:t>
            </a:r>
            <a:r>
              <a:rPr lang="zh-CN" altLang="en-US" dirty="0"/>
              <a:t>方法的实现</a:t>
            </a:r>
          </a:p>
        </p:txBody>
      </p:sp>
      <p:pic>
        <p:nvPicPr>
          <p:cNvPr id="15362" name="图片 1">
            <a:extLst>
              <a:ext uri="{FF2B5EF4-FFF2-40B4-BE49-F238E27FC236}">
                <a16:creationId xmlns:a16="http://schemas.microsoft.com/office/drawing/2014/main" id="{9AA43830-6086-8160-A416-3B5D1E21F9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6974" y="1844824"/>
            <a:ext cx="4443640" cy="4475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6062578"/>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D43554B-DEFA-0B82-F63C-5784C4FBD738}"/>
              </a:ext>
            </a:extLst>
          </p:cNvPr>
          <p:cNvSpPr>
            <a:spLocks noGrp="1"/>
          </p:cNvSpPr>
          <p:nvPr>
            <p:ph type="title"/>
          </p:nvPr>
        </p:nvSpPr>
        <p:spPr/>
        <p:txBody>
          <a:bodyPr/>
          <a:lstStyle/>
          <a:p>
            <a:r>
              <a:rPr lang="zh-CN" altLang="en-US" dirty="0"/>
              <a:t>类设计及其模型</a:t>
            </a:r>
          </a:p>
        </p:txBody>
      </p:sp>
      <p:sp>
        <p:nvSpPr>
          <p:cNvPr id="3" name="内容占位符 2">
            <a:extLst>
              <a:ext uri="{FF2B5EF4-FFF2-40B4-BE49-F238E27FC236}">
                <a16:creationId xmlns:a16="http://schemas.microsoft.com/office/drawing/2014/main" id="{8CF6321B-788D-4F6D-BC3B-188FA60C472D}"/>
              </a:ext>
            </a:extLst>
          </p:cNvPr>
          <p:cNvSpPr>
            <a:spLocks noGrp="1"/>
          </p:cNvSpPr>
          <p:nvPr>
            <p:ph idx="1"/>
          </p:nvPr>
        </p:nvSpPr>
        <p:spPr/>
        <p:txBody>
          <a:bodyPr/>
          <a:lstStyle/>
          <a:p>
            <a:r>
              <a:rPr lang="zh-CN" altLang="en-US" dirty="0"/>
              <a:t>构造类的状态图或活动图</a:t>
            </a:r>
          </a:p>
        </p:txBody>
      </p:sp>
      <p:pic>
        <p:nvPicPr>
          <p:cNvPr id="16386" name="图片 1">
            <a:extLst>
              <a:ext uri="{FF2B5EF4-FFF2-40B4-BE49-F238E27FC236}">
                <a16:creationId xmlns:a16="http://schemas.microsoft.com/office/drawing/2014/main" id="{4B6F17DF-6D54-312C-5D64-176EB93E10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0750" y="1683319"/>
            <a:ext cx="8208912" cy="4482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4328902"/>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p:nvPr>
        </p:nvSpPr>
        <p:spPr/>
        <p:txBody>
          <a:bodyPr/>
          <a:lstStyle/>
          <a:p>
            <a:r>
              <a:rPr lang="zh-CN" altLang="en-US" dirty="0"/>
              <a:t>软件设计与建模</a:t>
            </a:r>
          </a:p>
        </p:txBody>
      </p:sp>
      <p:sp>
        <p:nvSpPr>
          <p:cNvPr id="4" name="内容占位符 3"/>
          <p:cNvSpPr>
            <a:spLocks noGrp="1"/>
          </p:cNvSpPr>
          <p:nvPr>
            <p:ph idx="1"/>
          </p:nvPr>
        </p:nvSpPr>
        <p:spPr/>
        <p:txBody>
          <a:bodyPr>
            <a:normAutofit fontScale="92500" lnSpcReduction="10000"/>
          </a:bodyPr>
          <a:lstStyle/>
          <a:p>
            <a:r>
              <a:rPr lang="zh-CN" altLang="en-US" dirty="0">
                <a:solidFill>
                  <a:schemeClr val="bg1">
                    <a:lumMod val="75000"/>
                  </a:schemeClr>
                </a:solidFill>
              </a:rPr>
              <a:t>体系结构设计及其模型</a:t>
            </a:r>
            <a:endParaRPr lang="en-US" altLang="zh-CN" dirty="0">
              <a:solidFill>
                <a:schemeClr val="bg1">
                  <a:lumMod val="75000"/>
                </a:schemeClr>
              </a:solidFill>
            </a:endParaRPr>
          </a:p>
          <a:p>
            <a:pPr lvl="1"/>
            <a:r>
              <a:rPr lang="zh-CN" altLang="en-US" dirty="0">
                <a:solidFill>
                  <a:schemeClr val="bg1">
                    <a:lumMod val="75000"/>
                  </a:schemeClr>
                </a:solidFill>
              </a:rPr>
              <a:t>描述体系结构设计的包图、构件图、部署图等</a:t>
            </a:r>
            <a:endParaRPr lang="en-US" altLang="zh-CN" dirty="0">
              <a:solidFill>
                <a:schemeClr val="bg1">
                  <a:lumMod val="75000"/>
                </a:schemeClr>
              </a:solidFill>
            </a:endParaRPr>
          </a:p>
          <a:p>
            <a:r>
              <a:rPr lang="zh-CN" altLang="en-US" dirty="0">
                <a:solidFill>
                  <a:schemeClr val="bg1">
                    <a:lumMod val="75000"/>
                  </a:schemeClr>
                </a:solidFill>
              </a:rPr>
              <a:t>用户界面设计及其模型</a:t>
            </a:r>
            <a:endParaRPr lang="en-US" altLang="zh-CN" dirty="0">
              <a:solidFill>
                <a:schemeClr val="bg1">
                  <a:lumMod val="75000"/>
                </a:schemeClr>
              </a:solidFill>
            </a:endParaRPr>
          </a:p>
          <a:p>
            <a:pPr lvl="1"/>
            <a:r>
              <a:rPr lang="zh-CN" altLang="en-US" dirty="0">
                <a:solidFill>
                  <a:schemeClr val="bg1">
                    <a:lumMod val="75000"/>
                  </a:schemeClr>
                </a:solidFill>
              </a:rPr>
              <a:t>软件界面原型，界面设计类图等</a:t>
            </a:r>
            <a:endParaRPr lang="en-US" altLang="zh-CN" dirty="0">
              <a:solidFill>
                <a:schemeClr val="bg1">
                  <a:lumMod val="75000"/>
                </a:schemeClr>
              </a:solidFill>
            </a:endParaRPr>
          </a:p>
          <a:p>
            <a:r>
              <a:rPr lang="zh-CN" altLang="en-US" dirty="0">
                <a:solidFill>
                  <a:schemeClr val="bg1">
                    <a:lumMod val="75000"/>
                  </a:schemeClr>
                </a:solidFill>
              </a:rPr>
              <a:t>用例设计及其模型</a:t>
            </a:r>
          </a:p>
          <a:p>
            <a:pPr lvl="1"/>
            <a:r>
              <a:rPr lang="zh-CN" altLang="en-US" dirty="0">
                <a:solidFill>
                  <a:schemeClr val="bg1">
                    <a:lumMod val="75000"/>
                  </a:schemeClr>
                </a:solidFill>
              </a:rPr>
              <a:t>用例详细设计，用例设计的顺序图、设计类图等</a:t>
            </a:r>
          </a:p>
          <a:p>
            <a:r>
              <a:rPr lang="zh-CN" altLang="en-US" dirty="0">
                <a:solidFill>
                  <a:schemeClr val="bg1">
                    <a:lumMod val="75000"/>
                  </a:schemeClr>
                </a:solidFill>
              </a:rPr>
              <a:t>类设计及其模型</a:t>
            </a:r>
          </a:p>
          <a:p>
            <a:pPr lvl="1"/>
            <a:r>
              <a:rPr lang="zh-CN" altLang="en-US" dirty="0">
                <a:solidFill>
                  <a:schemeClr val="bg1">
                    <a:lumMod val="75000"/>
                  </a:schemeClr>
                </a:solidFill>
              </a:rPr>
              <a:t>描述类属性、方法和类间关系设计的类图、活动图、对象状态图</a:t>
            </a:r>
          </a:p>
          <a:p>
            <a:r>
              <a:rPr lang="zh-CN" altLang="en-US" dirty="0">
                <a:solidFill>
                  <a:srgbClr val="FF0000"/>
                </a:solidFill>
              </a:rPr>
              <a:t>数据设计及其模型</a:t>
            </a:r>
            <a:endParaRPr lang="en-US" altLang="zh-CN" dirty="0">
              <a:solidFill>
                <a:srgbClr val="FF0000"/>
              </a:solidFill>
            </a:endParaRPr>
          </a:p>
          <a:p>
            <a:pPr lvl="1"/>
            <a:r>
              <a:rPr lang="zh-CN" altLang="en-US" dirty="0">
                <a:solidFill>
                  <a:srgbClr val="FF0000"/>
                </a:solidFill>
              </a:rPr>
              <a:t>描述数据设计的类图、数据操作的活动图</a:t>
            </a:r>
          </a:p>
        </p:txBody>
      </p:sp>
    </p:spTree>
    <p:extLst>
      <p:ext uri="{BB962C8B-B14F-4D97-AF65-F5344CB8AC3E}">
        <p14:creationId xmlns:p14="http://schemas.microsoft.com/office/powerpoint/2010/main" val="1338379742"/>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F3C75A-6D50-6588-5DD2-6416238ACAC8}"/>
              </a:ext>
            </a:extLst>
          </p:cNvPr>
          <p:cNvSpPr>
            <a:spLocks noGrp="1"/>
          </p:cNvSpPr>
          <p:nvPr>
            <p:ph type="title"/>
          </p:nvPr>
        </p:nvSpPr>
        <p:spPr>
          <a:xfrm>
            <a:off x="550590" y="8620"/>
            <a:ext cx="10909212" cy="1323439"/>
          </a:xfrm>
        </p:spPr>
        <p:txBody>
          <a:bodyPr/>
          <a:lstStyle/>
          <a:p>
            <a:r>
              <a:rPr lang="zh-CN" altLang="en-US" dirty="0"/>
              <a:t>数据设计及其模型</a:t>
            </a:r>
            <a:br>
              <a:rPr lang="zh-CN" altLang="en-US" dirty="0"/>
            </a:br>
            <a:endParaRPr lang="zh-CN" altLang="en-US" dirty="0"/>
          </a:p>
        </p:txBody>
      </p:sp>
      <p:sp>
        <p:nvSpPr>
          <p:cNvPr id="3" name="内容占位符 2">
            <a:extLst>
              <a:ext uri="{FF2B5EF4-FFF2-40B4-BE49-F238E27FC236}">
                <a16:creationId xmlns:a16="http://schemas.microsoft.com/office/drawing/2014/main" id="{DECE4285-F8D0-F004-426B-EFCD1EC5B54B}"/>
              </a:ext>
            </a:extLst>
          </p:cNvPr>
          <p:cNvSpPr>
            <a:spLocks noGrp="1"/>
          </p:cNvSpPr>
          <p:nvPr>
            <p:ph idx="1"/>
          </p:nvPr>
        </p:nvSpPr>
        <p:spPr/>
        <p:txBody>
          <a:bodyPr/>
          <a:lstStyle/>
          <a:p>
            <a:r>
              <a:rPr lang="zh-CN" altLang="en-US" dirty="0"/>
              <a:t>设计永久保存数据的数据库表及字段</a:t>
            </a:r>
          </a:p>
        </p:txBody>
      </p:sp>
      <p:pic>
        <p:nvPicPr>
          <p:cNvPr id="17410" name="图片 1">
            <a:extLst>
              <a:ext uri="{FF2B5EF4-FFF2-40B4-BE49-F238E27FC236}">
                <a16:creationId xmlns:a16="http://schemas.microsoft.com/office/drawing/2014/main" id="{FC4182CB-450F-68CB-B10B-8E626D86F1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5264" y="1700808"/>
            <a:ext cx="4759883" cy="4652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6501425"/>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0590" y="8620"/>
            <a:ext cx="10909212" cy="707886"/>
          </a:xfrm>
        </p:spPr>
        <p:txBody>
          <a:bodyPr/>
          <a:lstStyle/>
          <a:p>
            <a:r>
              <a:rPr lang="zh-CN" altLang="en-US" dirty="0"/>
              <a:t>汇报内容</a:t>
            </a:r>
          </a:p>
        </p:txBody>
      </p:sp>
      <p:sp>
        <p:nvSpPr>
          <p:cNvPr id="4" name="内容占位符 3"/>
          <p:cNvSpPr>
            <a:spLocks noGrp="1"/>
          </p:cNvSpPr>
          <p:nvPr>
            <p:ph idx="1"/>
          </p:nvPr>
        </p:nvSpPr>
        <p:spPr>
          <a:xfrm>
            <a:off x="539750" y="1125538"/>
            <a:ext cx="10920052" cy="5040312"/>
          </a:xfrm>
        </p:spPr>
        <p:txBody>
          <a:bodyPr>
            <a:normAutofit/>
          </a:bodyPr>
          <a:lstStyle/>
          <a:p>
            <a:r>
              <a:rPr lang="zh-CN" altLang="en-US" dirty="0">
                <a:solidFill>
                  <a:schemeClr val="bg1">
                    <a:lumMod val="75000"/>
                  </a:schemeClr>
                </a:solidFill>
              </a:rPr>
              <a:t>软件创意及需求</a:t>
            </a:r>
            <a:endParaRPr lang="en-US" altLang="zh-CN" dirty="0">
              <a:solidFill>
                <a:schemeClr val="bg1">
                  <a:lumMod val="75000"/>
                </a:schemeClr>
              </a:solidFill>
            </a:endParaRPr>
          </a:p>
          <a:p>
            <a:r>
              <a:rPr lang="zh-CN" altLang="en-US" dirty="0">
                <a:solidFill>
                  <a:schemeClr val="bg1">
                    <a:lumMod val="75000"/>
                  </a:schemeClr>
                </a:solidFill>
                <a:sym typeface="+mn-ea"/>
              </a:rPr>
              <a:t>开发技术与工具</a:t>
            </a:r>
            <a:endParaRPr lang="zh-CN" altLang="en-US" dirty="0">
              <a:solidFill>
                <a:schemeClr val="bg1">
                  <a:lumMod val="75000"/>
                </a:schemeClr>
              </a:solidFill>
            </a:endParaRPr>
          </a:p>
          <a:p>
            <a:r>
              <a:rPr lang="zh-CN" altLang="en-US" dirty="0">
                <a:solidFill>
                  <a:schemeClr val="bg1">
                    <a:lumMod val="75000"/>
                  </a:schemeClr>
                </a:solidFill>
              </a:rPr>
              <a:t>软件设计与建模</a:t>
            </a:r>
            <a:endParaRPr lang="en-US" altLang="zh-CN" dirty="0">
              <a:solidFill>
                <a:schemeClr val="bg1">
                  <a:lumMod val="75000"/>
                </a:schemeClr>
              </a:solidFill>
            </a:endParaRPr>
          </a:p>
          <a:p>
            <a:r>
              <a:rPr lang="zh-CN" altLang="en-US" dirty="0">
                <a:solidFill>
                  <a:srgbClr val="FF0000"/>
                </a:solidFill>
              </a:rPr>
              <a:t>代码编写与测试</a:t>
            </a:r>
          </a:p>
          <a:p>
            <a:r>
              <a:rPr lang="zh-CN" altLang="en-US" dirty="0"/>
              <a:t>软件质量与保证</a:t>
            </a:r>
            <a:endParaRPr lang="en-US" altLang="zh-CN" dirty="0"/>
          </a:p>
          <a:p>
            <a:r>
              <a:rPr lang="zh-CN" altLang="en-US" dirty="0"/>
              <a:t>系统部署与运行</a:t>
            </a:r>
            <a:endParaRPr lang="en-US" altLang="zh-CN" dirty="0"/>
          </a:p>
          <a:p>
            <a:r>
              <a:rPr lang="zh-CN" altLang="en-US" dirty="0"/>
              <a:t>开源社区的使用</a:t>
            </a:r>
            <a:endParaRPr lang="en-US" altLang="zh-CN" dirty="0"/>
          </a:p>
          <a:p>
            <a:r>
              <a:rPr lang="zh-CN" altLang="en-US" dirty="0"/>
              <a:t>实践收获与感受</a:t>
            </a:r>
          </a:p>
          <a:p>
            <a:endParaRPr lang="zh-CN" altLang="en-US" dirty="0"/>
          </a:p>
        </p:txBody>
      </p:sp>
    </p:spTree>
    <p:extLst>
      <p:ext uri="{BB962C8B-B14F-4D97-AF65-F5344CB8AC3E}">
        <p14:creationId xmlns:p14="http://schemas.microsoft.com/office/powerpoint/2010/main" val="2290017238"/>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1"/>
          <p:cNvSpPr>
            <a:spLocks noGrp="1"/>
          </p:cNvSpPr>
          <p:nvPr>
            <p:ph type="title"/>
          </p:nvPr>
        </p:nvSpPr>
        <p:spPr/>
        <p:txBody>
          <a:bodyPr/>
          <a:lstStyle/>
          <a:p>
            <a:r>
              <a:rPr lang="zh-CN" altLang="en-US" dirty="0"/>
              <a:t>代码编写</a:t>
            </a:r>
          </a:p>
        </p:txBody>
      </p:sp>
      <p:sp>
        <p:nvSpPr>
          <p:cNvPr id="4" name="内容占位符 3"/>
          <p:cNvSpPr>
            <a:spLocks noGrp="1"/>
          </p:cNvSpPr>
          <p:nvPr>
            <p:ph idx="1"/>
          </p:nvPr>
        </p:nvSpPr>
        <p:spPr/>
        <p:txBody>
          <a:bodyPr/>
          <a:lstStyle/>
          <a:p>
            <a:r>
              <a:rPr lang="zh-CN" altLang="en-US" dirty="0"/>
              <a:t>代码组织结构</a:t>
            </a:r>
            <a:endParaRPr lang="en-US" altLang="zh-CN" dirty="0"/>
          </a:p>
          <a:p>
            <a:pPr lvl="1"/>
            <a:r>
              <a:rPr lang="zh-CN" altLang="en-US" dirty="0"/>
              <a:t>用一张图展示代码组织结构</a:t>
            </a:r>
            <a:endParaRPr lang="en-US" altLang="zh-CN" dirty="0"/>
          </a:p>
          <a:p>
            <a:r>
              <a:rPr lang="zh-CN" altLang="en-US" dirty="0"/>
              <a:t>程序代码量</a:t>
            </a:r>
            <a:endParaRPr lang="en-US" altLang="zh-CN" dirty="0"/>
          </a:p>
          <a:p>
            <a:pPr lvl="1"/>
            <a:r>
              <a:rPr lang="zh-CN" altLang="en-US" dirty="0"/>
              <a:t>包括重用开源代码量和独立编写代码量</a:t>
            </a:r>
            <a:endParaRPr lang="en-US" altLang="zh-CN" dirty="0"/>
          </a:p>
          <a:p>
            <a:r>
              <a:rPr lang="zh-CN" altLang="en-US" dirty="0"/>
              <a:t>开源代码利用情况</a:t>
            </a:r>
            <a:endParaRPr lang="en-US" altLang="zh-CN" dirty="0"/>
          </a:p>
          <a:p>
            <a:pPr lvl="1"/>
            <a:r>
              <a:rPr lang="zh-CN" altLang="en-US" dirty="0"/>
              <a:t>利用了</a:t>
            </a:r>
            <a:r>
              <a:rPr lang="en-US" altLang="zh-CN" dirty="0"/>
              <a:t>xx</a:t>
            </a:r>
            <a:r>
              <a:rPr lang="zh-CN" altLang="en-US" dirty="0"/>
              <a:t>开源软件实现了</a:t>
            </a:r>
            <a:r>
              <a:rPr lang="en-US" altLang="zh-CN" dirty="0"/>
              <a:t>**</a:t>
            </a:r>
            <a:r>
              <a:rPr lang="zh-CN" altLang="en-US" dirty="0"/>
              <a:t>功能</a:t>
            </a:r>
            <a:endParaRPr lang="en-US" altLang="zh-CN" dirty="0"/>
          </a:p>
          <a:p>
            <a:pPr lvl="1"/>
            <a:r>
              <a:rPr lang="zh-CN" altLang="en-US" dirty="0"/>
              <a:t>如何利用这些开源代码，如采用了其整个框架，还是调用其</a:t>
            </a:r>
            <a:r>
              <a:rPr lang="en-US" altLang="zh-CN" dirty="0"/>
              <a:t>API</a:t>
            </a:r>
            <a:r>
              <a:rPr lang="zh-CN" altLang="en-US" dirty="0"/>
              <a:t>，或者对其源码进行了什么方面的修改</a:t>
            </a:r>
            <a:endParaRPr lang="en-US" altLang="zh-CN" dirty="0"/>
          </a:p>
          <a:p>
            <a:endParaRPr lang="en-US" altLang="zh-CN" dirty="0"/>
          </a:p>
        </p:txBody>
      </p:sp>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294E46D-12D1-6DC9-8CF5-9B5A35971AF4}"/>
              </a:ext>
            </a:extLst>
          </p:cNvPr>
          <p:cNvSpPr>
            <a:spLocks noGrp="1"/>
          </p:cNvSpPr>
          <p:nvPr>
            <p:ph type="title"/>
          </p:nvPr>
        </p:nvSpPr>
        <p:spPr/>
        <p:txBody>
          <a:bodyPr/>
          <a:lstStyle/>
          <a:p>
            <a:r>
              <a:rPr lang="zh-CN" altLang="en-US" dirty="0"/>
              <a:t>代码编写</a:t>
            </a:r>
          </a:p>
        </p:txBody>
      </p:sp>
      <p:sp>
        <p:nvSpPr>
          <p:cNvPr id="3" name="内容占位符 2">
            <a:extLst>
              <a:ext uri="{FF2B5EF4-FFF2-40B4-BE49-F238E27FC236}">
                <a16:creationId xmlns:a16="http://schemas.microsoft.com/office/drawing/2014/main" id="{4D1F31FA-A48A-27BF-1CDC-AD04187F4F0B}"/>
              </a:ext>
            </a:extLst>
          </p:cNvPr>
          <p:cNvSpPr>
            <a:spLocks noGrp="1"/>
          </p:cNvSpPr>
          <p:nvPr>
            <p:ph idx="1"/>
          </p:nvPr>
        </p:nvSpPr>
        <p:spPr/>
        <p:txBody>
          <a:bodyPr/>
          <a:lstStyle/>
          <a:p>
            <a:r>
              <a:rPr lang="zh-CN" altLang="en-US" dirty="0"/>
              <a:t>程序代码量</a:t>
            </a:r>
            <a:endParaRPr lang="en-US" altLang="zh-CN" dirty="0"/>
          </a:p>
          <a:p>
            <a:endParaRPr lang="zh-CN" altLang="en-US" dirty="0"/>
          </a:p>
        </p:txBody>
      </p:sp>
    </p:spTree>
    <p:extLst>
      <p:ext uri="{BB962C8B-B14F-4D97-AF65-F5344CB8AC3E}">
        <p14:creationId xmlns:p14="http://schemas.microsoft.com/office/powerpoint/2010/main" val="1812275841"/>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5E98981-2D0F-B871-4169-A16AE43BBF45}"/>
              </a:ext>
            </a:extLst>
          </p:cNvPr>
          <p:cNvSpPr>
            <a:spLocks noGrp="1"/>
          </p:cNvSpPr>
          <p:nvPr>
            <p:ph type="title"/>
          </p:nvPr>
        </p:nvSpPr>
        <p:spPr/>
        <p:txBody>
          <a:bodyPr/>
          <a:lstStyle/>
          <a:p>
            <a:r>
              <a:rPr lang="zh-CN" altLang="en-US" dirty="0"/>
              <a:t>代码编写</a:t>
            </a:r>
          </a:p>
        </p:txBody>
      </p:sp>
      <p:sp>
        <p:nvSpPr>
          <p:cNvPr id="3" name="内容占位符 2">
            <a:extLst>
              <a:ext uri="{FF2B5EF4-FFF2-40B4-BE49-F238E27FC236}">
                <a16:creationId xmlns:a16="http://schemas.microsoft.com/office/drawing/2014/main" id="{E8481007-9F38-7F7F-BDF7-E8BA403C9F28}"/>
              </a:ext>
            </a:extLst>
          </p:cNvPr>
          <p:cNvSpPr>
            <a:spLocks noGrp="1"/>
          </p:cNvSpPr>
          <p:nvPr>
            <p:ph idx="1"/>
          </p:nvPr>
        </p:nvSpPr>
        <p:spPr/>
        <p:txBody>
          <a:bodyPr/>
          <a:lstStyle/>
          <a:p>
            <a:r>
              <a:rPr lang="zh-CN" altLang="en-US" dirty="0"/>
              <a:t>开源代码利用情况</a:t>
            </a:r>
            <a:endParaRPr lang="en-US" altLang="zh-CN" dirty="0"/>
          </a:p>
          <a:p>
            <a:endParaRPr lang="zh-CN" altLang="en-US" dirty="0"/>
          </a:p>
        </p:txBody>
      </p:sp>
    </p:spTree>
    <p:extLst>
      <p:ext uri="{BB962C8B-B14F-4D97-AF65-F5344CB8AC3E}">
        <p14:creationId xmlns:p14="http://schemas.microsoft.com/office/powerpoint/2010/main" val="4239575520"/>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1"/>
          <p:cNvSpPr>
            <a:spLocks noGrp="1"/>
          </p:cNvSpPr>
          <p:nvPr>
            <p:ph type="title"/>
          </p:nvPr>
        </p:nvSpPr>
        <p:spPr/>
        <p:txBody>
          <a:bodyPr/>
          <a:lstStyle/>
          <a:p>
            <a:r>
              <a:rPr lang="zh-CN" altLang="en-US"/>
              <a:t>软件测试</a:t>
            </a:r>
            <a:endParaRPr lang="zh-CN" altLang="en-US" dirty="0"/>
          </a:p>
        </p:txBody>
      </p:sp>
      <p:sp>
        <p:nvSpPr>
          <p:cNvPr id="6" name="内容占位符 5"/>
          <p:cNvSpPr>
            <a:spLocks noGrp="1"/>
          </p:cNvSpPr>
          <p:nvPr>
            <p:ph idx="1"/>
          </p:nvPr>
        </p:nvSpPr>
        <p:spPr/>
        <p:txBody>
          <a:bodyPr/>
          <a:lstStyle/>
          <a:p>
            <a:r>
              <a:rPr lang="zh-CN" altLang="en-US" dirty="0"/>
              <a:t>开展了哪些测试</a:t>
            </a:r>
            <a:endParaRPr lang="en-US" altLang="zh-CN" dirty="0"/>
          </a:p>
          <a:p>
            <a:pPr lvl="1"/>
            <a:r>
              <a:rPr lang="zh-CN" altLang="en-US" dirty="0"/>
              <a:t>对</a:t>
            </a:r>
            <a:r>
              <a:rPr lang="en-US" altLang="zh-CN" dirty="0"/>
              <a:t>xx</a:t>
            </a:r>
            <a:r>
              <a:rPr lang="zh-CN" altLang="en-US" dirty="0"/>
              <a:t>模块开展了单元测试</a:t>
            </a:r>
            <a:endParaRPr lang="en-US" altLang="zh-CN" dirty="0"/>
          </a:p>
          <a:p>
            <a:pPr lvl="1"/>
            <a:r>
              <a:rPr lang="zh-CN" altLang="en-US" dirty="0"/>
              <a:t>对</a:t>
            </a:r>
            <a:r>
              <a:rPr lang="en-US" altLang="zh-CN" dirty="0"/>
              <a:t>xx</a:t>
            </a:r>
            <a:r>
              <a:rPr lang="zh-CN" altLang="en-US" dirty="0"/>
              <a:t>系统开展了确认测试</a:t>
            </a:r>
          </a:p>
          <a:p>
            <a:r>
              <a:rPr lang="zh-CN" altLang="en-US" dirty="0"/>
              <a:t>测试用例和测试结果</a:t>
            </a:r>
            <a:endParaRPr lang="en-US" altLang="zh-CN" dirty="0"/>
          </a:p>
          <a:p>
            <a:pPr lvl="1"/>
            <a:r>
              <a:rPr lang="zh-CN" altLang="en-US" dirty="0"/>
              <a:t>设计了哪些测试用例</a:t>
            </a:r>
            <a:endParaRPr lang="en-US" altLang="zh-CN" dirty="0"/>
          </a:p>
          <a:p>
            <a:r>
              <a:rPr lang="zh-CN" altLang="en-US" dirty="0"/>
              <a:t>软件测试过程</a:t>
            </a:r>
            <a:endParaRPr lang="en-US" altLang="zh-CN" dirty="0"/>
          </a:p>
          <a:p>
            <a:pPr lvl="1"/>
            <a:r>
              <a:rPr lang="zh-CN" altLang="en-US" dirty="0"/>
              <a:t>如何开展测试的，展示测试代码</a:t>
            </a:r>
            <a:endParaRPr lang="en-US" altLang="zh-CN" dirty="0"/>
          </a:p>
          <a:p>
            <a:pPr marL="0" indent="0">
              <a:buNone/>
            </a:pPr>
            <a:endParaRPr lang="zh-CN" altLang="en-US" dirty="0"/>
          </a:p>
        </p:txBody>
      </p:sp>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0590" y="8620"/>
            <a:ext cx="10909212" cy="707886"/>
          </a:xfrm>
        </p:spPr>
        <p:txBody>
          <a:bodyPr/>
          <a:lstStyle/>
          <a:p>
            <a:r>
              <a:rPr lang="zh-CN" altLang="en-US" dirty="0"/>
              <a:t>汇报内容</a:t>
            </a:r>
          </a:p>
        </p:txBody>
      </p:sp>
      <p:sp>
        <p:nvSpPr>
          <p:cNvPr id="4" name="内容占位符 3"/>
          <p:cNvSpPr>
            <a:spLocks noGrp="1"/>
          </p:cNvSpPr>
          <p:nvPr>
            <p:ph idx="1"/>
          </p:nvPr>
        </p:nvSpPr>
        <p:spPr>
          <a:xfrm>
            <a:off x="539750" y="1125538"/>
            <a:ext cx="10920052" cy="5040312"/>
          </a:xfrm>
        </p:spPr>
        <p:txBody>
          <a:bodyPr>
            <a:normAutofit/>
          </a:bodyPr>
          <a:lstStyle/>
          <a:p>
            <a:r>
              <a:rPr lang="zh-CN" altLang="en-US" dirty="0">
                <a:solidFill>
                  <a:schemeClr val="bg1">
                    <a:lumMod val="75000"/>
                  </a:schemeClr>
                </a:solidFill>
              </a:rPr>
              <a:t>软件创意及需求</a:t>
            </a:r>
            <a:endParaRPr lang="en-US" altLang="zh-CN" dirty="0">
              <a:solidFill>
                <a:schemeClr val="bg1">
                  <a:lumMod val="75000"/>
                </a:schemeClr>
              </a:solidFill>
            </a:endParaRPr>
          </a:p>
          <a:p>
            <a:r>
              <a:rPr lang="zh-CN" altLang="en-US" dirty="0">
                <a:solidFill>
                  <a:schemeClr val="bg1">
                    <a:lumMod val="75000"/>
                  </a:schemeClr>
                </a:solidFill>
                <a:sym typeface="+mn-ea"/>
              </a:rPr>
              <a:t>开发技术与工具</a:t>
            </a:r>
            <a:endParaRPr lang="zh-CN" altLang="en-US" dirty="0">
              <a:solidFill>
                <a:schemeClr val="bg1">
                  <a:lumMod val="75000"/>
                </a:schemeClr>
              </a:solidFill>
            </a:endParaRPr>
          </a:p>
          <a:p>
            <a:r>
              <a:rPr lang="zh-CN" altLang="en-US" dirty="0">
                <a:solidFill>
                  <a:schemeClr val="bg1">
                    <a:lumMod val="75000"/>
                  </a:schemeClr>
                </a:solidFill>
              </a:rPr>
              <a:t>软件设计与建模</a:t>
            </a:r>
            <a:endParaRPr lang="en-US" altLang="zh-CN" dirty="0">
              <a:solidFill>
                <a:schemeClr val="bg1">
                  <a:lumMod val="75000"/>
                </a:schemeClr>
              </a:solidFill>
            </a:endParaRPr>
          </a:p>
          <a:p>
            <a:r>
              <a:rPr lang="zh-CN" altLang="en-US" dirty="0">
                <a:solidFill>
                  <a:schemeClr val="bg1">
                    <a:lumMod val="75000"/>
                  </a:schemeClr>
                </a:solidFill>
              </a:rPr>
              <a:t>代码编写与测试</a:t>
            </a:r>
          </a:p>
          <a:p>
            <a:r>
              <a:rPr lang="zh-CN" altLang="en-US" dirty="0">
                <a:solidFill>
                  <a:srgbClr val="FF0000"/>
                </a:solidFill>
              </a:rPr>
              <a:t>软件质量与保证</a:t>
            </a:r>
            <a:endParaRPr lang="en-US" altLang="zh-CN" dirty="0">
              <a:solidFill>
                <a:srgbClr val="FF0000"/>
              </a:solidFill>
            </a:endParaRPr>
          </a:p>
          <a:p>
            <a:r>
              <a:rPr lang="zh-CN" altLang="en-US" dirty="0"/>
              <a:t>系统部署与运行</a:t>
            </a:r>
            <a:endParaRPr lang="en-US" altLang="zh-CN" dirty="0"/>
          </a:p>
          <a:p>
            <a:r>
              <a:rPr lang="zh-CN" altLang="en-US" dirty="0"/>
              <a:t>开源社区的使用</a:t>
            </a:r>
            <a:endParaRPr lang="en-US" altLang="zh-CN" dirty="0"/>
          </a:p>
          <a:p>
            <a:r>
              <a:rPr lang="zh-CN" altLang="en-US" dirty="0"/>
              <a:t>实践收获与感受</a:t>
            </a:r>
          </a:p>
          <a:p>
            <a:endParaRPr lang="zh-CN" altLang="en-US" dirty="0"/>
          </a:p>
        </p:txBody>
      </p:sp>
    </p:spTree>
    <p:extLst>
      <p:ext uri="{BB962C8B-B14F-4D97-AF65-F5344CB8AC3E}">
        <p14:creationId xmlns:p14="http://schemas.microsoft.com/office/powerpoint/2010/main" val="2247418228"/>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t>软件质量与保证</a:t>
            </a:r>
          </a:p>
        </p:txBody>
      </p:sp>
      <p:sp>
        <p:nvSpPr>
          <p:cNvPr id="2" name="内容占位符 1"/>
          <p:cNvSpPr>
            <a:spLocks noGrp="1"/>
          </p:cNvSpPr>
          <p:nvPr>
            <p:ph idx="1"/>
          </p:nvPr>
        </p:nvSpPr>
        <p:spPr/>
        <p:txBody>
          <a:bodyPr/>
          <a:lstStyle/>
          <a:p>
            <a:r>
              <a:rPr lang="zh-CN" altLang="en-US" dirty="0"/>
              <a:t>采取了哪些质量保证手段</a:t>
            </a:r>
            <a:endParaRPr lang="en-US" altLang="zh-CN" dirty="0"/>
          </a:p>
          <a:p>
            <a:pPr lvl="1"/>
            <a:r>
              <a:rPr lang="zh-CN" altLang="en-US" dirty="0"/>
              <a:t>如软件测试、自动工具分析、审查等</a:t>
            </a:r>
            <a:endParaRPr lang="en-US" altLang="zh-CN" dirty="0"/>
          </a:p>
          <a:p>
            <a:pPr lvl="1"/>
            <a:endParaRPr lang="en-US" altLang="zh-CN" dirty="0"/>
          </a:p>
          <a:p>
            <a:r>
              <a:rPr lang="zh-CN" altLang="en-US" dirty="0"/>
              <a:t>程序代码风格</a:t>
            </a:r>
            <a:endParaRPr lang="en-US" altLang="zh-CN" dirty="0"/>
          </a:p>
          <a:p>
            <a:pPr lvl="1"/>
            <a:r>
              <a:rPr lang="zh-CN" altLang="en-US" dirty="0"/>
              <a:t>张贴一部分代码以展示其风格</a:t>
            </a:r>
            <a:endParaRPr lang="en-US" altLang="zh-CN" dirty="0"/>
          </a:p>
          <a:p>
            <a:pPr lvl="1"/>
            <a:endParaRPr lang="zh-CN" altLang="en-US" dirty="0"/>
          </a:p>
          <a:p>
            <a:r>
              <a:rPr lang="zh-CN" altLang="en-US" dirty="0"/>
              <a:t>程序代码质量</a:t>
            </a:r>
            <a:endParaRPr lang="en-US" altLang="zh-CN" dirty="0"/>
          </a:p>
          <a:p>
            <a:pPr lvl="1"/>
            <a:r>
              <a:rPr lang="zh-CN" altLang="en-US" dirty="0"/>
              <a:t>用</a:t>
            </a:r>
            <a:r>
              <a:rPr lang="en-US" altLang="zh-CN" dirty="0"/>
              <a:t>SonarQube</a:t>
            </a:r>
            <a:r>
              <a:rPr lang="zh-CN" altLang="en-US" dirty="0"/>
              <a:t>分析代码质量并展示其分析结果</a:t>
            </a:r>
          </a:p>
        </p:txBody>
      </p:sp>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0590" y="8620"/>
            <a:ext cx="10909212" cy="707886"/>
          </a:xfrm>
        </p:spPr>
        <p:txBody>
          <a:bodyPr/>
          <a:lstStyle/>
          <a:p>
            <a:r>
              <a:rPr lang="zh-CN" altLang="en-US" dirty="0"/>
              <a:t>汇报内容</a:t>
            </a:r>
          </a:p>
        </p:txBody>
      </p:sp>
      <p:sp>
        <p:nvSpPr>
          <p:cNvPr id="4" name="内容占位符 3"/>
          <p:cNvSpPr>
            <a:spLocks noGrp="1"/>
          </p:cNvSpPr>
          <p:nvPr>
            <p:ph idx="1"/>
          </p:nvPr>
        </p:nvSpPr>
        <p:spPr>
          <a:xfrm>
            <a:off x="539750" y="1125538"/>
            <a:ext cx="10920052" cy="5040312"/>
          </a:xfrm>
        </p:spPr>
        <p:txBody>
          <a:bodyPr>
            <a:normAutofit/>
          </a:bodyPr>
          <a:lstStyle/>
          <a:p>
            <a:r>
              <a:rPr lang="zh-CN" altLang="en-US" dirty="0">
                <a:solidFill>
                  <a:schemeClr val="bg1">
                    <a:lumMod val="75000"/>
                  </a:schemeClr>
                </a:solidFill>
              </a:rPr>
              <a:t>软件创意及需求</a:t>
            </a:r>
            <a:endParaRPr lang="en-US" altLang="zh-CN" dirty="0">
              <a:solidFill>
                <a:schemeClr val="bg1">
                  <a:lumMod val="75000"/>
                </a:schemeClr>
              </a:solidFill>
            </a:endParaRPr>
          </a:p>
          <a:p>
            <a:r>
              <a:rPr lang="zh-CN" altLang="en-US" dirty="0">
                <a:solidFill>
                  <a:schemeClr val="bg1">
                    <a:lumMod val="75000"/>
                  </a:schemeClr>
                </a:solidFill>
                <a:sym typeface="+mn-ea"/>
              </a:rPr>
              <a:t>开发技术与工具</a:t>
            </a:r>
            <a:endParaRPr lang="zh-CN" altLang="en-US" dirty="0">
              <a:solidFill>
                <a:schemeClr val="bg1">
                  <a:lumMod val="75000"/>
                </a:schemeClr>
              </a:solidFill>
            </a:endParaRPr>
          </a:p>
          <a:p>
            <a:r>
              <a:rPr lang="zh-CN" altLang="en-US" dirty="0">
                <a:solidFill>
                  <a:schemeClr val="bg1">
                    <a:lumMod val="75000"/>
                  </a:schemeClr>
                </a:solidFill>
              </a:rPr>
              <a:t>软件设计与建模</a:t>
            </a:r>
            <a:endParaRPr lang="en-US" altLang="zh-CN" dirty="0">
              <a:solidFill>
                <a:schemeClr val="bg1">
                  <a:lumMod val="75000"/>
                </a:schemeClr>
              </a:solidFill>
            </a:endParaRPr>
          </a:p>
          <a:p>
            <a:r>
              <a:rPr lang="zh-CN" altLang="en-US" dirty="0">
                <a:solidFill>
                  <a:schemeClr val="bg1">
                    <a:lumMod val="75000"/>
                  </a:schemeClr>
                </a:solidFill>
              </a:rPr>
              <a:t>代码编写与测试</a:t>
            </a:r>
          </a:p>
          <a:p>
            <a:r>
              <a:rPr lang="zh-CN" altLang="en-US" dirty="0">
                <a:solidFill>
                  <a:schemeClr val="bg1">
                    <a:lumMod val="75000"/>
                  </a:schemeClr>
                </a:solidFill>
              </a:rPr>
              <a:t>软件质量与保证</a:t>
            </a:r>
            <a:endParaRPr lang="en-US" altLang="zh-CN" dirty="0">
              <a:solidFill>
                <a:schemeClr val="bg1">
                  <a:lumMod val="75000"/>
                </a:schemeClr>
              </a:solidFill>
            </a:endParaRPr>
          </a:p>
          <a:p>
            <a:r>
              <a:rPr lang="zh-CN" altLang="en-US" dirty="0">
                <a:solidFill>
                  <a:srgbClr val="FF0000"/>
                </a:solidFill>
              </a:rPr>
              <a:t>系统部署与运行</a:t>
            </a:r>
            <a:endParaRPr lang="en-US" altLang="zh-CN" dirty="0">
              <a:solidFill>
                <a:srgbClr val="FF0000"/>
              </a:solidFill>
            </a:endParaRPr>
          </a:p>
          <a:p>
            <a:r>
              <a:rPr lang="zh-CN" altLang="en-US" dirty="0"/>
              <a:t>开源社区的使用</a:t>
            </a:r>
            <a:endParaRPr lang="en-US" altLang="zh-CN" dirty="0"/>
          </a:p>
          <a:p>
            <a:r>
              <a:rPr lang="zh-CN" altLang="en-US" dirty="0"/>
              <a:t>实践收获与感受</a:t>
            </a:r>
          </a:p>
          <a:p>
            <a:endParaRPr lang="zh-CN" altLang="en-US" dirty="0"/>
          </a:p>
        </p:txBody>
      </p:sp>
    </p:spTree>
    <p:extLst>
      <p:ext uri="{BB962C8B-B14F-4D97-AF65-F5344CB8AC3E}">
        <p14:creationId xmlns:p14="http://schemas.microsoft.com/office/powerpoint/2010/main" val="1489163841"/>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标题 1"/>
          <p:cNvSpPr>
            <a:spLocks noGrp="1"/>
          </p:cNvSpPr>
          <p:nvPr>
            <p:ph type="title"/>
          </p:nvPr>
        </p:nvSpPr>
        <p:spPr/>
        <p:txBody>
          <a:bodyPr/>
          <a:lstStyle/>
          <a:p>
            <a:r>
              <a:rPr lang="zh-CN" altLang="en-US" dirty="0">
                <a:sym typeface="+mn-ea"/>
              </a:rPr>
              <a:t>系统部署与运行</a:t>
            </a:r>
            <a:endParaRPr lang="zh-CN" altLang="en-US" dirty="0"/>
          </a:p>
        </p:txBody>
      </p:sp>
      <p:sp>
        <p:nvSpPr>
          <p:cNvPr id="3" name="内容占位符 2"/>
          <p:cNvSpPr>
            <a:spLocks noGrp="1"/>
          </p:cNvSpPr>
          <p:nvPr>
            <p:ph idx="1"/>
          </p:nvPr>
        </p:nvSpPr>
        <p:spPr/>
        <p:txBody>
          <a:bodyPr/>
          <a:lstStyle/>
          <a:p>
            <a:r>
              <a:rPr lang="zh-CN" altLang="en-US" dirty="0"/>
              <a:t>运行和部署环境</a:t>
            </a:r>
            <a:endParaRPr lang="en-US" altLang="zh-CN" dirty="0"/>
          </a:p>
          <a:p>
            <a:pPr marL="457200" lvl="1" indent="0">
              <a:buNone/>
            </a:pPr>
            <a:endParaRPr lang="zh-CN" altLang="en-US" dirty="0"/>
          </a:p>
        </p:txBody>
      </p:sp>
      <p:pic>
        <p:nvPicPr>
          <p:cNvPr id="18434" name="图片 1">
            <a:extLst>
              <a:ext uri="{FF2B5EF4-FFF2-40B4-BE49-F238E27FC236}">
                <a16:creationId xmlns:a16="http://schemas.microsoft.com/office/drawing/2014/main" id="{BD6D8D9E-25CC-CF20-28A1-4FA3939B84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8672" y="1664804"/>
            <a:ext cx="9613068" cy="4320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D67D211-B02E-E641-F530-6F850B2E837B}"/>
              </a:ext>
            </a:extLst>
          </p:cNvPr>
          <p:cNvSpPr>
            <a:spLocks noGrp="1"/>
          </p:cNvSpPr>
          <p:nvPr>
            <p:ph type="title"/>
          </p:nvPr>
        </p:nvSpPr>
        <p:spPr/>
        <p:txBody>
          <a:bodyPr/>
          <a:lstStyle/>
          <a:p>
            <a:r>
              <a:rPr lang="zh-CN" altLang="en-US" dirty="0">
                <a:sym typeface="+mn-ea"/>
              </a:rPr>
              <a:t>系统部署与运行</a:t>
            </a:r>
            <a:endParaRPr lang="zh-CN" altLang="en-US" dirty="0"/>
          </a:p>
        </p:txBody>
      </p:sp>
      <p:sp>
        <p:nvSpPr>
          <p:cNvPr id="3" name="内容占位符 2">
            <a:extLst>
              <a:ext uri="{FF2B5EF4-FFF2-40B4-BE49-F238E27FC236}">
                <a16:creationId xmlns:a16="http://schemas.microsoft.com/office/drawing/2014/main" id="{9F3AA152-3F1E-0109-6A13-80DC686E706A}"/>
              </a:ext>
            </a:extLst>
          </p:cNvPr>
          <p:cNvSpPr>
            <a:spLocks noGrp="1"/>
          </p:cNvSpPr>
          <p:nvPr>
            <p:ph idx="1"/>
          </p:nvPr>
        </p:nvSpPr>
        <p:spPr/>
        <p:txBody>
          <a:bodyPr/>
          <a:lstStyle/>
          <a:p>
            <a:r>
              <a:rPr lang="zh-CN" altLang="en-US" dirty="0"/>
              <a:t>演示软件系统的运行情况</a:t>
            </a:r>
          </a:p>
          <a:p>
            <a:endParaRPr lang="zh-CN" altLang="en-US" dirty="0"/>
          </a:p>
        </p:txBody>
      </p:sp>
    </p:spTree>
    <p:extLst>
      <p:ext uri="{BB962C8B-B14F-4D97-AF65-F5344CB8AC3E}">
        <p14:creationId xmlns:p14="http://schemas.microsoft.com/office/powerpoint/2010/main" val="2237390995"/>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0590" y="8620"/>
            <a:ext cx="10909212" cy="707886"/>
          </a:xfrm>
        </p:spPr>
        <p:txBody>
          <a:bodyPr/>
          <a:lstStyle/>
          <a:p>
            <a:r>
              <a:rPr lang="zh-CN" altLang="en-US" dirty="0"/>
              <a:t>汇报内容</a:t>
            </a:r>
          </a:p>
        </p:txBody>
      </p:sp>
      <p:sp>
        <p:nvSpPr>
          <p:cNvPr id="4" name="内容占位符 3"/>
          <p:cNvSpPr>
            <a:spLocks noGrp="1"/>
          </p:cNvSpPr>
          <p:nvPr>
            <p:ph idx="1"/>
          </p:nvPr>
        </p:nvSpPr>
        <p:spPr>
          <a:xfrm>
            <a:off x="539750" y="1125538"/>
            <a:ext cx="10920052" cy="5040312"/>
          </a:xfrm>
        </p:spPr>
        <p:txBody>
          <a:bodyPr>
            <a:normAutofit/>
          </a:bodyPr>
          <a:lstStyle/>
          <a:p>
            <a:r>
              <a:rPr lang="zh-CN" altLang="en-US" dirty="0">
                <a:solidFill>
                  <a:schemeClr val="bg1">
                    <a:lumMod val="75000"/>
                  </a:schemeClr>
                </a:solidFill>
              </a:rPr>
              <a:t>软件创意及需求</a:t>
            </a:r>
            <a:endParaRPr lang="en-US" altLang="zh-CN" dirty="0">
              <a:solidFill>
                <a:schemeClr val="bg1">
                  <a:lumMod val="75000"/>
                </a:schemeClr>
              </a:solidFill>
            </a:endParaRPr>
          </a:p>
          <a:p>
            <a:r>
              <a:rPr lang="zh-CN" altLang="en-US" dirty="0">
                <a:solidFill>
                  <a:schemeClr val="bg1">
                    <a:lumMod val="75000"/>
                  </a:schemeClr>
                </a:solidFill>
                <a:sym typeface="+mn-ea"/>
              </a:rPr>
              <a:t>开发技术与工具</a:t>
            </a:r>
            <a:endParaRPr lang="zh-CN" altLang="en-US" dirty="0">
              <a:solidFill>
                <a:schemeClr val="bg1">
                  <a:lumMod val="75000"/>
                </a:schemeClr>
              </a:solidFill>
            </a:endParaRPr>
          </a:p>
          <a:p>
            <a:r>
              <a:rPr lang="zh-CN" altLang="en-US" dirty="0">
                <a:solidFill>
                  <a:schemeClr val="bg1">
                    <a:lumMod val="75000"/>
                  </a:schemeClr>
                </a:solidFill>
              </a:rPr>
              <a:t>软件设计与建模</a:t>
            </a:r>
            <a:endParaRPr lang="en-US" altLang="zh-CN" dirty="0">
              <a:solidFill>
                <a:schemeClr val="bg1">
                  <a:lumMod val="75000"/>
                </a:schemeClr>
              </a:solidFill>
            </a:endParaRPr>
          </a:p>
          <a:p>
            <a:r>
              <a:rPr lang="zh-CN" altLang="en-US" dirty="0">
                <a:solidFill>
                  <a:schemeClr val="bg1">
                    <a:lumMod val="75000"/>
                  </a:schemeClr>
                </a:solidFill>
              </a:rPr>
              <a:t>代码编写与测试</a:t>
            </a:r>
          </a:p>
          <a:p>
            <a:r>
              <a:rPr lang="zh-CN" altLang="en-US" dirty="0">
                <a:solidFill>
                  <a:schemeClr val="bg1">
                    <a:lumMod val="75000"/>
                  </a:schemeClr>
                </a:solidFill>
              </a:rPr>
              <a:t>软件质量与保证</a:t>
            </a:r>
            <a:endParaRPr lang="en-US" altLang="zh-CN" dirty="0">
              <a:solidFill>
                <a:schemeClr val="bg1">
                  <a:lumMod val="75000"/>
                </a:schemeClr>
              </a:solidFill>
            </a:endParaRPr>
          </a:p>
          <a:p>
            <a:r>
              <a:rPr lang="zh-CN" altLang="en-US" dirty="0">
                <a:solidFill>
                  <a:schemeClr val="bg1">
                    <a:lumMod val="75000"/>
                  </a:schemeClr>
                </a:solidFill>
              </a:rPr>
              <a:t>系统部署与运行</a:t>
            </a:r>
            <a:endParaRPr lang="en-US" altLang="zh-CN" dirty="0">
              <a:solidFill>
                <a:schemeClr val="bg1">
                  <a:lumMod val="75000"/>
                </a:schemeClr>
              </a:solidFill>
            </a:endParaRPr>
          </a:p>
          <a:p>
            <a:r>
              <a:rPr lang="zh-CN" altLang="en-US" dirty="0">
                <a:solidFill>
                  <a:srgbClr val="FF0000"/>
                </a:solidFill>
              </a:rPr>
              <a:t>开源社区的使用</a:t>
            </a:r>
            <a:endParaRPr lang="en-US" altLang="zh-CN" dirty="0">
              <a:solidFill>
                <a:srgbClr val="FF0000"/>
              </a:solidFill>
            </a:endParaRPr>
          </a:p>
          <a:p>
            <a:r>
              <a:rPr lang="zh-CN" altLang="en-US" dirty="0"/>
              <a:t>实践收获与感受</a:t>
            </a:r>
          </a:p>
          <a:p>
            <a:endParaRPr lang="zh-CN" altLang="en-US" dirty="0"/>
          </a:p>
        </p:txBody>
      </p:sp>
    </p:spTree>
    <p:extLst>
      <p:ext uri="{BB962C8B-B14F-4D97-AF65-F5344CB8AC3E}">
        <p14:creationId xmlns:p14="http://schemas.microsoft.com/office/powerpoint/2010/main" val="2890352412"/>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a:t>开源社区的使用</a:t>
            </a:r>
          </a:p>
        </p:txBody>
      </p:sp>
      <p:sp>
        <p:nvSpPr>
          <p:cNvPr id="2" name="内容占位符 1"/>
          <p:cNvSpPr>
            <a:spLocks noGrp="1"/>
          </p:cNvSpPr>
          <p:nvPr>
            <p:ph idx="1"/>
          </p:nvPr>
        </p:nvSpPr>
        <p:spPr/>
        <p:txBody>
          <a:bodyPr/>
          <a:lstStyle/>
          <a:p>
            <a:r>
              <a:rPr lang="zh-CN" altLang="en-US" dirty="0"/>
              <a:t>介绍在开发过程中加入到哪些开源社区，如软件开发知识分享社区、软件项目托管社区等</a:t>
            </a:r>
          </a:p>
          <a:p>
            <a:pPr lvl="1"/>
            <a:r>
              <a:rPr lang="en-US" altLang="zh-CN" dirty="0"/>
              <a:t>CSDN</a:t>
            </a:r>
            <a:r>
              <a:rPr lang="zh-CN" altLang="en-US" dirty="0"/>
              <a:t>、</a:t>
            </a:r>
            <a:r>
              <a:rPr lang="en-US" altLang="zh-CN" dirty="0"/>
              <a:t>GitHub</a:t>
            </a:r>
            <a:r>
              <a:rPr lang="zh-CN" altLang="en-US" dirty="0"/>
              <a:t>、</a:t>
            </a:r>
            <a:r>
              <a:rPr lang="en-US" altLang="zh-CN" dirty="0"/>
              <a:t>Stack Overflow</a:t>
            </a:r>
          </a:p>
          <a:p>
            <a:pPr lvl="1"/>
            <a:endParaRPr lang="zh-CN" altLang="en-US" dirty="0"/>
          </a:p>
          <a:p>
            <a:r>
              <a:rPr lang="zh-CN" altLang="en-US" dirty="0"/>
              <a:t>介绍如何基于开源社区来促进软件项目开发，解决软件开发问题等</a:t>
            </a:r>
            <a:endParaRPr lang="en-US" altLang="zh-CN" dirty="0"/>
          </a:p>
          <a:p>
            <a:pPr lvl="1"/>
            <a:r>
              <a:rPr lang="zh-CN" altLang="en-US" dirty="0"/>
              <a:t>官方</a:t>
            </a:r>
            <a:r>
              <a:rPr lang="en-US" altLang="zh-CN" dirty="0"/>
              <a:t>wiki</a:t>
            </a:r>
            <a:r>
              <a:rPr lang="zh-CN" altLang="en-US" dirty="0"/>
              <a:t>文档</a:t>
            </a:r>
            <a:endParaRPr lang="en-US" altLang="zh-CN" dirty="0"/>
          </a:p>
          <a:p>
            <a:pPr lvl="1"/>
            <a:r>
              <a:rPr lang="en-US" altLang="zh-CN" dirty="0"/>
              <a:t>GitHub</a:t>
            </a:r>
            <a:r>
              <a:rPr lang="zh-CN" altLang="en-US" dirty="0"/>
              <a:t>论坛</a:t>
            </a:r>
            <a:endParaRPr lang="en-US" altLang="zh-CN" dirty="0"/>
          </a:p>
          <a:p>
            <a:pPr lvl="1"/>
            <a:r>
              <a:rPr lang="zh-CN" altLang="en-US" dirty="0"/>
              <a:t>知士荟讨论区</a:t>
            </a:r>
          </a:p>
          <a:p>
            <a:pPr lvl="1"/>
            <a:endParaRPr lang="zh-CN" altLang="en-US" dirty="0"/>
          </a:p>
        </p:txBody>
      </p:sp>
    </p:spTree>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0590" y="8620"/>
            <a:ext cx="10909212" cy="707886"/>
          </a:xfrm>
        </p:spPr>
        <p:txBody>
          <a:bodyPr/>
          <a:lstStyle/>
          <a:p>
            <a:r>
              <a:rPr lang="zh-CN" altLang="en-US" dirty="0"/>
              <a:t>汇报内容</a:t>
            </a:r>
          </a:p>
        </p:txBody>
      </p:sp>
      <p:sp>
        <p:nvSpPr>
          <p:cNvPr id="4" name="内容占位符 3"/>
          <p:cNvSpPr>
            <a:spLocks noGrp="1"/>
          </p:cNvSpPr>
          <p:nvPr>
            <p:ph idx="1"/>
          </p:nvPr>
        </p:nvSpPr>
        <p:spPr>
          <a:xfrm>
            <a:off x="539750" y="1125538"/>
            <a:ext cx="10920052" cy="5040312"/>
          </a:xfrm>
        </p:spPr>
        <p:txBody>
          <a:bodyPr>
            <a:normAutofit/>
          </a:bodyPr>
          <a:lstStyle/>
          <a:p>
            <a:r>
              <a:rPr lang="zh-CN" altLang="en-US" dirty="0">
                <a:solidFill>
                  <a:schemeClr val="bg1">
                    <a:lumMod val="75000"/>
                  </a:schemeClr>
                </a:solidFill>
              </a:rPr>
              <a:t>软件创意及需求</a:t>
            </a:r>
            <a:endParaRPr lang="en-US" altLang="zh-CN" dirty="0">
              <a:solidFill>
                <a:schemeClr val="bg1">
                  <a:lumMod val="75000"/>
                </a:schemeClr>
              </a:solidFill>
            </a:endParaRPr>
          </a:p>
          <a:p>
            <a:r>
              <a:rPr lang="zh-CN" altLang="en-US" dirty="0">
                <a:solidFill>
                  <a:schemeClr val="bg1">
                    <a:lumMod val="75000"/>
                  </a:schemeClr>
                </a:solidFill>
                <a:sym typeface="+mn-ea"/>
              </a:rPr>
              <a:t>开发技术与工具</a:t>
            </a:r>
            <a:endParaRPr lang="zh-CN" altLang="en-US" dirty="0">
              <a:solidFill>
                <a:schemeClr val="bg1">
                  <a:lumMod val="75000"/>
                </a:schemeClr>
              </a:solidFill>
            </a:endParaRPr>
          </a:p>
          <a:p>
            <a:r>
              <a:rPr lang="zh-CN" altLang="en-US" dirty="0">
                <a:solidFill>
                  <a:schemeClr val="bg1">
                    <a:lumMod val="75000"/>
                  </a:schemeClr>
                </a:solidFill>
              </a:rPr>
              <a:t>软件设计与建模</a:t>
            </a:r>
            <a:endParaRPr lang="en-US" altLang="zh-CN" dirty="0">
              <a:solidFill>
                <a:schemeClr val="bg1">
                  <a:lumMod val="75000"/>
                </a:schemeClr>
              </a:solidFill>
            </a:endParaRPr>
          </a:p>
          <a:p>
            <a:r>
              <a:rPr lang="zh-CN" altLang="en-US" dirty="0">
                <a:solidFill>
                  <a:schemeClr val="bg1">
                    <a:lumMod val="75000"/>
                  </a:schemeClr>
                </a:solidFill>
              </a:rPr>
              <a:t>代码编写与测试</a:t>
            </a:r>
          </a:p>
          <a:p>
            <a:r>
              <a:rPr lang="zh-CN" altLang="en-US" dirty="0">
                <a:solidFill>
                  <a:schemeClr val="bg1">
                    <a:lumMod val="75000"/>
                  </a:schemeClr>
                </a:solidFill>
              </a:rPr>
              <a:t>软件质量与保证</a:t>
            </a:r>
            <a:endParaRPr lang="en-US" altLang="zh-CN" dirty="0">
              <a:solidFill>
                <a:schemeClr val="bg1">
                  <a:lumMod val="75000"/>
                </a:schemeClr>
              </a:solidFill>
            </a:endParaRPr>
          </a:p>
          <a:p>
            <a:r>
              <a:rPr lang="zh-CN" altLang="en-US" dirty="0">
                <a:solidFill>
                  <a:schemeClr val="bg1">
                    <a:lumMod val="75000"/>
                  </a:schemeClr>
                </a:solidFill>
              </a:rPr>
              <a:t>系统部署与运行</a:t>
            </a:r>
            <a:endParaRPr lang="en-US" altLang="zh-CN" dirty="0">
              <a:solidFill>
                <a:schemeClr val="bg1">
                  <a:lumMod val="75000"/>
                </a:schemeClr>
              </a:solidFill>
            </a:endParaRPr>
          </a:p>
          <a:p>
            <a:r>
              <a:rPr lang="zh-CN" altLang="en-US" dirty="0">
                <a:solidFill>
                  <a:schemeClr val="bg1">
                    <a:lumMod val="75000"/>
                  </a:schemeClr>
                </a:solidFill>
              </a:rPr>
              <a:t>开源社区的使用</a:t>
            </a:r>
            <a:endParaRPr lang="en-US" altLang="zh-CN" dirty="0">
              <a:solidFill>
                <a:schemeClr val="bg1">
                  <a:lumMod val="75000"/>
                </a:schemeClr>
              </a:solidFill>
            </a:endParaRPr>
          </a:p>
          <a:p>
            <a:r>
              <a:rPr lang="zh-CN" altLang="en-US" dirty="0">
                <a:solidFill>
                  <a:srgbClr val="FF0000"/>
                </a:solidFill>
              </a:rPr>
              <a:t>实践收获与感受</a:t>
            </a:r>
          </a:p>
          <a:p>
            <a:endParaRPr lang="zh-CN" altLang="en-US" dirty="0"/>
          </a:p>
        </p:txBody>
      </p:sp>
    </p:spTree>
    <p:extLst>
      <p:ext uri="{BB962C8B-B14F-4D97-AF65-F5344CB8AC3E}">
        <p14:creationId xmlns:p14="http://schemas.microsoft.com/office/powerpoint/2010/main" val="2232111890"/>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1"/>
          <p:cNvSpPr>
            <a:spLocks noGrp="1"/>
          </p:cNvSpPr>
          <p:nvPr>
            <p:ph type="title"/>
          </p:nvPr>
        </p:nvSpPr>
        <p:spPr/>
        <p:txBody>
          <a:bodyPr/>
          <a:lstStyle/>
          <a:p>
            <a:r>
              <a:rPr lang="zh-CN" altLang="en-US" dirty="0">
                <a:sym typeface="+mn-ea"/>
              </a:rPr>
              <a:t>实践收获与感受</a:t>
            </a:r>
            <a:endParaRPr lang="zh-CN" altLang="en-US" dirty="0"/>
          </a:p>
        </p:txBody>
      </p:sp>
      <p:sp>
        <p:nvSpPr>
          <p:cNvPr id="5" name="内容占位符 4"/>
          <p:cNvSpPr>
            <a:spLocks noGrp="1"/>
          </p:cNvSpPr>
          <p:nvPr>
            <p:ph idx="1"/>
          </p:nvPr>
        </p:nvSpPr>
        <p:spPr/>
        <p:txBody>
          <a:bodyPr/>
          <a:lstStyle/>
          <a:p>
            <a:r>
              <a:rPr lang="zh-CN" altLang="en-US" dirty="0"/>
              <a:t>遇到的困难和问题</a:t>
            </a:r>
            <a:endParaRPr lang="en-US" altLang="zh-CN" dirty="0"/>
          </a:p>
          <a:p>
            <a:endParaRPr lang="en-US" altLang="zh-CN" dirty="0"/>
          </a:p>
          <a:p>
            <a:r>
              <a:rPr lang="zh-CN" altLang="en-US" dirty="0"/>
              <a:t>实践的心得和体会</a:t>
            </a:r>
            <a:endParaRPr lang="en-US" altLang="zh-CN" dirty="0"/>
          </a:p>
          <a:p>
            <a:endParaRPr lang="en-US" altLang="zh-CN" dirty="0"/>
          </a:p>
          <a:p>
            <a:r>
              <a:rPr lang="zh-CN" altLang="en-US" dirty="0">
                <a:sym typeface="+mn-ea"/>
              </a:rPr>
              <a:t>实践的收获和成就</a:t>
            </a:r>
            <a:endParaRPr lang="en-US" altLang="zh-CN" dirty="0"/>
          </a:p>
          <a:p>
            <a:endParaRPr lang="en-US" altLang="zh-CN" dirty="0"/>
          </a:p>
        </p:txBody>
      </p:sp>
    </p:spTree>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KSO_WM_DOC_GUID" val="{cb355037-087a-4cdd-a4de-972ce56b9656}"/>
</p:tagLst>
</file>

<file path=ppt/theme/theme1.xml><?xml version="1.0" encoding="utf-8"?>
<a:theme xmlns:a="http://schemas.openxmlformats.org/drawingml/2006/main" name="自定义设计方案">
  <a:themeElements>
    <a:clrScheme name="自定义 16">
      <a:dk1>
        <a:sysClr val="windowText" lastClr="000000"/>
      </a:dk1>
      <a:lt1>
        <a:sysClr val="window" lastClr="FFFFFF"/>
      </a:lt1>
      <a:dk2>
        <a:srgbClr val="1F497D"/>
      </a:dk2>
      <a:lt2>
        <a:srgbClr val="EEECE1"/>
      </a:lt2>
      <a:accent1>
        <a:srgbClr val="000000"/>
      </a:accent1>
      <a:accent2>
        <a:srgbClr val="000000"/>
      </a:accent2>
      <a:accent3>
        <a:srgbClr val="0000FF"/>
      </a:accent3>
      <a:accent4>
        <a:srgbClr val="00B0F0"/>
      </a:accent4>
      <a:accent5>
        <a:srgbClr val="0000BF"/>
      </a:accent5>
      <a:accent6>
        <a:srgbClr val="00B050"/>
      </a:accent6>
      <a:hlink>
        <a:srgbClr val="92D050"/>
      </a:hlink>
      <a:folHlink>
        <a:srgbClr val="FF0000"/>
      </a:folHlink>
    </a:clrScheme>
    <a:fontScheme name="自定义 11">
      <a:majorFont>
        <a:latin typeface="Times New Roman"/>
        <a:ea typeface="微软雅黑"/>
        <a:cs typeface=""/>
      </a:majorFont>
      <a:minorFont>
        <a:latin typeface="Verdana"/>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《卫星导航定位导论》 20100913</Template>
  <TotalTime>121</TotalTime>
  <Words>4599</Words>
  <Application>Microsoft Office PowerPoint</Application>
  <PresentationFormat>自定义</PresentationFormat>
  <Paragraphs>365</Paragraphs>
  <Slides>48</Slides>
  <Notes>41</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48</vt:i4>
      </vt:variant>
    </vt:vector>
  </HeadingPairs>
  <TitlesOfParts>
    <vt:vector size="57" baseType="lpstr">
      <vt:lpstr>宋体</vt:lpstr>
      <vt:lpstr>微软雅黑</vt:lpstr>
      <vt:lpstr>Arial</vt:lpstr>
      <vt:lpstr>Calibri</vt:lpstr>
      <vt:lpstr>Symbol</vt:lpstr>
      <vt:lpstr>Times New Roman</vt:lpstr>
      <vt:lpstr>Verdana</vt:lpstr>
      <vt:lpstr>Wingdings</vt:lpstr>
      <vt:lpstr>自定义设计方案</vt:lpstr>
      <vt:lpstr>PowerPoint 演示文稿</vt:lpstr>
      <vt:lpstr>汇报内容</vt:lpstr>
      <vt:lpstr>软件需求与创意</vt:lpstr>
      <vt:lpstr>软件需求与创意</vt:lpstr>
      <vt:lpstr>软件需求与创意</vt:lpstr>
      <vt:lpstr>需求模型与文档</vt:lpstr>
      <vt:lpstr>需求模型与文档</vt:lpstr>
      <vt:lpstr>需求模型与文档</vt:lpstr>
      <vt:lpstr>汇报内容</vt:lpstr>
      <vt:lpstr>软件开发技术与工具</vt:lpstr>
      <vt:lpstr>汇报内容</vt:lpstr>
      <vt:lpstr>软件设计与建模</vt:lpstr>
      <vt:lpstr>体系结构设计及其模型 </vt:lpstr>
      <vt:lpstr>软件设计与建模</vt:lpstr>
      <vt:lpstr>用户界面设计及其模型 </vt:lpstr>
      <vt:lpstr>用户界面设计及其模型</vt:lpstr>
      <vt:lpstr>软件设计与建模</vt:lpstr>
      <vt:lpstr>用例设计及其模型 </vt:lpstr>
      <vt:lpstr>用例设计及其模型</vt:lpstr>
      <vt:lpstr>用例设计及其模型</vt:lpstr>
      <vt:lpstr>用例设计及其模型</vt:lpstr>
      <vt:lpstr>用例设计及其模型</vt:lpstr>
      <vt:lpstr>用例设计及其模型</vt:lpstr>
      <vt:lpstr>用例设计及其模型</vt:lpstr>
      <vt:lpstr>用例设计及其模型</vt:lpstr>
      <vt:lpstr>软件设计与建模</vt:lpstr>
      <vt:lpstr>类设计及其模型 </vt:lpstr>
      <vt:lpstr>类设计及其模型</vt:lpstr>
      <vt:lpstr>类设计及其模型</vt:lpstr>
      <vt:lpstr>类设计及其模型</vt:lpstr>
      <vt:lpstr>类设计及其模型</vt:lpstr>
      <vt:lpstr>类设计及其模型</vt:lpstr>
      <vt:lpstr>软件设计与建模</vt:lpstr>
      <vt:lpstr>数据设计及其模型 </vt:lpstr>
      <vt:lpstr>汇报内容</vt:lpstr>
      <vt:lpstr>代码编写</vt:lpstr>
      <vt:lpstr>代码编写</vt:lpstr>
      <vt:lpstr>代码编写</vt:lpstr>
      <vt:lpstr>软件测试</vt:lpstr>
      <vt:lpstr>汇报内容</vt:lpstr>
      <vt:lpstr>软件质量与保证</vt:lpstr>
      <vt:lpstr>汇报内容</vt:lpstr>
      <vt:lpstr>系统部署与运行</vt:lpstr>
      <vt:lpstr>系统部署与运行</vt:lpstr>
      <vt:lpstr>汇报内容</vt:lpstr>
      <vt:lpstr>开源社区的使用</vt:lpstr>
      <vt:lpstr>汇报内容</vt:lpstr>
      <vt:lpstr>实践收获与感受</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kd</dc:creator>
  <cp:lastModifiedBy>马 坚</cp:lastModifiedBy>
  <cp:revision>2506</cp:revision>
  <dcterms:created xsi:type="dcterms:W3CDTF">2113-01-01T00:00:00Z</dcterms:created>
  <dcterms:modified xsi:type="dcterms:W3CDTF">2022-07-08T03:32:11Z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2052-11.1.0.10700</vt:lpwstr>
  </property>
  <property fmtid="{D5CDD505-2E9C-101B-9397-08002B2CF9AE}" pid="3" name="ICV">
    <vt:lpwstr>B605E4BF24AC4015B4D9A70B13182C23</vt:lpwstr>
  </property>
</Properties>
</file>