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330" r:id="rId3"/>
    <p:sldId id="356" r:id="rId4"/>
    <p:sldId id="357" r:id="rId5"/>
    <p:sldId id="358" r:id="rId6"/>
    <p:sldId id="359" r:id="rId7"/>
    <p:sldId id="360" r:id="rId8"/>
    <p:sldId id="361" r:id="rId9"/>
    <p:sldId id="362" r:id="rId10"/>
    <p:sldId id="363" r:id="rId11"/>
    <p:sldId id="364" r:id="rId12"/>
    <p:sldId id="365" r:id="rId13"/>
    <p:sldId id="366" r:id="rId14"/>
    <p:sldId id="367" r:id="rId15"/>
    <p:sldId id="376" r:id="rId16"/>
    <p:sldId id="377" r:id="rId17"/>
    <p:sldId id="378" r:id="rId18"/>
    <p:sldId id="346" r:id="rId19"/>
    <p:sldId id="380" r:id="rId20"/>
    <p:sldId id="372" r:id="rId21"/>
    <p:sldId id="385" r:id="rId22"/>
    <p:sldId id="387" r:id="rId23"/>
    <p:sldId id="388" r:id="rId24"/>
    <p:sldId id="386" r:id="rId25"/>
    <p:sldId id="389" r:id="rId26"/>
  </p:sldIdLst>
  <p:sldSz cx="9144000" cy="6858000" type="screen4x3"/>
  <p:notesSz cx="7099300" cy="10234930"/>
  <p:custDataLst>
    <p:tags r:id="rId32"/>
  </p:custDataLst>
  <p:defaultTextStyle>
    <a:defPPr>
      <a:defRPr lang="zh-CN"/>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3333FF"/>
    <a:srgbClr val="0000FF"/>
    <a:srgbClr val="0000CC"/>
    <a:srgbClr val="FFFF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54"/>
    <p:restoredTop sz="94644"/>
  </p:normalViewPr>
  <p:slideViewPr>
    <p:cSldViewPr showGuides="1">
      <p:cViewPr varScale="1">
        <p:scale>
          <a:sx n="78" d="100"/>
          <a:sy n="78" d="100"/>
        </p:scale>
        <p:origin x="10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3.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defTabSz="990600" eaLnBrk="1" hangingPunct="1">
              <a:defRPr sz="1300">
                <a:latin typeface="Times New Roman" panose="02020603050405020304" pitchFamily="18" charset="0"/>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6083"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defRPr sz="1300">
                <a:latin typeface="Times New Roman" panose="02020603050405020304" pitchFamily="18"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6084"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defTabSz="990600" eaLnBrk="1" hangingPunct="1">
              <a:defRPr sz="1300">
                <a:latin typeface="Times New Roman" panose="02020603050405020304" pitchFamily="18" charset="0"/>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6085"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
            <a:pPr lvl="0" algn="r" defTabSz="990600" eaLnBrk="1" hangingPunct="1">
              <a:buNone/>
            </a:pPr>
            <a:fld id="{9A0DB2DC-4C9A-4742-B13C-FB6460FD3503}" type="slidenum">
              <a:rPr lang="en-US" altLang="zh-CN" sz="1300" dirty="0"/>
            </a:fld>
            <a:endParaRPr lang="en-US" altLang="zh-CN" sz="13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170"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defTabSz="990600" eaLnBrk="1" hangingPunct="1">
              <a:defRPr sz="1300">
                <a:latin typeface="Times New Roman" panose="02020603050405020304" pitchFamily="18" charset="0"/>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1" name="Rectangle 3"/>
          <p:cNvSpPr>
            <a:spLocks noGrp="1" noChangeArrowheads="1"/>
          </p:cNvSpPr>
          <p:nvPr>
            <p:ph type="dt"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defRPr sz="1300">
                <a:latin typeface="Times New Roman" panose="02020603050405020304" pitchFamily="18"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TextEdit="1"/>
          </p:cNvSpPr>
          <p:nvPr>
            <p:ph type="sldImg" idx="2"/>
          </p:nvPr>
        </p:nvSpPr>
        <p:spPr>
          <a:xfrm>
            <a:off x="990600" y="768350"/>
            <a:ext cx="5118100" cy="3836988"/>
          </a:xfrm>
          <a:prstGeom prst="rect">
            <a:avLst/>
          </a:prstGeom>
          <a:noFill/>
          <a:ln w="9525" cap="flat" cmpd="sng">
            <a:solidFill>
              <a:srgbClr val="000000"/>
            </a:solidFill>
            <a:prstDash val="solid"/>
            <a:miter/>
            <a:headEnd type="none" w="med" len="med"/>
            <a:tailEnd type="none" w="med" len="med"/>
          </a:ln>
        </p:spPr>
      </p:sp>
      <p:sp>
        <p:nvSpPr>
          <p:cNvPr id="7173" name="Rectangle 5"/>
          <p:cNvSpPr>
            <a:spLocks noGrp="1" noChangeArrowheads="1"/>
          </p:cNvSpPr>
          <p:nvPr>
            <p:ph type="body" sz="quarter" idx="3"/>
          </p:nvPr>
        </p:nvSpPr>
        <p:spPr bwMode="auto">
          <a:xfrm>
            <a:off x="946150" y="4860925"/>
            <a:ext cx="5207000" cy="4605338"/>
          </a:xfrm>
          <a:prstGeom prst="rect">
            <a:avLst/>
          </a:prstGeom>
          <a:noFill/>
          <a:ln w="9525">
            <a:noFill/>
            <a:miter lim="800000"/>
          </a:ln>
          <a:effectLst/>
        </p:spPr>
        <p:txBody>
          <a:bodyPr vert="horz" wrap="square" lIns="99048" tIns="49524" rIns="99048" bIns="49524"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4" name="Rectangle 6"/>
          <p:cNvSpPr>
            <a:spLocks noGrp="1" noChangeArrowheads="1"/>
          </p:cNvSpPr>
          <p:nvPr>
            <p:ph type="ftr" sz="quarter" idx="4"/>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defTabSz="990600" eaLnBrk="1" hangingPunct="1">
              <a:defRPr sz="1300">
                <a:latin typeface="Times New Roman" panose="02020603050405020304" pitchFamily="18" charset="0"/>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5" name="Rectangle 7"/>
          <p:cNvSpPr>
            <a:spLocks noGrp="1" noChangeArrowheads="1"/>
          </p:cNvSpPr>
          <p:nvPr>
            <p:ph type="sldNum" sz="quarter" idx="5"/>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
            <a:pPr lvl="0" algn="r" defTabSz="990600" eaLnBrk="1" hangingPunct="1">
              <a:buNone/>
            </a:pPr>
            <a:fld id="{9A0DB2DC-4C9A-4742-B13C-FB6460FD3503}" type="slidenum">
              <a:rPr lang="en-US" altLang="zh-CN" sz="1300" dirty="0"/>
            </a:fld>
            <a:endParaRPr lang="en-US" altLang="zh-CN" sz="13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pic>
        <p:nvPicPr>
          <p:cNvPr id="2050" name="Picture 7" descr="paint"/>
          <p:cNvPicPr>
            <a:picLocks noChangeAspect="1"/>
          </p:cNvPicPr>
          <p:nvPr/>
        </p:nvPicPr>
        <p:blipFill>
          <a:blip r:embed="rId2">
            <a:clrChange>
              <a:clrFrom>
                <a:srgbClr val="C0C0C0"/>
              </a:clrFrom>
              <a:clrTo>
                <a:srgbClr val="C0C0C0">
                  <a:alpha val="0"/>
                </a:srgbClr>
              </a:clrTo>
            </a:clrChange>
          </a:blip>
          <a:stretch>
            <a:fillRect/>
          </a:stretch>
        </p:blipFill>
        <p:spPr>
          <a:xfrm>
            <a:off x="914400" y="2328863"/>
            <a:ext cx="8229600" cy="384175"/>
          </a:xfrm>
          <a:prstGeom prst="rect">
            <a:avLst/>
          </a:prstGeom>
          <a:noFill/>
          <a:ln w="9525">
            <a:noFill/>
          </a:ln>
        </p:spPr>
      </p:pic>
      <p:sp>
        <p:nvSpPr>
          <p:cNvPr id="3" name="TextBox 9"/>
          <p:cNvSpPr txBox="1">
            <a:spLocks noChangeArrowheads="1"/>
          </p:cNvSpPr>
          <p:nvPr/>
        </p:nvSpPr>
        <p:spPr bwMode="auto">
          <a:xfrm>
            <a:off x="285750" y="357188"/>
            <a:ext cx="4429125" cy="400050"/>
          </a:xfrm>
          <a:prstGeom prst="rect">
            <a:avLst/>
          </a:prstGeom>
          <a:noFill/>
          <a:ln>
            <a:noFill/>
          </a:ln>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rPr>
              <a:t>2022</a:t>
            </a:r>
            <a:r>
              <a:rPr kumimoji="1" lang="zh-CN" altLang="en-US"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rPr>
              <a:t>秋</a:t>
            </a:r>
            <a:r>
              <a:rPr kumimoji="1" lang="en-US" altLang="zh-CN"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rPr>
              <a:t>《</a:t>
            </a:r>
            <a:r>
              <a:rPr kumimoji="1" lang="zh-CN" altLang="en-US"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rPr>
              <a:t>程序设计综合实践</a:t>
            </a:r>
            <a:r>
              <a:rPr kumimoji="1" lang="en-US" altLang="zh-CN"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rPr>
              <a:t>》</a:t>
            </a:r>
            <a:endParaRPr kumimoji="1" lang="zh-CN" altLang="en-US" sz="2000" b="0" i="0" u="none" strike="noStrike" kern="1200" cap="none" spc="0" normalizeH="0" baseline="0" noProof="0" dirty="0">
              <a:ln>
                <a:noFill/>
              </a:ln>
              <a:solidFill>
                <a:schemeClr val="tx1"/>
              </a:solidFill>
              <a:effectLst/>
              <a:uLnTx/>
              <a:uFillTx/>
              <a:latin typeface="Arial Black" panose="020B0A04020102020204" pitchFamily="34" charset="0"/>
              <a:ea typeface="黑体" panose="02010609060101010101" pitchFamily="49" charset="-122"/>
              <a:cs typeface="+mn-cs"/>
            </a:endParaRPr>
          </a:p>
        </p:txBody>
      </p:sp>
      <p:sp>
        <p:nvSpPr>
          <p:cNvPr id="4098" name="Rectangle 2"/>
          <p:cNvSpPr>
            <a:spLocks noGrp="1" noChangeArrowheads="1"/>
          </p:cNvSpPr>
          <p:nvPr>
            <p:ph type="ctrTitle"/>
          </p:nvPr>
        </p:nvSpPr>
        <p:spPr>
          <a:xfrm>
            <a:off x="914400" y="1185866"/>
            <a:ext cx="7721600" cy="1143000"/>
          </a:xfrm>
        </p:spPr>
        <p:txBody>
          <a:bodyPr/>
          <a:lstStyle>
            <a:lvl1pPr>
              <a:defRPr sz="4800">
                <a:solidFill>
                  <a:srgbClr val="FF0000"/>
                </a:solidFill>
              </a:defRPr>
            </a:lvl1pPr>
          </a:lstStyle>
          <a:p>
            <a:r>
              <a:rPr lang="zh-CN" altLang="en-US" dirty="0"/>
              <a:t>单击此处编辑母版标题样式</a:t>
            </a:r>
            <a:endParaRPr lang="zh-CN" altLang="zh-CN" dirty="0"/>
          </a:p>
        </p:txBody>
      </p:sp>
      <p:sp>
        <p:nvSpPr>
          <p:cNvPr id="4099" name="Rectangle 3"/>
          <p:cNvSpPr>
            <a:spLocks noGrp="1" noChangeArrowheads="1"/>
          </p:cNvSpPr>
          <p:nvPr>
            <p:ph type="subTitle" idx="1"/>
          </p:nvPr>
        </p:nvSpPr>
        <p:spPr>
          <a:xfrm>
            <a:off x="2214546" y="2857496"/>
            <a:ext cx="6400800" cy="3143272"/>
          </a:xfrm>
        </p:spPr>
        <p:txBody>
          <a:bodyPr/>
          <a:lstStyle>
            <a:lvl1pPr marL="0" indent="0">
              <a:buFont typeface="Monotype Sorts" pitchFamily="2" charset="2"/>
              <a:buNone/>
              <a:defRPr sz="2800">
                <a:latin typeface="Arial Black" panose="020B0A04020102020204" pitchFamily="34" charset="0"/>
              </a:defRPr>
            </a:lvl1pPr>
          </a:lstStyle>
          <a:p>
            <a:r>
              <a:rPr lang="zh-CN" altLang="en-US" dirty="0"/>
              <a:t>单击此处编辑母版副标题样式</a:t>
            </a:r>
            <a:endParaRPr lang="zh-CN" altLang="en-US" dirty="0"/>
          </a:p>
        </p:txBody>
      </p:sp>
    </p:spTree>
  </p:cSld>
  <p:clrMapOvr>
    <a:masterClrMapping/>
  </p:clrMapOvr>
  <p:transition>
    <p:pull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transition>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transition>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28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transition>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transition>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Tahoma" panose="020B0604030504040204" pitchFamily="34" charset="0"/>
              <a:buNone/>
              <a:defRPr/>
            </a:pPr>
            <a:endParaRPr kumimoji="1" lang="zh-CN" altLang="en-US" sz="3200" b="1"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transition>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8600" y="228600"/>
            <a:ext cx="2057400" cy="58293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06400" y="228600"/>
            <a:ext cx="6019800" cy="58293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pull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06400" y="228600"/>
            <a:ext cx="7772400" cy="1143000"/>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457200" y="1885950"/>
            <a:ext cx="8178800" cy="417195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028" name="Picture 7" descr="paint"/>
          <p:cNvPicPr>
            <a:picLocks noChangeAspect="1"/>
          </p:cNvPicPr>
          <p:nvPr/>
        </p:nvPicPr>
        <p:blipFill>
          <a:blip r:embed="rId12">
            <a:clrChange>
              <a:clrFrom>
                <a:srgbClr val="C0C0C0"/>
              </a:clrFrom>
              <a:clrTo>
                <a:srgbClr val="C0C0C0">
                  <a:alpha val="0"/>
                </a:srgbClr>
              </a:clrTo>
            </a:clrChange>
          </a:blip>
          <a:stretch>
            <a:fillRect/>
          </a:stretch>
        </p:blipFill>
        <p:spPr>
          <a:xfrm>
            <a:off x="914400" y="1314450"/>
            <a:ext cx="8229600" cy="384175"/>
          </a:xfrm>
          <a:prstGeom prst="rect">
            <a:avLst/>
          </a:prstGeom>
          <a:noFill/>
          <a:ln w="9525">
            <a:noFill/>
          </a:ln>
        </p:spPr>
      </p:pic>
      <p:sp>
        <p:nvSpPr>
          <p:cNvPr id="8" name="Rectangle 6"/>
          <p:cNvSpPr txBox="1">
            <a:spLocks noChangeArrowheads="1"/>
          </p:cNvSpPr>
          <p:nvPr/>
        </p:nvSpPr>
        <p:spPr bwMode="auto">
          <a:xfrm>
            <a:off x="6883400" y="6381750"/>
            <a:ext cx="1905000" cy="457200"/>
          </a:xfrm>
          <a:prstGeom prst="rect">
            <a:avLst/>
          </a:prstGeom>
          <a:noFill/>
          <a:ln w="9525">
            <a:noFill/>
            <a:miter lim="800000"/>
          </a:ln>
        </p:spPr>
        <p:txBody>
          <a:bodyPr anchor="b"/>
          <a:p>
            <a:pPr lvl="0" algn="r" eaLnBrk="1" hangingPunct="1">
              <a:spcBef>
                <a:spcPct val="50000"/>
              </a:spcBef>
              <a:buNone/>
            </a:pPr>
            <a:fld id="{9A0DB2DC-4C9A-4742-B13C-FB6460FD3503}" type="slidenum">
              <a:rPr lang="en-US" altLang="zh-CN" sz="1400" dirty="0">
                <a:solidFill>
                  <a:schemeClr val="bg2"/>
                </a:solidFill>
                <a:latin typeface="Arial" panose="020B0604020202020204" pitchFamily="34" charset="0"/>
              </a:rPr>
            </a:fld>
            <a:endParaRPr lang="en-US" altLang="zh-CN" sz="1400" dirty="0">
              <a:solidFill>
                <a:schemeClr val="bg2"/>
              </a:solidFill>
              <a:latin typeface="Arial" panose="020B0604020202020204" pitchFamily="34" charset="0"/>
            </a:endParaRPr>
          </a:p>
        </p:txBody>
      </p:sp>
      <p:sp>
        <p:nvSpPr>
          <p:cNvPr id="1030" name="TextBox 8"/>
          <p:cNvSpPr txBox="1">
            <a:spLocks noChangeArrowheads="1"/>
          </p:cNvSpPr>
          <p:nvPr/>
        </p:nvSpPr>
        <p:spPr bwMode="auto">
          <a:xfrm>
            <a:off x="428625" y="6448425"/>
            <a:ext cx="4429125" cy="307975"/>
          </a:xfrm>
          <a:prstGeom prst="rect">
            <a:avLst/>
          </a:prstGeom>
          <a:noFill/>
          <a:ln>
            <a:noFill/>
          </a:ln>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2022</a:t>
            </a:r>
            <a:r>
              <a:rPr kumimoji="1" lang="zh-CN" altLang="en-US"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秋</a:t>
            </a:r>
            <a:r>
              <a:rPr kumimoji="1" lang="en-US" altLang="zh-CN"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a:t>
            </a:r>
            <a:r>
              <a:rPr kumimoji="1" lang="zh-CN" altLang="en-US"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程序设计综合实践</a:t>
            </a:r>
            <a:r>
              <a:rPr kumimoji="1" lang="en-US" altLang="zh-CN"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a:t>
            </a:r>
            <a:endParaRPr kumimoji="1" lang="zh-CN" altLang="en-US" sz="1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r"/>
  </p:transition>
  <p:timing>
    <p:tnLst>
      <p:par>
        <p:cTn id="1" dur="indefinite" restart="never" nodeType="tmRoot"/>
      </p:par>
    </p:tnLst>
  </p:timing>
  <p:hf sldNum="0" hdr="0" ftr="0" dt="0"/>
  <p:txStyles>
    <p:titleStyle>
      <a:lvl1pPr algn="l" rtl="0" eaLnBrk="0" fontAlgn="base" hangingPunct="0">
        <a:spcBef>
          <a:spcPct val="0"/>
        </a:spcBef>
        <a:spcAft>
          <a:spcPct val="0"/>
        </a:spcAft>
        <a:defRPr kumimoji="1" sz="4000" b="1">
          <a:solidFill>
            <a:schemeClr val="tx2"/>
          </a:solidFill>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000" b="1">
          <a:solidFill>
            <a:schemeClr val="tx2"/>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kumimoji="1" sz="4000" b="1">
          <a:solidFill>
            <a:schemeClr val="tx2"/>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kumimoji="1" sz="4000" b="1">
          <a:solidFill>
            <a:schemeClr val="tx2"/>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kumimoji="1" sz="4000" b="1">
          <a:solidFill>
            <a:schemeClr val="tx2"/>
          </a:solidFill>
          <a:latin typeface="微软雅黑" panose="020B0503020204020204" pitchFamily="34" charset="-122"/>
          <a:ea typeface="微软雅黑" panose="020B0503020204020204" pitchFamily="34" charset="-122"/>
        </a:defRPr>
      </a:lvl5pPr>
      <a:lvl6pPr marL="457200" algn="l" rtl="0" fontAlgn="base">
        <a:spcBef>
          <a:spcPct val="0"/>
        </a:spcBef>
        <a:spcAft>
          <a:spcPct val="0"/>
        </a:spcAft>
        <a:defRPr kumimoji="1" sz="4000">
          <a:solidFill>
            <a:schemeClr val="tx2"/>
          </a:solidFill>
          <a:latin typeface="Tahoma" panose="020B0604030504040204" pitchFamily="34" charset="0"/>
          <a:ea typeface="黑体" panose="02010609060101010101" pitchFamily="49" charset="-122"/>
        </a:defRPr>
      </a:lvl6pPr>
      <a:lvl7pPr marL="914400" algn="l" rtl="0" fontAlgn="base">
        <a:spcBef>
          <a:spcPct val="0"/>
        </a:spcBef>
        <a:spcAft>
          <a:spcPct val="0"/>
        </a:spcAft>
        <a:defRPr kumimoji="1" sz="4000">
          <a:solidFill>
            <a:schemeClr val="tx2"/>
          </a:solidFill>
          <a:latin typeface="Tahoma" panose="020B0604030504040204" pitchFamily="34" charset="0"/>
          <a:ea typeface="黑体" panose="02010609060101010101" pitchFamily="49" charset="-122"/>
        </a:defRPr>
      </a:lvl7pPr>
      <a:lvl8pPr marL="1371600" algn="l" rtl="0" fontAlgn="base">
        <a:spcBef>
          <a:spcPct val="0"/>
        </a:spcBef>
        <a:spcAft>
          <a:spcPct val="0"/>
        </a:spcAft>
        <a:defRPr kumimoji="1" sz="4000">
          <a:solidFill>
            <a:schemeClr val="tx2"/>
          </a:solidFill>
          <a:latin typeface="Tahoma" panose="020B0604030504040204" pitchFamily="34" charset="0"/>
          <a:ea typeface="黑体" panose="02010609060101010101" pitchFamily="49" charset="-122"/>
        </a:defRPr>
      </a:lvl8pPr>
      <a:lvl9pPr marL="1828800" algn="l" rtl="0" fontAlgn="base">
        <a:spcBef>
          <a:spcPct val="0"/>
        </a:spcBef>
        <a:spcAft>
          <a:spcPct val="0"/>
        </a:spcAft>
        <a:defRPr kumimoji="1" sz="4000">
          <a:solidFill>
            <a:schemeClr val="tx2"/>
          </a:solidFill>
          <a:latin typeface="Tahoma" panose="020B0604030504040204" pitchFamily="34" charset="0"/>
          <a:ea typeface="黑体" panose="02010609060101010101" pitchFamily="49" charset="-122"/>
        </a:defRPr>
      </a:lvl9pPr>
    </p:titleStyle>
    <p:body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vl6pPr marL="2514600" indent="-228600" algn="l" rtl="0" fontAlgn="base">
        <a:spcBef>
          <a:spcPct val="20000"/>
        </a:spcBef>
        <a:spcAft>
          <a:spcPct val="0"/>
        </a:spcAft>
        <a:buClr>
          <a:schemeClr val="accent2"/>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2"/>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2"/>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2"/>
        </a:buClr>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www.doushouqi.ne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p:cNvSpPr>
          <p:nvPr>
            <p:ph type="title"/>
          </p:nvPr>
        </p:nvSpPr>
        <p:spPr>
          <a:ln/>
        </p:spPr>
        <p:txBody>
          <a:bodyPr vert="horz" wrap="square" lIns="0" tIns="0" rIns="0" bIns="0" anchor="ctr" anchorCtr="0"/>
          <a:p>
            <a:r>
              <a:rPr lang="zh-CN" altLang="en-US" dirty="0"/>
              <a:t>搜索</a:t>
            </a:r>
            <a:endParaRPr lang="zh-CN" altLang="en-US" dirty="0"/>
          </a:p>
        </p:txBody>
      </p:sp>
      <p:sp>
        <p:nvSpPr>
          <p:cNvPr id="6147" name="Rectangle 3"/>
          <p:cNvSpPr>
            <a:spLocks noGrp="1"/>
          </p:cNvSpPr>
          <p:nvPr>
            <p:ph idx="1"/>
          </p:nvPr>
        </p:nvSpPr>
        <p:spPr>
          <a:xfrm>
            <a:off x="250825" y="1631950"/>
            <a:ext cx="8893175" cy="4967288"/>
          </a:xfrm>
          <a:ln/>
        </p:spPr>
        <p:txBody>
          <a:bodyPr vert="horz" wrap="square" lIns="92075" tIns="46038" rIns="92075" bIns="46038" anchor="t" anchorCtr="0"/>
          <a:p>
            <a:pPr/>
            <a:r>
              <a:rPr kumimoji="1" lang="zh-CN" altLang="en-US" dirty="0">
                <a:latin typeface="Arial" panose="020B0604020202020204" pitchFamily="34" charset="0"/>
                <a:ea typeface="+mn-ea"/>
                <a:cs typeface="Arial" panose="020B0604020202020204" pitchFamily="34" charset="0"/>
              </a:rPr>
              <a:t>假定房间里铺有 100 块地板，其中一块下有一块金砖，一块下有一颗地雷。翻开金砖的那块则成为百万富翁；翻开地雷的那块则粉身碎骨。经历一番煎熬之后，你决定将这些地板逐一翻开，这个寻找命运答案的过程，就是搜索（Search）</a:t>
            </a:r>
            <a:endParaRPr kumimoji="1" lang="zh-CN" altLang="en-US" dirty="0">
              <a:latin typeface="Arial" panose="020B0604020202020204" pitchFamily="34" charset="0"/>
              <a:ea typeface="+mn-ea"/>
              <a:cs typeface="Arial" panose="020B0604020202020204" pitchFamily="34" charset="0"/>
            </a:endParaRPr>
          </a:p>
          <a:p>
            <a:pPr/>
            <a:r>
              <a:rPr kumimoji="1" lang="zh-CN" altLang="en-US" dirty="0">
                <a:latin typeface="Arial" panose="020B0604020202020204" pitchFamily="34" charset="0"/>
                <a:ea typeface="+mn-ea"/>
                <a:cs typeface="Arial" panose="020B0604020202020204" pitchFamily="34" charset="0"/>
              </a:rPr>
              <a:t>将地板逐一翻开的搜索方法，叫作盲目搜索（ Blind Search）。在这个过程中，随着未翻开地板数目的减少，终将会找到一个答案</a:t>
            </a:r>
            <a:endParaRPr kumimoji="1" lang="zh-CN" altLang="en-US" dirty="0">
              <a:latin typeface="Arial" panose="020B0604020202020204" pitchFamily="34" charset="0"/>
              <a:ea typeface="Arial" panose="020B0604020202020204" pitchFamily="34" charset="0"/>
              <a:cs typeface="+mn-cs"/>
            </a:endParaRP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1"/>
          <p:cNvSpPr>
            <a:spLocks noGrp="1"/>
          </p:cNvSpPr>
          <p:nvPr>
            <p:ph type="title"/>
          </p:nvPr>
        </p:nvSpPr>
        <p:spPr>
          <a:ln/>
        </p:spPr>
        <p:txBody>
          <a:bodyPr vert="horz" wrap="square" lIns="91440" tIns="45720" rIns="91440" bIns="45720" anchor="b" anchorCtr="0"/>
          <a:p>
            <a:r>
              <a:rPr lang="zh-CN" altLang="en-US" dirty="0"/>
              <a:t>博弈（对抗性搜索）</a:t>
            </a:r>
            <a:endParaRPr lang="zh-CN" altLang="en-US" dirty="0"/>
          </a:p>
        </p:txBody>
      </p:sp>
      <p:sp>
        <p:nvSpPr>
          <p:cNvPr id="7171" name="内容占位符 2"/>
          <p:cNvSpPr>
            <a:spLocks noGrp="1"/>
          </p:cNvSpPr>
          <p:nvPr>
            <p:ph idx="1"/>
          </p:nvPr>
        </p:nvSpPr>
        <p:spPr>
          <a:xfrm>
            <a:off x="468313" y="1557338"/>
            <a:ext cx="8178800" cy="4171950"/>
          </a:xfrm>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现在你还有一位亲密的朋友，同你一样有这个念头，你们商定每人每天可以交替翻开一块地板。当一个人碰到地雷时，剩下的就可以得到金砖。当翻开了98块后仍一无所获，在最后的时刻，你犹豫了，要不要翻开这一块决定命运的地板？你觉得同你竞争的不是朋友，而是魔鬼的化身。这个同魔鬼化身交战的过程就叫作博弈。而敌对双方交替的搜索叫做对抗性搜索（Adversarial Search）</a:t>
            </a:r>
            <a:endParaRPr kumimoji="1" lang="zh-CN" altLang="en-US"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p:nvPr>
        </p:nvSpPr>
        <p:spPr>
          <a:ln/>
        </p:spPr>
        <p:txBody>
          <a:bodyPr vert="horz" wrap="square" lIns="91440" tIns="45720" rIns="91440" bIns="45720" anchor="b" anchorCtr="0"/>
          <a:p>
            <a:r>
              <a:rPr lang="zh-CN" altLang="en-US" dirty="0"/>
              <a:t>博弈</a:t>
            </a:r>
            <a:endParaRPr lang="zh-CN" altLang="en-US" dirty="0"/>
          </a:p>
        </p:txBody>
      </p:sp>
      <p:sp>
        <p:nvSpPr>
          <p:cNvPr id="8195" name="内容占位符 2"/>
          <p:cNvSpPr>
            <a:spLocks noGrp="1"/>
          </p:cNvSpPr>
          <p:nvPr>
            <p:ph idx="1"/>
          </p:nvPr>
        </p:nvSpPr>
        <p:spPr>
          <a:xfrm>
            <a:off x="468313" y="1628775"/>
            <a:ext cx="8178800" cy="4171950"/>
          </a:xfrm>
          <a:ln/>
        </p:spPr>
        <p:txBody>
          <a:bodyPr vert="horz" wrap="square" lIns="91440" tIns="45720" rIns="91440" bIns="45720" anchor="t" anchorCtr="0"/>
          <a:p>
            <a:pPr/>
            <a:r>
              <a:rPr kumimoji="1" lang="zh-CN" altLang="zh-CN" sz="2800" dirty="0">
                <a:latin typeface="Arial" panose="020B0604020202020204" pitchFamily="34" charset="0"/>
                <a:ea typeface="+mn-ea"/>
                <a:cs typeface="Arial" panose="020B0604020202020204" pitchFamily="34" charset="0"/>
              </a:rPr>
              <a:t>诸如下棋、竞技、战争等一类竞争性智能活动称为博弈。博弈有很多种，我们讨论最简单的</a:t>
            </a:r>
            <a:r>
              <a:rPr kumimoji="1" lang="zh-CN" altLang="zh-CN" sz="2800" dirty="0">
                <a:solidFill>
                  <a:srgbClr val="FF0000"/>
                </a:solidFill>
                <a:latin typeface="Arial" panose="020B0604020202020204" pitchFamily="34" charset="0"/>
                <a:ea typeface="+mn-ea"/>
                <a:cs typeface="Arial" panose="020B0604020202020204" pitchFamily="34" charset="0"/>
              </a:rPr>
              <a:t>"二人零和、全信息、非偶然"</a:t>
            </a:r>
            <a:r>
              <a:rPr kumimoji="1" lang="zh-CN" altLang="zh-CN" sz="2800" dirty="0">
                <a:latin typeface="Arial" panose="020B0604020202020204" pitchFamily="34" charset="0"/>
                <a:ea typeface="+mn-ea"/>
                <a:cs typeface="Arial" panose="020B0604020202020204" pitchFamily="34" charset="0"/>
              </a:rPr>
              <a:t>博弈，其特征如下：</a:t>
            </a:r>
            <a:endParaRPr kumimoji="1" lang="en-US" altLang="zh-CN" sz="2800" dirty="0">
              <a:latin typeface="Arial" panose="020B0604020202020204" pitchFamily="34" charset="0"/>
              <a:ea typeface="+mn-ea"/>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对垒的MAX、MIN双方轮流采取行动，博弈的结果只有三种情况：MAX方胜，MIN方败；MIN方胜，MAX方败；和局</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在对垒过程中，任何一方都了解当前的局面及过去的历史</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任何一方在采取行动前都是很理智</a:t>
            </a:r>
            <a:r>
              <a:rPr kumimoji="1" lang="zh-CN" altLang="en-US" sz="2400" dirty="0">
                <a:latin typeface="Arial" panose="020B0604020202020204" pitchFamily="34" charset="0"/>
                <a:ea typeface="楷体_GB2312" pitchFamily="49" charset="-122"/>
                <a:cs typeface="Arial" panose="020B0604020202020204" pitchFamily="34" charset="0"/>
              </a:rPr>
              <a:t>地</a:t>
            </a:r>
            <a:r>
              <a:rPr kumimoji="1" lang="zh-CN" altLang="zh-CN" sz="2400" dirty="0">
                <a:latin typeface="Arial" panose="020B0604020202020204" pitchFamily="34" charset="0"/>
                <a:ea typeface="楷体_GB2312" pitchFamily="49" charset="-122"/>
                <a:cs typeface="Arial" panose="020B0604020202020204" pitchFamily="34" charset="0"/>
              </a:rPr>
              <a:t>进行得失分析，选取对自已为最有利而对对方最为不利的对策，不存在掷骰子之类的"碰运气"因素</a:t>
            </a:r>
            <a:endParaRPr kumimoji="1" lang="zh-CN" altLang="en-US" sz="2400" dirty="0">
              <a:latin typeface="Arial" panose="020B0604020202020204" pitchFamily="34" charset="0"/>
              <a:ea typeface="Arial" panose="020B0604020202020204" pitchFamily="34" charset="0"/>
            </a:endParaRPr>
          </a:p>
        </p:txBody>
      </p:sp>
    </p:spTree>
  </p:cSld>
  <p:clrMapOvr>
    <a:masterClrMapping/>
  </p:clrMapOvr>
  <p:transition>
    <p:pull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p:nvPr>
        </p:nvSpPr>
        <p:spPr>
          <a:ln/>
        </p:spPr>
        <p:txBody>
          <a:bodyPr vert="horz" wrap="square" lIns="91440" tIns="45720" rIns="91440" bIns="45720" anchor="b" anchorCtr="0"/>
          <a:p>
            <a:r>
              <a:rPr lang="zh-CN" altLang="en-US" dirty="0"/>
              <a:t>博弈</a:t>
            </a:r>
            <a:endParaRPr lang="zh-CN" altLang="en-US" dirty="0"/>
          </a:p>
        </p:txBody>
      </p:sp>
      <p:sp>
        <p:nvSpPr>
          <p:cNvPr id="9219" name="内容占位符 2"/>
          <p:cNvSpPr>
            <a:spLocks noGrp="1"/>
          </p:cNvSpPr>
          <p:nvPr>
            <p:ph idx="1"/>
          </p:nvPr>
        </p:nvSpPr>
        <p:spPr>
          <a:xfrm>
            <a:off x="468313" y="1700213"/>
            <a:ext cx="8178800" cy="4171950"/>
          </a:xfrm>
          <a:ln/>
        </p:spPr>
        <p:txBody>
          <a:bodyPr vert="horz" wrap="square" lIns="91440" tIns="45720" rIns="91440" bIns="45720" anchor="t" anchorCtr="0"/>
          <a:p>
            <a:pPr>
              <a:lnSpc>
                <a:spcPct val="110000"/>
              </a:lnSpc>
            </a:pPr>
            <a:r>
              <a:rPr kumimoji="1" lang="zh-CN" altLang="zh-CN" sz="2800" dirty="0">
                <a:latin typeface="Arial" panose="020B0604020202020204" pitchFamily="34" charset="0"/>
                <a:ea typeface="+mn-ea"/>
                <a:cs typeface="Arial" panose="020B0604020202020204" pitchFamily="34" charset="0"/>
              </a:rPr>
              <a:t>在博弈过程中，当某一方当前有多个行动方案可供选择时，他总是挑选对自己最为有利而对对方最为不利的那个</a:t>
            </a:r>
            <a:endParaRPr kumimoji="1" lang="en-US" altLang="zh-CN" sz="2800" dirty="0">
              <a:latin typeface="Arial" panose="020B0604020202020204" pitchFamily="34" charset="0"/>
              <a:ea typeface="+mn-ea"/>
              <a:cs typeface="Arial" panose="020B0604020202020204" pitchFamily="34" charset="0"/>
            </a:endParaRPr>
          </a:p>
          <a:p>
            <a:pPr lvl="1">
              <a:lnSpc>
                <a:spcPct val="110000"/>
              </a:lnSpc>
            </a:pPr>
            <a:r>
              <a:rPr kumimoji="1" lang="zh-CN" altLang="zh-CN" sz="2400" dirty="0">
                <a:latin typeface="Arial" panose="020B0604020202020204" pitchFamily="34" charset="0"/>
                <a:ea typeface="楷体_GB2312" pitchFamily="49" charset="-122"/>
                <a:cs typeface="Arial" panose="020B0604020202020204" pitchFamily="34" charset="0"/>
              </a:rPr>
              <a:t>站在MAX方的立场上，则可供MAX方选择的若干方案之间是“或”关系，因为主动权完全操在</a:t>
            </a:r>
            <a:r>
              <a:rPr kumimoji="1" lang="zh-CN" altLang="en-US" sz="2400" dirty="0">
                <a:latin typeface="Arial" panose="020B0604020202020204" pitchFamily="34" charset="0"/>
                <a:ea typeface="楷体_GB2312" pitchFamily="49" charset="-122"/>
                <a:cs typeface="Arial" panose="020B0604020202020204" pitchFamily="34" charset="0"/>
              </a:rPr>
              <a:t>自己</a:t>
            </a:r>
            <a:r>
              <a:rPr kumimoji="1" lang="zh-CN" altLang="zh-CN" sz="2400" dirty="0">
                <a:latin typeface="Arial" panose="020B0604020202020204" pitchFamily="34" charset="0"/>
                <a:ea typeface="楷体_GB2312" pitchFamily="49" charset="-122"/>
                <a:cs typeface="Arial" panose="020B0604020202020204" pitchFamily="34" charset="0"/>
              </a:rPr>
              <a:t>手里，他或者选择这个行动方案，或者选择另一个行动方案</a:t>
            </a:r>
            <a:endParaRPr kumimoji="1" lang="en-US" altLang="zh-CN" sz="2400" dirty="0">
              <a:latin typeface="Arial" panose="020B0604020202020204" pitchFamily="34" charset="0"/>
              <a:ea typeface="楷体_GB2312" pitchFamily="49" charset="-122"/>
              <a:cs typeface="Arial" panose="020B0604020202020204" pitchFamily="34" charset="0"/>
            </a:endParaRPr>
          </a:p>
          <a:p>
            <a:pPr lvl="1">
              <a:lnSpc>
                <a:spcPct val="110000"/>
              </a:lnSpc>
            </a:pPr>
            <a:r>
              <a:rPr kumimoji="1" lang="zh-CN" altLang="zh-CN" sz="2400" dirty="0">
                <a:latin typeface="Arial" panose="020B0604020202020204" pitchFamily="34" charset="0"/>
                <a:ea typeface="楷体_GB2312" pitchFamily="49" charset="-122"/>
                <a:cs typeface="Arial" panose="020B0604020202020204" pitchFamily="34" charset="0"/>
              </a:rPr>
              <a:t>当MAX方选取</a:t>
            </a:r>
            <a:r>
              <a:rPr kumimoji="1" lang="zh-CN" altLang="en-US" sz="2400" dirty="0">
                <a:latin typeface="Arial" panose="020B0604020202020204" pitchFamily="34" charset="0"/>
                <a:ea typeface="楷体_GB2312" pitchFamily="49" charset="-122"/>
                <a:cs typeface="Arial" panose="020B0604020202020204" pitchFamily="34" charset="0"/>
              </a:rPr>
              <a:t>某</a:t>
            </a:r>
            <a:r>
              <a:rPr kumimoji="1" lang="zh-CN" altLang="zh-CN" sz="2400" dirty="0">
                <a:latin typeface="Arial" panose="020B0604020202020204" pitchFamily="34" charset="0"/>
                <a:ea typeface="楷体_GB2312" pitchFamily="49" charset="-122"/>
                <a:cs typeface="Arial" panose="020B0604020202020204" pitchFamily="34" charset="0"/>
              </a:rPr>
              <a:t>一方案后，MIN方也有若干个可供选择的行动方案，此时这些方案对MAX方来说它们之间则是“与”关系，因为这些可供选择的方案中的任何一个都可能被MIN方选中，MAX方必须应付每一种情况的发生</a:t>
            </a:r>
            <a:endParaRPr kumimoji="1" lang="zh-CN" altLang="zh-CN" sz="2400" dirty="0">
              <a:latin typeface="Arial" panose="020B0604020202020204" pitchFamily="34" charset="0"/>
              <a:ea typeface="楷体_GB2312" pitchFamily="49" charset="-122"/>
              <a:cs typeface="Arial" panose="020B0604020202020204" pitchFamily="34" charset="0"/>
            </a:endParaRPr>
          </a:p>
          <a:p>
            <a:pPr/>
            <a:endParaRPr kumimoji="1" lang="zh-CN" altLang="en-US" sz="2800"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a:ln/>
        </p:spPr>
        <p:txBody>
          <a:bodyPr vert="horz" wrap="square" lIns="91440" tIns="45720" rIns="91440" bIns="45720" anchor="b" anchorCtr="0"/>
          <a:p>
            <a:r>
              <a:rPr lang="zh-CN" altLang="en-US" dirty="0"/>
              <a:t>博弈树</a:t>
            </a:r>
            <a:endParaRPr lang="zh-CN" altLang="en-US" dirty="0"/>
          </a:p>
        </p:txBody>
      </p:sp>
      <p:sp>
        <p:nvSpPr>
          <p:cNvPr id="10243" name="内容占位符 2"/>
          <p:cNvSpPr>
            <a:spLocks noGrp="1"/>
          </p:cNvSpPr>
          <p:nvPr>
            <p:ph idx="1"/>
          </p:nvPr>
        </p:nvSpPr>
        <p:spPr>
          <a:ln/>
        </p:spPr>
        <p:txBody>
          <a:bodyPr vert="horz" wrap="square" lIns="91440" tIns="45720" rIns="91440" bIns="45720" anchor="t" anchorCtr="0"/>
          <a:p>
            <a:pPr/>
            <a:r>
              <a:rPr kumimoji="1" lang="zh-CN" altLang="zh-CN" sz="2800" dirty="0">
                <a:latin typeface="Arial" panose="020B0604020202020204" pitchFamily="34" charset="0"/>
                <a:ea typeface="+mn-ea"/>
                <a:cs typeface="Arial" panose="020B0604020202020204" pitchFamily="34" charset="0"/>
              </a:rPr>
              <a:t>这样，如果站在某一方(如MAX方)，把博弈过程用图表示出来，则得到的是一棵"与或树“</a:t>
            </a:r>
            <a:r>
              <a:rPr kumimoji="1" lang="en-US" altLang="zh-CN" sz="2800" dirty="0">
                <a:latin typeface="Arial" panose="020B0604020202020204" pitchFamily="34" charset="0"/>
                <a:ea typeface="Arial" panose="020B0604020202020204" pitchFamily="34" charset="0"/>
                <a:cs typeface="+mn-cs"/>
              </a:rPr>
              <a:t>——</a:t>
            </a:r>
            <a:r>
              <a:rPr kumimoji="1" lang="zh-CN" altLang="zh-CN" sz="2800" dirty="0">
                <a:solidFill>
                  <a:srgbClr val="FF0000"/>
                </a:solidFill>
                <a:latin typeface="Arial" panose="020B0604020202020204" pitchFamily="34" charset="0"/>
                <a:ea typeface="+mn-ea"/>
                <a:cs typeface="Arial" panose="020B0604020202020204" pitchFamily="34" charset="0"/>
              </a:rPr>
              <a:t>博弈树</a:t>
            </a:r>
            <a:r>
              <a:rPr kumimoji="1" lang="zh-CN" altLang="zh-CN" sz="2800" dirty="0">
                <a:latin typeface="Arial" panose="020B0604020202020204" pitchFamily="34" charset="0"/>
                <a:ea typeface="+mn-ea"/>
                <a:cs typeface="Arial" panose="020B0604020202020204" pitchFamily="34" charset="0"/>
              </a:rPr>
              <a:t>，它有如下特点</a:t>
            </a:r>
            <a:endParaRPr kumimoji="1" lang="en-US" altLang="zh-CN" sz="2800" dirty="0">
              <a:latin typeface="Arial" panose="020B0604020202020204" pitchFamily="34" charset="0"/>
              <a:ea typeface="+mn-ea"/>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博弈的初始格局是初始节点</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在博弈树中，"或"节点和"与"节点是逐层交替出现的。自己一方扩展的节点之间是"或"关系，对方扩展的节点之间是"与"关系。双方轮流地扩展节点</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71550" lvl="1" indent="-514350">
              <a:buFont typeface="黑体" panose="02010609060101010101" pitchFamily="49" charset="-122"/>
              <a:buAutoNum type="circleNumDbPlain"/>
            </a:pPr>
            <a:r>
              <a:rPr kumimoji="1" lang="zh-CN" altLang="zh-CN" sz="2400" dirty="0">
                <a:latin typeface="Arial" panose="020B0604020202020204" pitchFamily="34" charset="0"/>
                <a:ea typeface="楷体_GB2312" pitchFamily="49" charset="-122"/>
                <a:cs typeface="Arial" panose="020B0604020202020204" pitchFamily="34" charset="0"/>
              </a:rPr>
              <a:t>所有自己一方获胜的终局相应的节点是可解节点；所有使对方获胜的终局都认为是不可解节点。我们假定MAX先走，处于奇数深度级的节点都对应下一步由MAX走，相应地偶数级为MIN节点</a:t>
            </a:r>
            <a:endParaRPr kumimoji="1" lang="zh-CN" altLang="zh-CN" sz="2400" dirty="0">
              <a:latin typeface="Arial" panose="020B0604020202020204" pitchFamily="34" charset="0"/>
              <a:ea typeface="楷体_GB2312" pitchFamily="49" charset="-122"/>
              <a:cs typeface="Arial" panose="020B0604020202020204" pitchFamily="34" charset="0"/>
            </a:endParaRPr>
          </a:p>
          <a:p>
            <a:pPr>
              <a:buFont typeface="Tahoma" panose="020B0604030504040204" pitchFamily="34" charset="0"/>
              <a:buAutoNum type="circleNumDbPlain"/>
            </a:pPr>
            <a:endParaRPr kumimoji="1" lang="zh-CN" altLang="en-US" sz="2800" dirty="0">
              <a:latin typeface="Arial" panose="020B0604020202020204" pitchFamily="34" charset="0"/>
              <a:ea typeface="Arial" panose="020B0604020202020204" pitchFamily="34" charset="0"/>
              <a:cs typeface="+mn-cs"/>
            </a:endParaRPr>
          </a:p>
        </p:txBody>
      </p:sp>
      <p:pic>
        <p:nvPicPr>
          <p:cNvPr id="10244" name="图片 3"/>
          <p:cNvPicPr>
            <a:picLocks noChangeAspect="1"/>
          </p:cNvPicPr>
          <p:nvPr/>
        </p:nvPicPr>
        <p:blipFill>
          <a:blip r:embed="rId1"/>
          <a:stretch>
            <a:fillRect/>
          </a:stretch>
        </p:blipFill>
        <p:spPr>
          <a:xfrm>
            <a:off x="6016625" y="-15875"/>
            <a:ext cx="3127375" cy="1949450"/>
          </a:xfrm>
          <a:prstGeom prst="rect">
            <a:avLst/>
          </a:prstGeom>
          <a:noFill/>
          <a:ln w="9525">
            <a:noFill/>
          </a:ln>
        </p:spPr>
      </p:pic>
    </p:spTree>
  </p:cSld>
  <p:clrMapOvr>
    <a:masterClrMapping/>
  </p:clrMapOvr>
  <p:transition>
    <p:pull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p:nvPr>
        </p:nvSpPr>
        <p:spPr>
          <a:ln/>
        </p:spPr>
        <p:txBody>
          <a:bodyPr vert="horz" wrap="square" lIns="91440" tIns="45720" rIns="91440" bIns="45720" anchor="b" anchorCtr="0"/>
          <a:p>
            <a:r>
              <a:rPr lang="zh-CN" altLang="zh-CN" dirty="0"/>
              <a:t>极大极小搜索</a:t>
            </a:r>
            <a:endParaRPr lang="zh-CN" altLang="en-US" dirty="0"/>
          </a:p>
        </p:txBody>
      </p:sp>
      <p:sp>
        <p:nvSpPr>
          <p:cNvPr id="11267" name="内容占位符 2"/>
          <p:cNvSpPr>
            <a:spLocks noGrp="1"/>
          </p:cNvSpPr>
          <p:nvPr>
            <p:ph idx="1"/>
          </p:nvPr>
        </p:nvSpPr>
        <p:spPr>
          <a:xfrm>
            <a:off x="457200" y="1885950"/>
            <a:ext cx="8178800" cy="4351338"/>
          </a:xfrm>
          <a:ln/>
        </p:spPr>
        <p:txBody>
          <a:bodyPr vert="horz" wrap="square" lIns="91440" tIns="45720" rIns="91440" bIns="45720" anchor="t" anchorCtr="0"/>
          <a:p>
            <a:pPr/>
            <a:r>
              <a:rPr kumimoji="1" lang="zh-CN" altLang="en-US" sz="2800" dirty="0">
                <a:latin typeface="Arial" panose="020B0604020202020204" pitchFamily="34" charset="0"/>
                <a:ea typeface="+mn-ea"/>
                <a:cs typeface="Arial" panose="020B0604020202020204" pitchFamily="34" charset="0"/>
              </a:rPr>
              <a:t>为了从众多可供选择的行动方案中选出一个对自己最为有利的，就需要对当前和未来的情况进行分析，通过搜索算法从中选出最优的走步。</a:t>
            </a:r>
            <a:endParaRPr kumimoji="1" lang="en-US" altLang="zh-CN" sz="2800" dirty="0">
              <a:latin typeface="Arial" panose="020B0604020202020204" pitchFamily="34" charset="0"/>
              <a:ea typeface="+mn-ea"/>
              <a:cs typeface="Arial" panose="020B0604020202020204" pitchFamily="34" charset="0"/>
            </a:endParaRPr>
          </a:p>
          <a:p>
            <a:pPr/>
            <a:r>
              <a:rPr kumimoji="1" lang="zh-CN" altLang="en-US" sz="2800" dirty="0">
                <a:latin typeface="Arial" panose="020B0604020202020204" pitchFamily="34" charset="0"/>
                <a:ea typeface="+mn-ea"/>
                <a:cs typeface="Arial" panose="020B0604020202020204" pitchFamily="34" charset="0"/>
              </a:rPr>
              <a:t>在博弈问题中，每一个格局可供选择的行动方案都有很多，因此会生成十分庞大的博弈树，如果试图通过直到终局的与或树搜索而得到最好的一步棋是不可能的</a:t>
            </a:r>
            <a:endParaRPr kumimoji="1" lang="en-US" altLang="zh-CN" sz="2800" dirty="0">
              <a:latin typeface="Arial" panose="020B0604020202020204" pitchFamily="34" charset="0"/>
              <a:ea typeface="+mn-ea"/>
              <a:cs typeface="Arial" panose="020B0604020202020204" pitchFamily="34" charset="0"/>
            </a:endParaRPr>
          </a:p>
          <a:p>
            <a:pPr lvl="1"/>
            <a:r>
              <a:rPr kumimoji="1" lang="zh-CN" altLang="en-US" sz="2400" dirty="0">
                <a:latin typeface="Arial" panose="020B0604020202020204" pitchFamily="34" charset="0"/>
                <a:ea typeface="楷体_GB2312" pitchFamily="49" charset="-122"/>
                <a:cs typeface="Arial" panose="020B0604020202020204" pitchFamily="34" charset="0"/>
              </a:rPr>
              <a:t>比如有人估计，西洋跳棋完整的博弈树约有10的40次方个节点</a:t>
            </a:r>
            <a:endParaRPr kumimoji="1" lang="zh-CN" altLang="en-US" sz="2400" dirty="0">
              <a:latin typeface="Arial" panose="020B0604020202020204" pitchFamily="34" charset="0"/>
              <a:ea typeface="楷体_GB2312" pitchFamily="49" charset="-122"/>
              <a:cs typeface="Arial" panose="020B0604020202020204" pitchFamily="34" charset="0"/>
            </a:endParaRPr>
          </a:p>
          <a:p>
            <a:pPr/>
            <a:r>
              <a:rPr kumimoji="1" lang="zh-CN" altLang="en-US" sz="2800" dirty="0">
                <a:latin typeface="Arial" panose="020B0604020202020204" pitchFamily="34" charset="0"/>
                <a:ea typeface="+mn-ea"/>
                <a:cs typeface="Arial" panose="020B0604020202020204" pitchFamily="34" charset="0"/>
              </a:rPr>
              <a:t>最常使用的分析方法是</a:t>
            </a:r>
            <a:r>
              <a:rPr kumimoji="1" lang="zh-CN" altLang="en-US" sz="2800" dirty="0">
                <a:solidFill>
                  <a:srgbClr val="FF0000"/>
                </a:solidFill>
                <a:latin typeface="Arial" panose="020B0604020202020204" pitchFamily="34" charset="0"/>
                <a:ea typeface="+mn-ea"/>
                <a:cs typeface="Arial" panose="020B0604020202020204" pitchFamily="34" charset="0"/>
              </a:rPr>
              <a:t>极小极大分析法</a:t>
            </a:r>
            <a:endParaRPr kumimoji="1" lang="zh-CN" altLang="en-US" sz="2800" dirty="0">
              <a:solidFill>
                <a:srgbClr val="FF0000"/>
              </a:solidFill>
              <a:latin typeface="Arial" panose="020B0604020202020204" pitchFamily="34" charset="0"/>
              <a:ea typeface="+mn-ea"/>
              <a:cs typeface="Arial" panose="020B0604020202020204" pitchFamily="34" charset="0"/>
            </a:endParaRPr>
          </a:p>
          <a:p>
            <a:pPr/>
            <a:endParaRPr kumimoji="1" lang="zh-CN" altLang="en-US" sz="2800"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
          <p:cNvSpPr>
            <a:spLocks noGrp="1"/>
          </p:cNvSpPr>
          <p:nvPr>
            <p:ph type="title"/>
          </p:nvPr>
        </p:nvSpPr>
        <p:spPr>
          <a:ln/>
        </p:spPr>
        <p:txBody>
          <a:bodyPr vert="horz" wrap="square" lIns="91440" tIns="45720" rIns="91440" bIns="45720" anchor="b" anchorCtr="0"/>
          <a:p>
            <a:r>
              <a:rPr lang="zh-CN" altLang="zh-CN" dirty="0"/>
              <a:t>极大极小搜索</a:t>
            </a:r>
            <a:endParaRPr lang="zh-CN" altLang="en-US" dirty="0"/>
          </a:p>
        </p:txBody>
      </p:sp>
      <p:sp>
        <p:nvSpPr>
          <p:cNvPr id="12291" name="内容占位符 2"/>
          <p:cNvSpPr>
            <a:spLocks noGrp="1"/>
          </p:cNvSpPr>
          <p:nvPr>
            <p:ph idx="1"/>
          </p:nvPr>
        </p:nvSpPr>
        <p:spPr>
          <a:ln/>
        </p:spPr>
        <p:txBody>
          <a:bodyPr vert="horz" wrap="square" lIns="91440" tIns="45720" rIns="91440" bIns="45720" anchor="t" anchorCtr="0"/>
          <a:p>
            <a:pPr>
              <a:buFont typeface="Tahoma" panose="020B0604030504040204" pitchFamily="34" charset="0"/>
              <a:buNone/>
            </a:pPr>
            <a:r>
              <a:rPr kumimoji="1" lang="zh-CN" altLang="en-US" sz="2800" dirty="0">
                <a:latin typeface="Arial" panose="020B0604020202020204" pitchFamily="34" charset="0"/>
                <a:ea typeface="+mn-ea"/>
                <a:cs typeface="Arial" panose="020B0604020202020204" pitchFamily="34" charset="0"/>
              </a:rPr>
              <a:t>(1) 为了找到当前的最优行动方案，需要对各个可能的方案所产生的后果进行比较,具体地说，就是要考虑每一方案实施后对方可能采取的所有行动，并计算可能的得分。</a:t>
            </a:r>
            <a:endParaRPr kumimoji="1" lang="zh-CN" altLang="en-US" sz="2800" dirty="0">
              <a:latin typeface="Arial" panose="020B0604020202020204" pitchFamily="34" charset="0"/>
              <a:ea typeface="+mn-ea"/>
              <a:cs typeface="Arial" panose="020B0604020202020204" pitchFamily="34" charset="0"/>
            </a:endParaRPr>
          </a:p>
          <a:p>
            <a:pPr>
              <a:buFont typeface="Tahoma" panose="020B0604030504040204" pitchFamily="34" charset="0"/>
              <a:buNone/>
            </a:pPr>
            <a:r>
              <a:rPr kumimoji="1" lang="zh-CN" altLang="en-US" sz="2800" dirty="0">
                <a:latin typeface="Arial" panose="020B0604020202020204" pitchFamily="34" charset="0"/>
                <a:ea typeface="+mn-ea"/>
                <a:cs typeface="Arial" panose="020B0604020202020204" pitchFamily="34" charset="0"/>
              </a:rPr>
              <a:t>(</a:t>
            </a:r>
            <a:r>
              <a:rPr kumimoji="1" lang="en-US" altLang="zh-CN" sz="2800" dirty="0">
                <a:latin typeface="Arial" panose="020B0604020202020204" pitchFamily="34" charset="0"/>
                <a:ea typeface="+mn-ea"/>
                <a:cs typeface="Arial" panose="020B0604020202020204" pitchFamily="34" charset="0"/>
              </a:rPr>
              <a:t>2</a:t>
            </a:r>
            <a:r>
              <a:rPr kumimoji="1" lang="zh-CN" altLang="en-US" sz="2800" dirty="0">
                <a:latin typeface="Arial" panose="020B0604020202020204" pitchFamily="34" charset="0"/>
                <a:ea typeface="+mn-ea"/>
                <a:cs typeface="Arial" panose="020B0604020202020204" pitchFamily="34" charset="0"/>
              </a:rPr>
              <a:t>) 为计算得分，需要根据问题的特性信息定义一个估价函数，用来估算当前博弈树叶节点的得分。此时估算出来的得分称为静态估值。</a:t>
            </a:r>
            <a:endParaRPr kumimoji="1" lang="zh-CN" altLang="en-US" sz="2800" dirty="0">
              <a:latin typeface="Arial" panose="020B0604020202020204" pitchFamily="34" charset="0"/>
              <a:ea typeface="+mn-ea"/>
              <a:cs typeface="Arial" panose="020B0604020202020204" pitchFamily="34" charset="0"/>
            </a:endParaRPr>
          </a:p>
          <a:p>
            <a:pPr/>
            <a:endParaRPr kumimoji="1" lang="zh-CN" altLang="en-US" sz="2800"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
          <p:cNvSpPr>
            <a:spLocks noGrp="1"/>
          </p:cNvSpPr>
          <p:nvPr>
            <p:ph type="title"/>
          </p:nvPr>
        </p:nvSpPr>
        <p:spPr>
          <a:ln/>
        </p:spPr>
        <p:txBody>
          <a:bodyPr vert="horz" wrap="square" lIns="91440" tIns="45720" rIns="91440" bIns="45720" anchor="b" anchorCtr="0"/>
          <a:p>
            <a:r>
              <a:rPr lang="zh-CN" altLang="zh-CN" dirty="0"/>
              <a:t>极大极小搜索</a:t>
            </a:r>
            <a:endParaRPr lang="zh-CN" altLang="en-US" dirty="0"/>
          </a:p>
        </p:txBody>
      </p:sp>
      <p:sp>
        <p:nvSpPr>
          <p:cNvPr id="13315" name="内容占位符 2"/>
          <p:cNvSpPr>
            <a:spLocks noGrp="1"/>
          </p:cNvSpPr>
          <p:nvPr>
            <p:ph idx="1"/>
          </p:nvPr>
        </p:nvSpPr>
        <p:spPr>
          <a:ln/>
        </p:spPr>
        <p:txBody>
          <a:bodyPr vert="horz" wrap="square" lIns="91440" tIns="45720" rIns="91440" bIns="45720" anchor="t" anchorCtr="0"/>
          <a:p>
            <a:pPr>
              <a:buFont typeface="Tahoma" panose="020B0604030504040204" pitchFamily="34" charset="0"/>
              <a:buNone/>
            </a:pPr>
            <a:r>
              <a:rPr kumimoji="1" lang="zh-CN" altLang="en-US" sz="2800" dirty="0">
                <a:latin typeface="Arial" panose="020B0604020202020204" pitchFamily="34" charset="0"/>
                <a:ea typeface="+mn-ea"/>
                <a:cs typeface="Arial" panose="020B0604020202020204" pitchFamily="34" charset="0"/>
              </a:rPr>
              <a:t>(</a:t>
            </a:r>
            <a:r>
              <a:rPr kumimoji="1" lang="en-US" altLang="zh-CN" sz="2800" dirty="0">
                <a:latin typeface="Arial" panose="020B0604020202020204" pitchFamily="34" charset="0"/>
                <a:ea typeface="+mn-ea"/>
                <a:cs typeface="Arial" panose="020B0604020202020204" pitchFamily="34" charset="0"/>
              </a:rPr>
              <a:t>3</a:t>
            </a:r>
            <a:r>
              <a:rPr kumimoji="1" lang="zh-CN" altLang="en-US" sz="2800" dirty="0">
                <a:latin typeface="Arial" panose="020B0604020202020204" pitchFamily="34" charset="0"/>
                <a:ea typeface="+mn-ea"/>
                <a:cs typeface="Arial" panose="020B0604020202020204" pitchFamily="34" charset="0"/>
              </a:rPr>
              <a:t>) 当叶节点的估值计算出来后，再推算出父节点的得分，推算的方法是：对“或”节点，选其子节点中一个最大的得分作为父节点的得分，这是为了使自己在可供选择的方案中选一个对自己最有利的方案；对“与”节点，选其子节点中一个最小的得分作为父节点的得分，这是为了立足于最坏的情况。这样计算出的父节点的得分称为倒推值。</a:t>
            </a:r>
            <a:endParaRPr kumimoji="1" lang="zh-CN" altLang="en-US" sz="2800" dirty="0">
              <a:latin typeface="Arial" panose="020B0604020202020204" pitchFamily="34" charset="0"/>
              <a:ea typeface="+mn-ea"/>
              <a:cs typeface="Arial" panose="020B0604020202020204" pitchFamily="34" charset="0"/>
            </a:endParaRPr>
          </a:p>
          <a:p>
            <a:pPr>
              <a:buFont typeface="Tahoma" panose="020B0604030504040204" pitchFamily="34" charset="0"/>
              <a:buNone/>
            </a:pPr>
            <a:r>
              <a:rPr kumimoji="1" lang="zh-CN" altLang="en-US" sz="2800" dirty="0">
                <a:latin typeface="Arial" panose="020B0604020202020204" pitchFamily="34" charset="0"/>
                <a:ea typeface="+mn-ea"/>
                <a:cs typeface="Arial" panose="020B0604020202020204" pitchFamily="34" charset="0"/>
              </a:rPr>
              <a:t>(</a:t>
            </a:r>
            <a:r>
              <a:rPr kumimoji="1" lang="en-US" altLang="zh-CN" sz="2800" dirty="0">
                <a:latin typeface="Arial" panose="020B0604020202020204" pitchFamily="34" charset="0"/>
                <a:ea typeface="+mn-ea"/>
                <a:cs typeface="Arial" panose="020B0604020202020204" pitchFamily="34" charset="0"/>
              </a:rPr>
              <a:t>4</a:t>
            </a:r>
            <a:r>
              <a:rPr kumimoji="1" lang="zh-CN" altLang="en-US" sz="2800" dirty="0">
                <a:latin typeface="Arial" panose="020B0604020202020204" pitchFamily="34" charset="0"/>
                <a:ea typeface="+mn-ea"/>
                <a:cs typeface="Arial" panose="020B0604020202020204" pitchFamily="34" charset="0"/>
              </a:rPr>
              <a:t>) 如果一个行动方案能获得较大的倒推值，则它就是当前最好的行动方案。</a:t>
            </a:r>
            <a:endParaRPr kumimoji="1" lang="zh-CN" altLang="en-US" sz="2800"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p:nvPr>
        </p:nvSpPr>
        <p:spPr>
          <a:ln/>
        </p:spPr>
        <p:txBody>
          <a:bodyPr vert="horz" wrap="square" lIns="91440" tIns="45720" rIns="91440" bIns="45720" anchor="b" anchorCtr="0"/>
          <a:p>
            <a:r>
              <a:rPr lang="zh-CN" altLang="en-US" dirty="0"/>
              <a:t>搜索深度</a:t>
            </a:r>
            <a:endParaRPr lang="zh-CN" altLang="en-US" dirty="0"/>
          </a:p>
        </p:txBody>
      </p:sp>
      <p:sp>
        <p:nvSpPr>
          <p:cNvPr id="14339" name="内容占位符 2"/>
          <p:cNvSpPr>
            <a:spLocks noGrp="1"/>
          </p:cNvSpPr>
          <p:nvPr>
            <p:ph idx="1"/>
          </p:nvPr>
        </p:nvSpPr>
        <p:spPr>
          <a:ln/>
        </p:spPr>
        <p:txBody>
          <a:bodyPr vert="horz" wrap="square" lIns="91440" tIns="45720" rIns="91440" bIns="45720" anchor="t" anchorCtr="0"/>
          <a:p>
            <a:pPr/>
            <a:r>
              <a:rPr kumimoji="1" lang="zh-CN" altLang="zh-CN" sz="2800" dirty="0">
                <a:latin typeface="Arial" panose="020B0604020202020204" pitchFamily="34" charset="0"/>
                <a:ea typeface="+mn-ea"/>
                <a:cs typeface="Arial" panose="020B0604020202020204" pitchFamily="34" charset="0"/>
              </a:rPr>
              <a:t>在博弈问题中，每一个格局可供选择的行动方案都有很多，因此会生成十分庞大的博弈树</a:t>
            </a:r>
            <a:endParaRPr kumimoji="1" lang="en-US" altLang="zh-CN" sz="2800" dirty="0">
              <a:latin typeface="Arial" panose="020B0604020202020204" pitchFamily="34" charset="0"/>
              <a:ea typeface="+mn-ea"/>
              <a:cs typeface="Arial" panose="020B0604020202020204" pitchFamily="34" charset="0"/>
            </a:endParaRPr>
          </a:p>
          <a:p>
            <a:pPr/>
            <a:r>
              <a:rPr kumimoji="1" lang="zh-CN" altLang="zh-CN" sz="2800" dirty="0">
                <a:latin typeface="Arial" panose="020B0604020202020204" pitchFamily="34" charset="0"/>
                <a:ea typeface="+mn-ea"/>
                <a:cs typeface="Arial" panose="020B0604020202020204" pitchFamily="34" charset="0"/>
              </a:rPr>
              <a:t>可行的办法是只生成一定深度的博弈树，然后进行极小极大分析</a:t>
            </a:r>
            <a:r>
              <a:rPr kumimoji="1" lang="zh-CN" altLang="en-US" sz="2800" dirty="0">
                <a:latin typeface="Arial" panose="020B0604020202020204" pitchFamily="34" charset="0"/>
                <a:ea typeface="+mn-ea"/>
                <a:cs typeface="Arial" panose="020B0604020202020204" pitchFamily="34" charset="0"/>
              </a:rPr>
              <a:t>，</a:t>
            </a:r>
            <a:r>
              <a:rPr kumimoji="1" lang="zh-CN" altLang="zh-CN" sz="2800" dirty="0">
                <a:latin typeface="Arial" panose="020B0604020202020204" pitchFamily="34" charset="0"/>
                <a:ea typeface="+mn-ea"/>
                <a:cs typeface="Arial" panose="020B0604020202020204" pitchFamily="34" charset="0"/>
              </a:rPr>
              <a:t>找出</a:t>
            </a:r>
            <a:r>
              <a:rPr kumimoji="1" lang="zh-CN" altLang="en-US" sz="2800" dirty="0">
                <a:latin typeface="Arial" panose="020B0604020202020204" pitchFamily="34" charset="0"/>
                <a:ea typeface="+mn-ea"/>
                <a:cs typeface="Arial" panose="020B0604020202020204" pitchFamily="34" charset="0"/>
              </a:rPr>
              <a:t>“</a:t>
            </a:r>
            <a:r>
              <a:rPr kumimoji="1" lang="zh-CN" altLang="zh-CN" sz="2800" dirty="0">
                <a:latin typeface="Arial" panose="020B0604020202020204" pitchFamily="34" charset="0"/>
                <a:ea typeface="+mn-ea"/>
                <a:cs typeface="Arial" panose="020B0604020202020204" pitchFamily="34" charset="0"/>
              </a:rPr>
              <a:t>最好</a:t>
            </a:r>
            <a:r>
              <a:rPr kumimoji="1" lang="zh-CN" altLang="en-US" sz="2800" dirty="0">
                <a:latin typeface="Arial" panose="020B0604020202020204" pitchFamily="34" charset="0"/>
                <a:ea typeface="+mn-ea"/>
                <a:cs typeface="Arial" panose="020B0604020202020204" pitchFamily="34" charset="0"/>
              </a:rPr>
              <a:t>”</a:t>
            </a:r>
            <a:r>
              <a:rPr kumimoji="1" lang="zh-CN" altLang="zh-CN" sz="2800" dirty="0">
                <a:latin typeface="Arial" panose="020B0604020202020204" pitchFamily="34" charset="0"/>
                <a:ea typeface="+mn-ea"/>
                <a:cs typeface="Arial" panose="020B0604020202020204" pitchFamily="34" charset="0"/>
              </a:rPr>
              <a:t>的行动方案。在此之后，再在已选定的分支上扩展一定深度，再选最好的行动方案</a:t>
            </a:r>
            <a:endParaRPr kumimoji="1" lang="en-US" altLang="zh-CN" sz="2800" dirty="0">
              <a:latin typeface="Arial" panose="020B0604020202020204" pitchFamily="34" charset="0"/>
              <a:ea typeface="+mn-ea"/>
              <a:cs typeface="Arial" panose="020B0604020202020204" pitchFamily="34" charset="0"/>
            </a:endParaRPr>
          </a:p>
          <a:p>
            <a:pPr/>
            <a:r>
              <a:rPr kumimoji="1" lang="zh-CN" altLang="zh-CN" sz="2800" dirty="0">
                <a:latin typeface="Arial" panose="020B0604020202020204" pitchFamily="34" charset="0"/>
                <a:ea typeface="+mn-ea"/>
                <a:cs typeface="Arial" panose="020B0604020202020204" pitchFamily="34" charset="0"/>
              </a:rPr>
              <a:t>至于每次生成博弈树的深度，当然是越大越好，但由于受到计算机存储空间的限制，只好根据实际情况而定</a:t>
            </a:r>
            <a:endParaRPr kumimoji="1" lang="zh-CN" altLang="zh-CN" sz="2800" dirty="0">
              <a:latin typeface="Arial" panose="020B0604020202020204" pitchFamily="34" charset="0"/>
              <a:ea typeface="+mn-ea"/>
              <a:cs typeface="Arial" panose="020B0604020202020204" pitchFamily="34" charset="0"/>
            </a:endParaRPr>
          </a:p>
          <a:p>
            <a:pPr/>
            <a:endParaRPr kumimoji="1" lang="zh-CN" altLang="en-US" sz="2800"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
          <p:cNvSpPr>
            <a:spLocks noGrp="1"/>
          </p:cNvSpPr>
          <p:nvPr>
            <p:ph type="title"/>
          </p:nvPr>
        </p:nvSpPr>
        <p:spPr>
          <a:ln/>
        </p:spPr>
        <p:txBody>
          <a:bodyPr vert="horz" wrap="square" lIns="91440" tIns="45720" rIns="91440" bIns="45720" anchor="b" anchorCtr="0"/>
          <a:p>
            <a:r>
              <a:rPr lang="zh-CN" altLang="en-US" dirty="0"/>
              <a:t>极小极大过程</a:t>
            </a:r>
            <a:endParaRPr lang="zh-CN" altLang="en-US" dirty="0"/>
          </a:p>
        </p:txBody>
      </p:sp>
      <p:sp>
        <p:nvSpPr>
          <p:cNvPr id="15363" name="内容占位符 2"/>
          <p:cNvSpPr>
            <a:spLocks noGrp="1"/>
          </p:cNvSpPr>
          <p:nvPr>
            <p:ph idx="1"/>
          </p:nvPr>
        </p:nvSpPr>
        <p:spPr>
          <a:ln/>
        </p:spPr>
        <p:txBody>
          <a:bodyPr vert="horz" wrap="square" lIns="91440" tIns="45720" rIns="91440" bIns="45720" anchor="t" anchorCtr="0"/>
          <a:p>
            <a:pPr/>
            <a:endParaRPr kumimoji="1" lang="zh-CN" altLang="en-US" dirty="0">
              <a:latin typeface="Arial" panose="020B0604020202020204" pitchFamily="34" charset="0"/>
              <a:ea typeface="Arial" panose="020B0604020202020204" pitchFamily="34" charset="0"/>
              <a:cs typeface="+mn-cs"/>
            </a:endParaRPr>
          </a:p>
        </p:txBody>
      </p:sp>
      <p:grpSp>
        <p:nvGrpSpPr>
          <p:cNvPr id="15364" name="Group 4"/>
          <p:cNvGrpSpPr/>
          <p:nvPr/>
        </p:nvGrpSpPr>
        <p:grpSpPr>
          <a:xfrm>
            <a:off x="285750" y="1651000"/>
            <a:ext cx="8697913" cy="4730750"/>
            <a:chOff x="185" y="660"/>
            <a:chExt cx="5479" cy="2980"/>
          </a:xfrm>
        </p:grpSpPr>
        <p:sp>
          <p:nvSpPr>
            <p:cNvPr id="15388" name="Text Box 5"/>
            <p:cNvSpPr txBox="1"/>
            <p:nvPr/>
          </p:nvSpPr>
          <p:spPr>
            <a:xfrm>
              <a:off x="185" y="3307"/>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15389" name="Text Box 6"/>
            <p:cNvSpPr txBox="1"/>
            <p:nvPr/>
          </p:nvSpPr>
          <p:spPr>
            <a:xfrm>
              <a:off x="401" y="3307"/>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5</a:t>
              </a:r>
              <a:endParaRPr lang="en-US" altLang="zh-CN" sz="2800" b="0" dirty="0">
                <a:latin typeface="Times New Roman" panose="02020603050405020304" pitchFamily="18" charset="0"/>
                <a:ea typeface="宋体" panose="02010600030101010101" pitchFamily="2" charset="-122"/>
              </a:endParaRPr>
            </a:p>
          </p:txBody>
        </p:sp>
        <p:sp>
          <p:nvSpPr>
            <p:cNvPr id="15390" name="Text Box 7"/>
            <p:cNvSpPr txBox="1"/>
            <p:nvPr/>
          </p:nvSpPr>
          <p:spPr>
            <a:xfrm>
              <a:off x="605" y="3325"/>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391" name="Text Box 8"/>
            <p:cNvSpPr txBox="1"/>
            <p:nvPr/>
          </p:nvSpPr>
          <p:spPr>
            <a:xfrm>
              <a:off x="989" y="3343"/>
              <a:ext cx="146"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392" name="Text Box 9"/>
            <p:cNvSpPr txBox="1"/>
            <p:nvPr/>
          </p:nvSpPr>
          <p:spPr>
            <a:xfrm>
              <a:off x="1205" y="3343"/>
              <a:ext cx="146"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393" name="Text Box 10"/>
            <p:cNvSpPr txBox="1"/>
            <p:nvPr/>
          </p:nvSpPr>
          <p:spPr>
            <a:xfrm>
              <a:off x="1421" y="3361"/>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394" name="Text Box 11"/>
            <p:cNvSpPr txBox="1"/>
            <p:nvPr/>
          </p:nvSpPr>
          <p:spPr>
            <a:xfrm>
              <a:off x="1793" y="3355"/>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15395" name="Text Box 12"/>
            <p:cNvSpPr txBox="1"/>
            <p:nvPr/>
          </p:nvSpPr>
          <p:spPr>
            <a:xfrm>
              <a:off x="1997" y="3361"/>
              <a:ext cx="146"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2</a:t>
              </a:r>
              <a:endParaRPr lang="en-US" altLang="zh-CN" sz="2800" b="0" dirty="0">
                <a:latin typeface="Times New Roman" panose="02020603050405020304" pitchFamily="18" charset="0"/>
                <a:ea typeface="宋体" panose="02010600030101010101" pitchFamily="2" charset="-122"/>
              </a:endParaRPr>
            </a:p>
          </p:txBody>
        </p:sp>
        <p:sp>
          <p:nvSpPr>
            <p:cNvPr id="15396" name="Text Box 13"/>
            <p:cNvSpPr txBox="1"/>
            <p:nvPr/>
          </p:nvSpPr>
          <p:spPr>
            <a:xfrm>
              <a:off x="2249" y="3373"/>
              <a:ext cx="146"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2</a:t>
              </a:r>
              <a:endParaRPr lang="en-US" altLang="zh-CN" sz="2800" b="0" dirty="0">
                <a:latin typeface="Times New Roman" panose="02020603050405020304" pitchFamily="18" charset="0"/>
                <a:ea typeface="宋体" panose="02010600030101010101" pitchFamily="2" charset="-122"/>
              </a:endParaRPr>
            </a:p>
          </p:txBody>
        </p:sp>
        <p:sp>
          <p:nvSpPr>
            <p:cNvPr id="15397" name="Text Box 14"/>
            <p:cNvSpPr txBox="1"/>
            <p:nvPr/>
          </p:nvSpPr>
          <p:spPr>
            <a:xfrm>
              <a:off x="2453" y="3385"/>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398" name="Text Box 15"/>
            <p:cNvSpPr txBox="1"/>
            <p:nvPr/>
          </p:nvSpPr>
          <p:spPr>
            <a:xfrm>
              <a:off x="2801" y="3391"/>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15399" name="Text Box 16"/>
            <p:cNvSpPr txBox="1"/>
            <p:nvPr/>
          </p:nvSpPr>
          <p:spPr>
            <a:xfrm>
              <a:off x="2993" y="3385"/>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-2</a:t>
              </a:r>
              <a:endParaRPr lang="en-US" altLang="zh-CN" sz="2800" b="0" dirty="0">
                <a:latin typeface="Times New Roman" panose="02020603050405020304" pitchFamily="18" charset="0"/>
                <a:ea typeface="宋体" panose="02010600030101010101" pitchFamily="2" charset="-122"/>
              </a:endParaRPr>
            </a:p>
          </p:txBody>
        </p:sp>
        <p:sp>
          <p:nvSpPr>
            <p:cNvPr id="15400" name="Text Box 17"/>
            <p:cNvSpPr txBox="1"/>
            <p:nvPr/>
          </p:nvSpPr>
          <p:spPr>
            <a:xfrm>
              <a:off x="3353" y="3379"/>
              <a:ext cx="146"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401" name="Text Box 18"/>
            <p:cNvSpPr txBox="1"/>
            <p:nvPr/>
          </p:nvSpPr>
          <p:spPr>
            <a:xfrm>
              <a:off x="3557" y="3391"/>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5</a:t>
              </a:r>
              <a:endParaRPr lang="en-US" altLang="zh-CN" sz="2800" b="0" dirty="0">
                <a:latin typeface="Times New Roman" panose="02020603050405020304" pitchFamily="18" charset="0"/>
                <a:ea typeface="宋体" panose="02010600030101010101" pitchFamily="2" charset="-122"/>
              </a:endParaRPr>
            </a:p>
          </p:txBody>
        </p:sp>
        <p:sp>
          <p:nvSpPr>
            <p:cNvPr id="15402" name="Text Box 19"/>
            <p:cNvSpPr txBox="1"/>
            <p:nvPr/>
          </p:nvSpPr>
          <p:spPr>
            <a:xfrm>
              <a:off x="3737" y="3379"/>
              <a:ext cx="15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4</a:t>
              </a:r>
              <a:endParaRPr lang="en-US" altLang="zh-CN" sz="2800" b="0" dirty="0">
                <a:latin typeface="Times New Roman" panose="02020603050405020304" pitchFamily="18" charset="0"/>
                <a:ea typeface="宋体" panose="02010600030101010101" pitchFamily="2" charset="-122"/>
              </a:endParaRPr>
            </a:p>
          </p:txBody>
        </p:sp>
        <p:sp>
          <p:nvSpPr>
            <p:cNvPr id="15403" name="Text Box 20"/>
            <p:cNvSpPr txBox="1"/>
            <p:nvPr/>
          </p:nvSpPr>
          <p:spPr>
            <a:xfrm>
              <a:off x="3977" y="3379"/>
              <a:ext cx="134"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1</a:t>
              </a:r>
              <a:endParaRPr lang="en-US" altLang="zh-CN" sz="2800" b="0" dirty="0">
                <a:latin typeface="Times New Roman" panose="02020603050405020304" pitchFamily="18" charset="0"/>
                <a:ea typeface="宋体" panose="02010600030101010101" pitchFamily="2" charset="-122"/>
              </a:endParaRPr>
            </a:p>
          </p:txBody>
        </p:sp>
        <p:sp>
          <p:nvSpPr>
            <p:cNvPr id="15404" name="Text Box 21"/>
            <p:cNvSpPr txBox="1"/>
            <p:nvPr/>
          </p:nvSpPr>
          <p:spPr>
            <a:xfrm>
              <a:off x="4193" y="3397"/>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405" name="Text Box 22"/>
            <p:cNvSpPr txBox="1"/>
            <p:nvPr/>
          </p:nvSpPr>
          <p:spPr>
            <a:xfrm>
              <a:off x="4541" y="3403"/>
              <a:ext cx="122"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15406" name="Text Box 23"/>
            <p:cNvSpPr txBox="1"/>
            <p:nvPr/>
          </p:nvSpPr>
          <p:spPr>
            <a:xfrm>
              <a:off x="4733" y="3391"/>
              <a:ext cx="15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6</a:t>
              </a:r>
              <a:endParaRPr lang="en-US" altLang="zh-CN" sz="2800" b="0" dirty="0">
                <a:latin typeface="Times New Roman" panose="02020603050405020304" pitchFamily="18" charset="0"/>
                <a:ea typeface="宋体" panose="02010600030101010101" pitchFamily="2" charset="-122"/>
              </a:endParaRPr>
            </a:p>
          </p:txBody>
        </p:sp>
        <p:sp>
          <p:nvSpPr>
            <p:cNvPr id="15407" name="Text Box 24"/>
            <p:cNvSpPr txBox="1"/>
            <p:nvPr/>
          </p:nvSpPr>
          <p:spPr>
            <a:xfrm>
              <a:off x="4961" y="3379"/>
              <a:ext cx="15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8</a:t>
              </a:r>
              <a:endParaRPr lang="en-US" altLang="zh-CN" sz="2800" b="0" dirty="0">
                <a:latin typeface="Times New Roman" panose="02020603050405020304" pitchFamily="18" charset="0"/>
                <a:ea typeface="宋体" panose="02010600030101010101" pitchFamily="2" charset="-122"/>
              </a:endParaRPr>
            </a:p>
          </p:txBody>
        </p:sp>
        <p:sp>
          <p:nvSpPr>
            <p:cNvPr id="15408" name="Text Box 25"/>
            <p:cNvSpPr txBox="1"/>
            <p:nvPr/>
          </p:nvSpPr>
          <p:spPr>
            <a:xfrm>
              <a:off x="5165" y="3379"/>
              <a:ext cx="15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9</a:t>
              </a:r>
              <a:endParaRPr lang="en-US" altLang="zh-CN" sz="2800" b="0" dirty="0">
                <a:latin typeface="Times New Roman" panose="02020603050405020304" pitchFamily="18" charset="0"/>
                <a:ea typeface="宋体" panose="02010600030101010101" pitchFamily="2" charset="-122"/>
              </a:endParaRPr>
            </a:p>
          </p:txBody>
        </p:sp>
        <p:sp>
          <p:nvSpPr>
            <p:cNvPr id="15409" name="Text Box 26"/>
            <p:cNvSpPr txBox="1"/>
            <p:nvPr/>
          </p:nvSpPr>
          <p:spPr>
            <a:xfrm>
              <a:off x="5386" y="3373"/>
              <a:ext cx="278" cy="237"/>
            </a:xfrm>
            <a:prstGeom prst="rect">
              <a:avLst/>
            </a:prstGeom>
            <a:noFill/>
            <a:ln w="9525" cap="flat" cmpd="sng">
              <a:solidFill>
                <a:schemeClr val="tx1"/>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15410" name="Oval 27"/>
            <p:cNvSpPr/>
            <p:nvPr/>
          </p:nvSpPr>
          <p:spPr>
            <a:xfrm>
              <a:off x="804" y="2628"/>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1" name="Oval 28"/>
            <p:cNvSpPr/>
            <p:nvPr/>
          </p:nvSpPr>
          <p:spPr>
            <a:xfrm>
              <a:off x="252" y="2628"/>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2" name="Oval 29"/>
            <p:cNvSpPr/>
            <p:nvPr/>
          </p:nvSpPr>
          <p:spPr>
            <a:xfrm>
              <a:off x="1344" y="2616"/>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3" name="Oval 30"/>
            <p:cNvSpPr/>
            <p:nvPr/>
          </p:nvSpPr>
          <p:spPr>
            <a:xfrm>
              <a:off x="1776" y="2616"/>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4" name="Oval 31"/>
            <p:cNvSpPr/>
            <p:nvPr/>
          </p:nvSpPr>
          <p:spPr>
            <a:xfrm>
              <a:off x="2244" y="2604"/>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5" name="Oval 32"/>
            <p:cNvSpPr/>
            <p:nvPr/>
          </p:nvSpPr>
          <p:spPr>
            <a:xfrm>
              <a:off x="2688" y="2604"/>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6" name="Oval 33"/>
            <p:cNvSpPr/>
            <p:nvPr/>
          </p:nvSpPr>
          <p:spPr>
            <a:xfrm>
              <a:off x="3204" y="2604"/>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7" name="Oval 34"/>
            <p:cNvSpPr/>
            <p:nvPr/>
          </p:nvSpPr>
          <p:spPr>
            <a:xfrm>
              <a:off x="3696" y="2604"/>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8" name="Oval 35"/>
            <p:cNvSpPr/>
            <p:nvPr/>
          </p:nvSpPr>
          <p:spPr>
            <a:xfrm>
              <a:off x="4188" y="2604"/>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19" name="Oval 36"/>
            <p:cNvSpPr/>
            <p:nvPr/>
          </p:nvSpPr>
          <p:spPr>
            <a:xfrm>
              <a:off x="4836" y="2580"/>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0" name="Rectangle 37"/>
            <p:cNvSpPr/>
            <p:nvPr/>
          </p:nvSpPr>
          <p:spPr>
            <a:xfrm>
              <a:off x="768" y="1764"/>
              <a:ext cx="180" cy="204"/>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1" name="Rectangle 38"/>
            <p:cNvSpPr/>
            <p:nvPr/>
          </p:nvSpPr>
          <p:spPr>
            <a:xfrm>
              <a:off x="1800" y="1764"/>
              <a:ext cx="180" cy="204"/>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2" name="Rectangle 39"/>
            <p:cNvSpPr/>
            <p:nvPr/>
          </p:nvSpPr>
          <p:spPr>
            <a:xfrm>
              <a:off x="2892" y="1740"/>
              <a:ext cx="180" cy="204"/>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3" name="Rectangle 40"/>
            <p:cNvSpPr/>
            <p:nvPr/>
          </p:nvSpPr>
          <p:spPr>
            <a:xfrm>
              <a:off x="3924" y="1740"/>
              <a:ext cx="180" cy="204"/>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4" name="Oval 41"/>
            <p:cNvSpPr/>
            <p:nvPr/>
          </p:nvSpPr>
          <p:spPr>
            <a:xfrm>
              <a:off x="1368" y="1188"/>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5" name="Oval 42"/>
            <p:cNvSpPr/>
            <p:nvPr/>
          </p:nvSpPr>
          <p:spPr>
            <a:xfrm>
              <a:off x="3480" y="1176"/>
              <a:ext cx="156" cy="168"/>
            </a:xfrm>
            <a:prstGeom prst="ellipse">
              <a:avLst/>
            </a:prstGeom>
            <a:no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6" name="Rectangle 43"/>
            <p:cNvSpPr/>
            <p:nvPr/>
          </p:nvSpPr>
          <p:spPr>
            <a:xfrm>
              <a:off x="2460" y="660"/>
              <a:ext cx="180" cy="204"/>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endParaRPr lang="zh-CN" altLang="en-US" sz="2800" b="0" dirty="0">
                <a:latin typeface="Arial" panose="020B0604020202020204" pitchFamily="34" charset="0"/>
                <a:ea typeface="宋体" panose="02010600030101010101" pitchFamily="2" charset="-122"/>
              </a:endParaRPr>
            </a:p>
          </p:txBody>
        </p:sp>
        <p:sp>
          <p:nvSpPr>
            <p:cNvPr id="15427" name="Line 44"/>
            <p:cNvSpPr/>
            <p:nvPr/>
          </p:nvSpPr>
          <p:spPr>
            <a:xfrm flipH="1">
              <a:off x="1500" y="864"/>
              <a:ext cx="1020" cy="348"/>
            </a:xfrm>
            <a:prstGeom prst="line">
              <a:avLst/>
            </a:prstGeom>
            <a:ln w="9525" cap="flat" cmpd="sng">
              <a:solidFill>
                <a:schemeClr val="tx1"/>
              </a:solidFill>
              <a:prstDash val="solid"/>
              <a:headEnd type="none" w="med" len="med"/>
              <a:tailEnd type="none" w="med" len="med"/>
            </a:ln>
          </p:spPr>
        </p:sp>
        <p:sp>
          <p:nvSpPr>
            <p:cNvPr id="15428" name="Line 45"/>
            <p:cNvSpPr/>
            <p:nvPr/>
          </p:nvSpPr>
          <p:spPr>
            <a:xfrm>
              <a:off x="2532" y="876"/>
              <a:ext cx="936" cy="336"/>
            </a:xfrm>
            <a:prstGeom prst="line">
              <a:avLst/>
            </a:prstGeom>
            <a:ln w="9525" cap="flat" cmpd="sng">
              <a:solidFill>
                <a:schemeClr val="tx1"/>
              </a:solidFill>
              <a:prstDash val="solid"/>
              <a:headEnd type="none" w="med" len="med"/>
              <a:tailEnd type="none" w="med" len="med"/>
            </a:ln>
          </p:spPr>
        </p:sp>
        <p:sp>
          <p:nvSpPr>
            <p:cNvPr id="15429" name="Line 46"/>
            <p:cNvSpPr/>
            <p:nvPr/>
          </p:nvSpPr>
          <p:spPr>
            <a:xfrm flipH="1">
              <a:off x="852" y="1356"/>
              <a:ext cx="540" cy="396"/>
            </a:xfrm>
            <a:prstGeom prst="line">
              <a:avLst/>
            </a:prstGeom>
            <a:ln w="9525" cap="flat" cmpd="sng">
              <a:solidFill>
                <a:schemeClr val="tx1"/>
              </a:solidFill>
              <a:prstDash val="solid"/>
              <a:headEnd type="none" w="med" len="med"/>
              <a:tailEnd type="none" w="med" len="med"/>
            </a:ln>
          </p:spPr>
        </p:sp>
        <p:sp>
          <p:nvSpPr>
            <p:cNvPr id="15430" name="Line 47"/>
            <p:cNvSpPr/>
            <p:nvPr/>
          </p:nvSpPr>
          <p:spPr>
            <a:xfrm>
              <a:off x="1404" y="1368"/>
              <a:ext cx="528" cy="384"/>
            </a:xfrm>
            <a:prstGeom prst="line">
              <a:avLst/>
            </a:prstGeom>
            <a:ln w="9525" cap="flat" cmpd="sng">
              <a:solidFill>
                <a:schemeClr val="tx1"/>
              </a:solidFill>
              <a:prstDash val="solid"/>
              <a:headEnd type="none" w="med" len="med"/>
              <a:tailEnd type="none" w="med" len="med"/>
            </a:ln>
          </p:spPr>
        </p:sp>
        <p:sp>
          <p:nvSpPr>
            <p:cNvPr id="15431" name="Line 48"/>
            <p:cNvSpPr/>
            <p:nvPr/>
          </p:nvSpPr>
          <p:spPr>
            <a:xfrm flipH="1">
              <a:off x="2964" y="1332"/>
              <a:ext cx="600" cy="396"/>
            </a:xfrm>
            <a:prstGeom prst="line">
              <a:avLst/>
            </a:prstGeom>
            <a:ln w="9525" cap="flat" cmpd="sng">
              <a:solidFill>
                <a:schemeClr val="tx1"/>
              </a:solidFill>
              <a:prstDash val="solid"/>
              <a:headEnd type="none" w="med" len="med"/>
              <a:tailEnd type="none" w="med" len="med"/>
            </a:ln>
          </p:spPr>
        </p:sp>
        <p:sp>
          <p:nvSpPr>
            <p:cNvPr id="15432" name="Line 49"/>
            <p:cNvSpPr/>
            <p:nvPr/>
          </p:nvSpPr>
          <p:spPr>
            <a:xfrm>
              <a:off x="3564" y="1356"/>
              <a:ext cx="456" cy="384"/>
            </a:xfrm>
            <a:prstGeom prst="line">
              <a:avLst/>
            </a:prstGeom>
            <a:ln w="9525" cap="flat" cmpd="sng">
              <a:solidFill>
                <a:schemeClr val="tx1"/>
              </a:solidFill>
              <a:prstDash val="solid"/>
              <a:headEnd type="none" w="med" len="med"/>
              <a:tailEnd type="none" w="med" len="med"/>
            </a:ln>
          </p:spPr>
        </p:sp>
        <p:sp>
          <p:nvSpPr>
            <p:cNvPr id="15433" name="Line 50"/>
            <p:cNvSpPr/>
            <p:nvPr/>
          </p:nvSpPr>
          <p:spPr>
            <a:xfrm flipH="1">
              <a:off x="360" y="1956"/>
              <a:ext cx="468" cy="672"/>
            </a:xfrm>
            <a:prstGeom prst="line">
              <a:avLst/>
            </a:prstGeom>
            <a:ln w="9525" cap="flat" cmpd="sng">
              <a:solidFill>
                <a:schemeClr val="tx1"/>
              </a:solidFill>
              <a:prstDash val="solid"/>
              <a:headEnd type="none" w="med" len="med"/>
              <a:tailEnd type="none" w="med" len="med"/>
            </a:ln>
          </p:spPr>
        </p:sp>
        <p:sp>
          <p:nvSpPr>
            <p:cNvPr id="15434" name="Line 51"/>
            <p:cNvSpPr/>
            <p:nvPr/>
          </p:nvSpPr>
          <p:spPr>
            <a:xfrm>
              <a:off x="840" y="1980"/>
              <a:ext cx="24" cy="660"/>
            </a:xfrm>
            <a:prstGeom prst="line">
              <a:avLst/>
            </a:prstGeom>
            <a:ln w="9525" cap="flat" cmpd="sng">
              <a:solidFill>
                <a:schemeClr val="tx1"/>
              </a:solidFill>
              <a:prstDash val="solid"/>
              <a:headEnd type="none" w="med" len="med"/>
              <a:tailEnd type="none" w="med" len="med"/>
            </a:ln>
          </p:spPr>
        </p:sp>
        <p:sp>
          <p:nvSpPr>
            <p:cNvPr id="15435" name="Line 52"/>
            <p:cNvSpPr/>
            <p:nvPr/>
          </p:nvSpPr>
          <p:spPr>
            <a:xfrm flipH="1">
              <a:off x="1416" y="1956"/>
              <a:ext cx="468" cy="648"/>
            </a:xfrm>
            <a:prstGeom prst="line">
              <a:avLst/>
            </a:prstGeom>
            <a:ln w="9525" cap="flat" cmpd="sng">
              <a:solidFill>
                <a:schemeClr val="tx1"/>
              </a:solidFill>
              <a:prstDash val="solid"/>
              <a:headEnd type="none" w="med" len="med"/>
              <a:tailEnd type="none" w="med" len="med"/>
            </a:ln>
          </p:spPr>
        </p:sp>
        <p:sp>
          <p:nvSpPr>
            <p:cNvPr id="15436" name="Line 53"/>
            <p:cNvSpPr/>
            <p:nvPr/>
          </p:nvSpPr>
          <p:spPr>
            <a:xfrm>
              <a:off x="1860" y="1980"/>
              <a:ext cx="0" cy="636"/>
            </a:xfrm>
            <a:prstGeom prst="line">
              <a:avLst/>
            </a:prstGeom>
            <a:ln w="9525" cap="flat" cmpd="sng">
              <a:solidFill>
                <a:schemeClr val="tx1"/>
              </a:solidFill>
              <a:prstDash val="solid"/>
              <a:headEnd type="none" w="med" len="med"/>
              <a:tailEnd type="none" w="med" len="med"/>
            </a:ln>
          </p:spPr>
        </p:sp>
        <p:sp>
          <p:nvSpPr>
            <p:cNvPr id="15437" name="Line 54"/>
            <p:cNvSpPr/>
            <p:nvPr/>
          </p:nvSpPr>
          <p:spPr>
            <a:xfrm>
              <a:off x="1896" y="1980"/>
              <a:ext cx="420" cy="624"/>
            </a:xfrm>
            <a:prstGeom prst="line">
              <a:avLst/>
            </a:prstGeom>
            <a:ln w="9525" cap="flat" cmpd="sng">
              <a:solidFill>
                <a:schemeClr val="tx1"/>
              </a:solidFill>
              <a:prstDash val="solid"/>
              <a:headEnd type="none" w="med" len="med"/>
              <a:tailEnd type="none" w="med" len="med"/>
            </a:ln>
          </p:spPr>
        </p:sp>
        <p:sp>
          <p:nvSpPr>
            <p:cNvPr id="15438" name="Line 55"/>
            <p:cNvSpPr/>
            <p:nvPr/>
          </p:nvSpPr>
          <p:spPr>
            <a:xfrm>
              <a:off x="1908" y="2004"/>
              <a:ext cx="864" cy="588"/>
            </a:xfrm>
            <a:prstGeom prst="line">
              <a:avLst/>
            </a:prstGeom>
            <a:ln w="9525" cap="flat" cmpd="sng">
              <a:solidFill>
                <a:schemeClr val="tx1"/>
              </a:solidFill>
              <a:prstDash val="solid"/>
              <a:headEnd type="none" w="med" len="med"/>
              <a:tailEnd type="none" w="med" len="med"/>
            </a:ln>
          </p:spPr>
        </p:sp>
        <p:sp>
          <p:nvSpPr>
            <p:cNvPr id="15439" name="Line 56"/>
            <p:cNvSpPr/>
            <p:nvPr/>
          </p:nvSpPr>
          <p:spPr>
            <a:xfrm>
              <a:off x="2976" y="1944"/>
              <a:ext cx="300" cy="672"/>
            </a:xfrm>
            <a:prstGeom prst="line">
              <a:avLst/>
            </a:prstGeom>
            <a:ln w="9525" cap="flat" cmpd="sng">
              <a:solidFill>
                <a:schemeClr val="tx1"/>
              </a:solidFill>
              <a:prstDash val="solid"/>
              <a:headEnd type="none" w="med" len="med"/>
              <a:tailEnd type="none" w="med" len="med"/>
            </a:ln>
          </p:spPr>
        </p:sp>
        <p:sp>
          <p:nvSpPr>
            <p:cNvPr id="15440" name="Line 57"/>
            <p:cNvSpPr/>
            <p:nvPr/>
          </p:nvSpPr>
          <p:spPr>
            <a:xfrm>
              <a:off x="2976" y="1944"/>
              <a:ext cx="804" cy="672"/>
            </a:xfrm>
            <a:prstGeom prst="line">
              <a:avLst/>
            </a:prstGeom>
            <a:ln w="9525" cap="flat" cmpd="sng">
              <a:solidFill>
                <a:schemeClr val="tx1"/>
              </a:solidFill>
              <a:prstDash val="solid"/>
              <a:headEnd type="none" w="med" len="med"/>
              <a:tailEnd type="none" w="med" len="med"/>
            </a:ln>
          </p:spPr>
        </p:sp>
        <p:sp>
          <p:nvSpPr>
            <p:cNvPr id="15441" name="Line 58"/>
            <p:cNvSpPr/>
            <p:nvPr/>
          </p:nvSpPr>
          <p:spPr>
            <a:xfrm>
              <a:off x="4032" y="1956"/>
              <a:ext cx="228" cy="636"/>
            </a:xfrm>
            <a:prstGeom prst="line">
              <a:avLst/>
            </a:prstGeom>
            <a:ln w="9525" cap="flat" cmpd="sng">
              <a:solidFill>
                <a:schemeClr val="tx1"/>
              </a:solidFill>
              <a:prstDash val="solid"/>
              <a:headEnd type="none" w="med" len="med"/>
              <a:tailEnd type="none" w="med" len="med"/>
            </a:ln>
          </p:spPr>
        </p:sp>
        <p:sp>
          <p:nvSpPr>
            <p:cNvPr id="15442" name="Line 59"/>
            <p:cNvSpPr/>
            <p:nvPr/>
          </p:nvSpPr>
          <p:spPr>
            <a:xfrm>
              <a:off x="4056" y="1968"/>
              <a:ext cx="840" cy="600"/>
            </a:xfrm>
            <a:prstGeom prst="line">
              <a:avLst/>
            </a:prstGeom>
            <a:ln w="9525" cap="flat" cmpd="sng">
              <a:solidFill>
                <a:schemeClr val="tx1"/>
              </a:solidFill>
              <a:prstDash val="solid"/>
              <a:headEnd type="none" w="med" len="med"/>
              <a:tailEnd type="none" w="med" len="med"/>
            </a:ln>
          </p:spPr>
        </p:sp>
        <p:sp>
          <p:nvSpPr>
            <p:cNvPr id="15443" name="Line 60"/>
            <p:cNvSpPr/>
            <p:nvPr/>
          </p:nvSpPr>
          <p:spPr>
            <a:xfrm flipH="1">
              <a:off x="228" y="2796"/>
              <a:ext cx="84" cy="516"/>
            </a:xfrm>
            <a:prstGeom prst="line">
              <a:avLst/>
            </a:prstGeom>
            <a:ln w="9525" cap="flat" cmpd="sng">
              <a:solidFill>
                <a:schemeClr val="tx1"/>
              </a:solidFill>
              <a:prstDash val="solid"/>
              <a:headEnd type="none" w="med" len="med"/>
              <a:tailEnd type="none" w="med" len="med"/>
            </a:ln>
          </p:spPr>
        </p:sp>
        <p:sp>
          <p:nvSpPr>
            <p:cNvPr id="15444" name="Line 61"/>
            <p:cNvSpPr/>
            <p:nvPr/>
          </p:nvSpPr>
          <p:spPr>
            <a:xfrm>
              <a:off x="324" y="2820"/>
              <a:ext cx="144" cy="492"/>
            </a:xfrm>
            <a:prstGeom prst="line">
              <a:avLst/>
            </a:prstGeom>
            <a:ln w="9525" cap="flat" cmpd="sng">
              <a:solidFill>
                <a:schemeClr val="tx1"/>
              </a:solidFill>
              <a:prstDash val="solid"/>
              <a:headEnd type="none" w="med" len="med"/>
              <a:tailEnd type="none" w="med" len="med"/>
            </a:ln>
          </p:spPr>
        </p:sp>
        <p:sp>
          <p:nvSpPr>
            <p:cNvPr id="15445" name="Line 62"/>
            <p:cNvSpPr/>
            <p:nvPr/>
          </p:nvSpPr>
          <p:spPr>
            <a:xfrm flipH="1">
              <a:off x="732" y="2796"/>
              <a:ext cx="156" cy="540"/>
            </a:xfrm>
            <a:prstGeom prst="line">
              <a:avLst/>
            </a:prstGeom>
            <a:ln w="9525" cap="flat" cmpd="sng">
              <a:solidFill>
                <a:schemeClr val="tx1"/>
              </a:solidFill>
              <a:prstDash val="solid"/>
              <a:headEnd type="none" w="med" len="med"/>
              <a:tailEnd type="none" w="med" len="med"/>
            </a:ln>
          </p:spPr>
        </p:sp>
        <p:sp>
          <p:nvSpPr>
            <p:cNvPr id="15446" name="Line 63"/>
            <p:cNvSpPr/>
            <p:nvPr/>
          </p:nvSpPr>
          <p:spPr>
            <a:xfrm>
              <a:off x="900" y="2796"/>
              <a:ext cx="144" cy="552"/>
            </a:xfrm>
            <a:prstGeom prst="line">
              <a:avLst/>
            </a:prstGeom>
            <a:ln w="9525" cap="flat" cmpd="sng">
              <a:solidFill>
                <a:schemeClr val="tx1"/>
              </a:solidFill>
              <a:prstDash val="solid"/>
              <a:headEnd type="none" w="med" len="med"/>
              <a:tailEnd type="none" w="med" len="med"/>
            </a:ln>
          </p:spPr>
        </p:sp>
        <p:sp>
          <p:nvSpPr>
            <p:cNvPr id="15447" name="Line 64"/>
            <p:cNvSpPr/>
            <p:nvPr/>
          </p:nvSpPr>
          <p:spPr>
            <a:xfrm flipH="1">
              <a:off x="1296" y="2796"/>
              <a:ext cx="132" cy="540"/>
            </a:xfrm>
            <a:prstGeom prst="line">
              <a:avLst/>
            </a:prstGeom>
            <a:ln w="9525" cap="flat" cmpd="sng">
              <a:solidFill>
                <a:schemeClr val="tx1"/>
              </a:solidFill>
              <a:prstDash val="solid"/>
              <a:headEnd type="none" w="med" len="med"/>
              <a:tailEnd type="none" w="med" len="med"/>
            </a:ln>
          </p:spPr>
        </p:sp>
        <p:sp>
          <p:nvSpPr>
            <p:cNvPr id="15448" name="Line 65"/>
            <p:cNvSpPr/>
            <p:nvPr/>
          </p:nvSpPr>
          <p:spPr>
            <a:xfrm flipH="1">
              <a:off x="1548" y="2784"/>
              <a:ext cx="300" cy="576"/>
            </a:xfrm>
            <a:prstGeom prst="line">
              <a:avLst/>
            </a:prstGeom>
            <a:ln w="9525" cap="flat" cmpd="sng">
              <a:solidFill>
                <a:schemeClr val="tx1"/>
              </a:solidFill>
              <a:prstDash val="solid"/>
              <a:headEnd type="none" w="med" len="med"/>
              <a:tailEnd type="none" w="med" len="med"/>
            </a:ln>
          </p:spPr>
        </p:sp>
        <p:sp>
          <p:nvSpPr>
            <p:cNvPr id="15449" name="Line 66"/>
            <p:cNvSpPr/>
            <p:nvPr/>
          </p:nvSpPr>
          <p:spPr>
            <a:xfrm>
              <a:off x="1860" y="2784"/>
              <a:ext cx="0" cy="564"/>
            </a:xfrm>
            <a:prstGeom prst="line">
              <a:avLst/>
            </a:prstGeom>
            <a:ln w="9525" cap="flat" cmpd="sng">
              <a:solidFill>
                <a:schemeClr val="tx1"/>
              </a:solidFill>
              <a:prstDash val="solid"/>
              <a:headEnd type="none" w="med" len="med"/>
              <a:tailEnd type="none" w="med" len="med"/>
            </a:ln>
          </p:spPr>
        </p:sp>
        <p:sp>
          <p:nvSpPr>
            <p:cNvPr id="15450" name="Line 67"/>
            <p:cNvSpPr/>
            <p:nvPr/>
          </p:nvSpPr>
          <p:spPr>
            <a:xfrm>
              <a:off x="1860" y="2796"/>
              <a:ext cx="216" cy="564"/>
            </a:xfrm>
            <a:prstGeom prst="line">
              <a:avLst/>
            </a:prstGeom>
            <a:ln w="9525" cap="flat" cmpd="sng">
              <a:solidFill>
                <a:schemeClr val="tx1"/>
              </a:solidFill>
              <a:prstDash val="solid"/>
              <a:headEnd type="none" w="med" len="med"/>
              <a:tailEnd type="none" w="med" len="med"/>
            </a:ln>
          </p:spPr>
        </p:sp>
        <p:sp>
          <p:nvSpPr>
            <p:cNvPr id="15451" name="Line 68"/>
            <p:cNvSpPr/>
            <p:nvPr/>
          </p:nvSpPr>
          <p:spPr>
            <a:xfrm flipH="1">
              <a:off x="2304" y="2760"/>
              <a:ext cx="24" cy="612"/>
            </a:xfrm>
            <a:prstGeom prst="line">
              <a:avLst/>
            </a:prstGeom>
            <a:ln w="9525" cap="flat" cmpd="sng">
              <a:solidFill>
                <a:schemeClr val="tx1"/>
              </a:solidFill>
              <a:prstDash val="solid"/>
              <a:headEnd type="none" w="med" len="med"/>
              <a:tailEnd type="none" w="med" len="med"/>
            </a:ln>
          </p:spPr>
        </p:sp>
        <p:sp>
          <p:nvSpPr>
            <p:cNvPr id="15452" name="Line 69"/>
            <p:cNvSpPr/>
            <p:nvPr/>
          </p:nvSpPr>
          <p:spPr>
            <a:xfrm>
              <a:off x="2328" y="2760"/>
              <a:ext cx="252" cy="624"/>
            </a:xfrm>
            <a:prstGeom prst="line">
              <a:avLst/>
            </a:prstGeom>
            <a:ln w="9525" cap="flat" cmpd="sng">
              <a:solidFill>
                <a:schemeClr val="tx1"/>
              </a:solidFill>
              <a:prstDash val="solid"/>
              <a:headEnd type="none" w="med" len="med"/>
              <a:tailEnd type="none" w="med" len="med"/>
            </a:ln>
          </p:spPr>
        </p:sp>
        <p:sp>
          <p:nvSpPr>
            <p:cNvPr id="15453" name="Line 70"/>
            <p:cNvSpPr/>
            <p:nvPr/>
          </p:nvSpPr>
          <p:spPr>
            <a:xfrm>
              <a:off x="2340" y="2760"/>
              <a:ext cx="528" cy="624"/>
            </a:xfrm>
            <a:prstGeom prst="line">
              <a:avLst/>
            </a:prstGeom>
            <a:ln w="9525" cap="flat" cmpd="sng">
              <a:solidFill>
                <a:schemeClr val="tx1"/>
              </a:solidFill>
              <a:prstDash val="solid"/>
              <a:headEnd type="none" w="med" len="med"/>
              <a:tailEnd type="none" w="med" len="med"/>
            </a:ln>
          </p:spPr>
        </p:sp>
        <p:sp>
          <p:nvSpPr>
            <p:cNvPr id="15454" name="Line 71"/>
            <p:cNvSpPr/>
            <p:nvPr/>
          </p:nvSpPr>
          <p:spPr>
            <a:xfrm>
              <a:off x="2808" y="2748"/>
              <a:ext cx="312" cy="636"/>
            </a:xfrm>
            <a:prstGeom prst="line">
              <a:avLst/>
            </a:prstGeom>
            <a:ln w="9525" cap="flat" cmpd="sng">
              <a:solidFill>
                <a:schemeClr val="tx1"/>
              </a:solidFill>
              <a:prstDash val="solid"/>
              <a:headEnd type="none" w="med" len="med"/>
              <a:tailEnd type="none" w="med" len="med"/>
            </a:ln>
          </p:spPr>
        </p:sp>
        <p:sp>
          <p:nvSpPr>
            <p:cNvPr id="15455" name="Line 72"/>
            <p:cNvSpPr/>
            <p:nvPr/>
          </p:nvSpPr>
          <p:spPr>
            <a:xfrm>
              <a:off x="2820" y="2760"/>
              <a:ext cx="624" cy="624"/>
            </a:xfrm>
            <a:prstGeom prst="line">
              <a:avLst/>
            </a:prstGeom>
            <a:ln w="9525" cap="flat" cmpd="sng">
              <a:solidFill>
                <a:schemeClr val="tx1"/>
              </a:solidFill>
              <a:prstDash val="solid"/>
              <a:headEnd type="none" w="med" len="med"/>
              <a:tailEnd type="none" w="med" len="med"/>
            </a:ln>
          </p:spPr>
        </p:sp>
        <p:sp>
          <p:nvSpPr>
            <p:cNvPr id="15456" name="Line 73"/>
            <p:cNvSpPr/>
            <p:nvPr/>
          </p:nvSpPr>
          <p:spPr>
            <a:xfrm>
              <a:off x="3312" y="2784"/>
              <a:ext cx="312" cy="600"/>
            </a:xfrm>
            <a:prstGeom prst="line">
              <a:avLst/>
            </a:prstGeom>
            <a:ln w="9525" cap="flat" cmpd="sng">
              <a:solidFill>
                <a:schemeClr val="tx1"/>
              </a:solidFill>
              <a:prstDash val="solid"/>
              <a:headEnd type="none" w="med" len="med"/>
              <a:tailEnd type="none" w="med" len="med"/>
            </a:ln>
          </p:spPr>
        </p:sp>
        <p:sp>
          <p:nvSpPr>
            <p:cNvPr id="15457" name="Line 74"/>
            <p:cNvSpPr/>
            <p:nvPr/>
          </p:nvSpPr>
          <p:spPr>
            <a:xfrm>
              <a:off x="3324" y="2784"/>
              <a:ext cx="504" cy="588"/>
            </a:xfrm>
            <a:prstGeom prst="line">
              <a:avLst/>
            </a:prstGeom>
            <a:ln w="9525" cap="flat" cmpd="sng">
              <a:solidFill>
                <a:schemeClr val="tx1"/>
              </a:solidFill>
              <a:prstDash val="solid"/>
              <a:headEnd type="none" w="med" len="med"/>
              <a:tailEnd type="none" w="med" len="med"/>
            </a:ln>
          </p:spPr>
        </p:sp>
        <p:sp>
          <p:nvSpPr>
            <p:cNvPr id="15458" name="Line 75"/>
            <p:cNvSpPr/>
            <p:nvPr/>
          </p:nvSpPr>
          <p:spPr>
            <a:xfrm>
              <a:off x="3336" y="2772"/>
              <a:ext cx="720" cy="612"/>
            </a:xfrm>
            <a:prstGeom prst="line">
              <a:avLst/>
            </a:prstGeom>
            <a:ln w="9525" cap="flat" cmpd="sng">
              <a:solidFill>
                <a:schemeClr val="tx1"/>
              </a:solidFill>
              <a:prstDash val="solid"/>
              <a:headEnd type="none" w="med" len="med"/>
              <a:tailEnd type="none" w="med" len="med"/>
            </a:ln>
          </p:spPr>
        </p:sp>
        <p:sp>
          <p:nvSpPr>
            <p:cNvPr id="15459" name="Line 76"/>
            <p:cNvSpPr/>
            <p:nvPr/>
          </p:nvSpPr>
          <p:spPr>
            <a:xfrm>
              <a:off x="3792" y="2784"/>
              <a:ext cx="528" cy="612"/>
            </a:xfrm>
            <a:prstGeom prst="line">
              <a:avLst/>
            </a:prstGeom>
            <a:ln w="9525" cap="flat" cmpd="sng">
              <a:solidFill>
                <a:schemeClr val="tx1"/>
              </a:solidFill>
              <a:prstDash val="solid"/>
              <a:headEnd type="none" w="med" len="med"/>
              <a:tailEnd type="none" w="med" len="med"/>
            </a:ln>
          </p:spPr>
        </p:sp>
        <p:sp>
          <p:nvSpPr>
            <p:cNvPr id="15460" name="Line 77"/>
            <p:cNvSpPr/>
            <p:nvPr/>
          </p:nvSpPr>
          <p:spPr>
            <a:xfrm>
              <a:off x="3804" y="2808"/>
              <a:ext cx="792" cy="612"/>
            </a:xfrm>
            <a:prstGeom prst="line">
              <a:avLst/>
            </a:prstGeom>
            <a:ln w="9525" cap="flat" cmpd="sng">
              <a:solidFill>
                <a:schemeClr val="tx1"/>
              </a:solidFill>
              <a:prstDash val="solid"/>
              <a:headEnd type="none" w="med" len="med"/>
              <a:tailEnd type="none" w="med" len="med"/>
            </a:ln>
          </p:spPr>
        </p:sp>
        <p:sp>
          <p:nvSpPr>
            <p:cNvPr id="15461" name="Line 78"/>
            <p:cNvSpPr/>
            <p:nvPr/>
          </p:nvSpPr>
          <p:spPr>
            <a:xfrm>
              <a:off x="4296" y="2784"/>
              <a:ext cx="516" cy="612"/>
            </a:xfrm>
            <a:prstGeom prst="line">
              <a:avLst/>
            </a:prstGeom>
            <a:ln w="9525" cap="flat" cmpd="sng">
              <a:solidFill>
                <a:schemeClr val="tx1"/>
              </a:solidFill>
              <a:prstDash val="solid"/>
              <a:headEnd type="none" w="med" len="med"/>
              <a:tailEnd type="none" w="med" len="med"/>
            </a:ln>
          </p:spPr>
        </p:sp>
        <p:sp>
          <p:nvSpPr>
            <p:cNvPr id="15462" name="Line 79"/>
            <p:cNvSpPr/>
            <p:nvPr/>
          </p:nvSpPr>
          <p:spPr>
            <a:xfrm>
              <a:off x="4296" y="2772"/>
              <a:ext cx="744" cy="612"/>
            </a:xfrm>
            <a:prstGeom prst="line">
              <a:avLst/>
            </a:prstGeom>
            <a:ln w="9525" cap="flat" cmpd="sng">
              <a:solidFill>
                <a:schemeClr val="tx1"/>
              </a:solidFill>
              <a:prstDash val="solid"/>
              <a:headEnd type="none" w="med" len="med"/>
              <a:tailEnd type="none" w="med" len="med"/>
            </a:ln>
          </p:spPr>
        </p:sp>
        <p:sp>
          <p:nvSpPr>
            <p:cNvPr id="15463" name="Line 80"/>
            <p:cNvSpPr/>
            <p:nvPr/>
          </p:nvSpPr>
          <p:spPr>
            <a:xfrm>
              <a:off x="4932" y="2760"/>
              <a:ext cx="312" cy="624"/>
            </a:xfrm>
            <a:prstGeom prst="line">
              <a:avLst/>
            </a:prstGeom>
            <a:ln w="9525" cap="flat" cmpd="sng">
              <a:solidFill>
                <a:schemeClr val="tx1"/>
              </a:solidFill>
              <a:prstDash val="solid"/>
              <a:headEnd type="none" w="med" len="med"/>
              <a:tailEnd type="none" w="med" len="med"/>
            </a:ln>
          </p:spPr>
        </p:sp>
        <p:sp>
          <p:nvSpPr>
            <p:cNvPr id="15464" name="Line 81"/>
            <p:cNvSpPr/>
            <p:nvPr/>
          </p:nvSpPr>
          <p:spPr>
            <a:xfrm>
              <a:off x="4944" y="2760"/>
              <a:ext cx="600" cy="612"/>
            </a:xfrm>
            <a:prstGeom prst="line">
              <a:avLst/>
            </a:prstGeom>
            <a:ln w="9525" cap="flat" cmpd="sng">
              <a:solidFill>
                <a:schemeClr val="tx1"/>
              </a:solidFill>
              <a:prstDash val="solid"/>
              <a:headEnd type="none" w="med" len="med"/>
              <a:tailEnd type="none" w="med" len="med"/>
            </a:ln>
          </p:spPr>
        </p:sp>
      </p:grpSp>
      <p:sp>
        <p:nvSpPr>
          <p:cNvPr id="82" name="Text Box 82"/>
          <p:cNvSpPr txBox="1"/>
          <p:nvPr/>
        </p:nvSpPr>
        <p:spPr>
          <a:xfrm>
            <a:off x="698500" y="479107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83" name="Text Box 83"/>
          <p:cNvSpPr txBox="1"/>
          <p:nvPr/>
        </p:nvSpPr>
        <p:spPr>
          <a:xfrm>
            <a:off x="1555750" y="479107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84" name="Text Box 84"/>
          <p:cNvSpPr txBox="1"/>
          <p:nvPr/>
        </p:nvSpPr>
        <p:spPr>
          <a:xfrm>
            <a:off x="2374900" y="47339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85" name="Text Box 85"/>
          <p:cNvSpPr txBox="1"/>
          <p:nvPr/>
        </p:nvSpPr>
        <p:spPr>
          <a:xfrm>
            <a:off x="3022600" y="475297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86" name="Text Box 86"/>
          <p:cNvSpPr txBox="1"/>
          <p:nvPr/>
        </p:nvSpPr>
        <p:spPr>
          <a:xfrm>
            <a:off x="3784600" y="463867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87" name="Text Box 87"/>
          <p:cNvSpPr txBox="1"/>
          <p:nvPr/>
        </p:nvSpPr>
        <p:spPr>
          <a:xfrm>
            <a:off x="4508500" y="461962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-2</a:t>
            </a:r>
            <a:endParaRPr lang="en-US" altLang="zh-CN" sz="2800" b="0" dirty="0">
              <a:latin typeface="Times New Roman" panose="02020603050405020304" pitchFamily="18" charset="0"/>
              <a:ea typeface="宋体" panose="02010600030101010101" pitchFamily="2" charset="-122"/>
            </a:endParaRPr>
          </a:p>
        </p:txBody>
      </p:sp>
      <p:sp>
        <p:nvSpPr>
          <p:cNvPr id="88" name="Text Box 88"/>
          <p:cNvSpPr txBox="1"/>
          <p:nvPr/>
        </p:nvSpPr>
        <p:spPr>
          <a:xfrm>
            <a:off x="5308600" y="467677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1</a:t>
            </a:r>
            <a:endParaRPr lang="en-US" altLang="zh-CN" sz="2800" b="0" dirty="0">
              <a:latin typeface="Times New Roman" panose="02020603050405020304" pitchFamily="18" charset="0"/>
              <a:ea typeface="宋体" panose="02010600030101010101" pitchFamily="2" charset="-122"/>
            </a:endParaRPr>
          </a:p>
        </p:txBody>
      </p:sp>
      <p:sp>
        <p:nvSpPr>
          <p:cNvPr id="89" name="Text Box 89"/>
          <p:cNvSpPr txBox="1"/>
          <p:nvPr/>
        </p:nvSpPr>
        <p:spPr>
          <a:xfrm>
            <a:off x="6051550" y="454342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90" name="Text Box 90"/>
          <p:cNvSpPr txBox="1"/>
          <p:nvPr/>
        </p:nvSpPr>
        <p:spPr>
          <a:xfrm>
            <a:off x="6908800" y="45815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6</a:t>
            </a:r>
            <a:endParaRPr lang="en-US" altLang="zh-CN" sz="2800" b="0" dirty="0">
              <a:latin typeface="Times New Roman" panose="02020603050405020304" pitchFamily="18" charset="0"/>
              <a:ea typeface="宋体" panose="02010600030101010101" pitchFamily="2" charset="-122"/>
            </a:endParaRPr>
          </a:p>
        </p:txBody>
      </p:sp>
      <p:sp>
        <p:nvSpPr>
          <p:cNvPr id="91" name="Text Box 91"/>
          <p:cNvSpPr txBox="1"/>
          <p:nvPr/>
        </p:nvSpPr>
        <p:spPr>
          <a:xfrm>
            <a:off x="7937500" y="4600575"/>
            <a:ext cx="3746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92" name="Text Box 92"/>
          <p:cNvSpPr txBox="1"/>
          <p:nvPr/>
        </p:nvSpPr>
        <p:spPr>
          <a:xfrm>
            <a:off x="1536700" y="34004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93" name="Text Box 93"/>
          <p:cNvSpPr txBox="1"/>
          <p:nvPr/>
        </p:nvSpPr>
        <p:spPr>
          <a:xfrm>
            <a:off x="3251200" y="34004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3</a:t>
            </a:r>
            <a:endParaRPr lang="en-US" altLang="zh-CN" sz="2800" b="0" dirty="0">
              <a:latin typeface="Times New Roman" panose="02020603050405020304" pitchFamily="18" charset="0"/>
              <a:ea typeface="宋体" panose="02010600030101010101" pitchFamily="2" charset="-122"/>
            </a:endParaRPr>
          </a:p>
        </p:txBody>
      </p:sp>
      <p:sp>
        <p:nvSpPr>
          <p:cNvPr id="94" name="Text Box 94"/>
          <p:cNvSpPr txBox="1"/>
          <p:nvPr/>
        </p:nvSpPr>
        <p:spPr>
          <a:xfrm>
            <a:off x="4908550" y="341947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1</a:t>
            </a:r>
            <a:endParaRPr lang="en-US" altLang="zh-CN" sz="2800" b="0" dirty="0">
              <a:latin typeface="Times New Roman" panose="02020603050405020304" pitchFamily="18" charset="0"/>
              <a:ea typeface="宋体" panose="02010600030101010101" pitchFamily="2" charset="-122"/>
            </a:endParaRPr>
          </a:p>
        </p:txBody>
      </p:sp>
      <p:sp>
        <p:nvSpPr>
          <p:cNvPr id="95" name="Text Box 95"/>
          <p:cNvSpPr txBox="1"/>
          <p:nvPr/>
        </p:nvSpPr>
        <p:spPr>
          <a:xfrm>
            <a:off x="6565900" y="341947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6</a:t>
            </a:r>
            <a:endParaRPr lang="en-US" altLang="zh-CN" sz="2800" b="0" dirty="0">
              <a:latin typeface="Times New Roman" panose="02020603050405020304" pitchFamily="18" charset="0"/>
              <a:ea typeface="宋体" panose="02010600030101010101" pitchFamily="2" charset="-122"/>
            </a:endParaRPr>
          </a:p>
        </p:txBody>
      </p:sp>
      <p:sp>
        <p:nvSpPr>
          <p:cNvPr id="96" name="Text Box 96"/>
          <p:cNvSpPr txBox="1"/>
          <p:nvPr/>
        </p:nvSpPr>
        <p:spPr>
          <a:xfrm>
            <a:off x="2527300" y="254317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0</a:t>
            </a:r>
            <a:endParaRPr lang="en-US" altLang="zh-CN" sz="2800" b="0" dirty="0">
              <a:latin typeface="Times New Roman" panose="02020603050405020304" pitchFamily="18" charset="0"/>
              <a:ea typeface="宋体" panose="02010600030101010101" pitchFamily="2" charset="-122"/>
            </a:endParaRPr>
          </a:p>
        </p:txBody>
      </p:sp>
      <p:sp>
        <p:nvSpPr>
          <p:cNvPr id="97" name="Text Box 97"/>
          <p:cNvSpPr txBox="1"/>
          <p:nvPr/>
        </p:nvSpPr>
        <p:spPr>
          <a:xfrm>
            <a:off x="5822950" y="24098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1</a:t>
            </a:r>
            <a:endParaRPr lang="en-US" altLang="zh-CN" sz="2800" b="0" dirty="0">
              <a:latin typeface="Times New Roman" panose="02020603050405020304" pitchFamily="18" charset="0"/>
              <a:ea typeface="宋体" panose="02010600030101010101" pitchFamily="2" charset="-122"/>
            </a:endParaRPr>
          </a:p>
        </p:txBody>
      </p:sp>
      <p:sp>
        <p:nvSpPr>
          <p:cNvPr id="98" name="Text Box 98"/>
          <p:cNvSpPr txBox="1"/>
          <p:nvPr/>
        </p:nvSpPr>
        <p:spPr>
          <a:xfrm>
            <a:off x="4260850" y="1685925"/>
            <a:ext cx="298450" cy="3667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1800" b="0" dirty="0">
                <a:solidFill>
                  <a:srgbClr val="FF0000"/>
                </a:solidFill>
                <a:latin typeface="Times New Roman" panose="02020603050405020304" pitchFamily="18" charset="0"/>
                <a:ea typeface="宋体" panose="02010600030101010101" pitchFamily="2" charset="-122"/>
              </a:rPr>
              <a:t>1</a:t>
            </a:r>
            <a:endParaRPr lang="en-US" altLang="zh-CN" sz="2800" b="0" dirty="0">
              <a:latin typeface="Times New Roman" panose="02020603050405020304" pitchFamily="18" charset="0"/>
              <a:ea typeface="宋体" panose="02010600030101010101" pitchFamily="2" charset="-122"/>
            </a:endParaRPr>
          </a:p>
        </p:txBody>
      </p:sp>
      <p:sp>
        <p:nvSpPr>
          <p:cNvPr id="99" name="Line 99"/>
          <p:cNvSpPr/>
          <p:nvPr/>
        </p:nvSpPr>
        <p:spPr>
          <a:xfrm>
            <a:off x="4743450" y="1965325"/>
            <a:ext cx="685800" cy="323850"/>
          </a:xfrm>
          <a:prstGeom prst="line">
            <a:avLst/>
          </a:prstGeom>
          <a:ln w="9525" cap="flat" cmpd="sng">
            <a:solidFill>
              <a:srgbClr val="FF0000"/>
            </a:solidFill>
            <a:prstDash val="solid"/>
            <a:headEnd type="none" w="med" len="med"/>
            <a:tailEnd type="triangle" w="med" len="med"/>
          </a:ln>
        </p:spPr>
      </p:sp>
      <p:sp>
        <p:nvSpPr>
          <p:cNvPr id="100" name="Text Box 100"/>
          <p:cNvSpPr txBox="1"/>
          <p:nvPr/>
        </p:nvSpPr>
        <p:spPr>
          <a:xfrm>
            <a:off x="7019925" y="1601788"/>
            <a:ext cx="895350" cy="519112"/>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zh-CN" altLang="en-US" sz="2800" dirty="0">
                <a:latin typeface="微软雅黑" panose="020B0503020204020204" pitchFamily="34" charset="-122"/>
                <a:ea typeface="微软雅黑" panose="020B0503020204020204" pitchFamily="34" charset="-122"/>
              </a:rPr>
              <a:t>极大</a:t>
            </a:r>
            <a:endParaRPr lang="zh-CN" altLang="en-US" sz="2800" dirty="0">
              <a:latin typeface="微软雅黑" panose="020B0503020204020204" pitchFamily="34" charset="-122"/>
              <a:ea typeface="微软雅黑" panose="020B0503020204020204" pitchFamily="34" charset="-122"/>
            </a:endParaRPr>
          </a:p>
        </p:txBody>
      </p:sp>
      <p:sp>
        <p:nvSpPr>
          <p:cNvPr id="101" name="Text Box 101"/>
          <p:cNvSpPr txBox="1"/>
          <p:nvPr/>
        </p:nvSpPr>
        <p:spPr>
          <a:xfrm>
            <a:off x="7092950" y="2279650"/>
            <a:ext cx="895350" cy="5191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zh-CN" altLang="en-US" sz="2800" dirty="0">
                <a:latin typeface="微软雅黑" panose="020B0503020204020204" pitchFamily="34" charset="-122"/>
                <a:ea typeface="微软雅黑" panose="020B0503020204020204" pitchFamily="34" charset="-122"/>
              </a:rPr>
              <a:t>极小</a:t>
            </a:r>
            <a:endParaRPr lang="zh-CN" altLang="en-US" sz="2800" dirty="0">
              <a:latin typeface="微软雅黑" panose="020B0503020204020204" pitchFamily="34" charset="-122"/>
              <a:ea typeface="微软雅黑" panose="020B0503020204020204" pitchFamily="34" charset="-122"/>
            </a:endParaRPr>
          </a:p>
        </p:txBody>
      </p:sp>
      <p:sp>
        <p:nvSpPr>
          <p:cNvPr id="15385" name="Text Box 105"/>
          <p:cNvSpPr txBox="1"/>
          <p:nvPr/>
        </p:nvSpPr>
        <p:spPr>
          <a:xfrm>
            <a:off x="1771650" y="2270125"/>
            <a:ext cx="43815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en-US" altLang="zh-CN" sz="2800" b="0" dirty="0">
                <a:latin typeface="Times New Roman" panose="02020603050405020304" pitchFamily="18" charset="0"/>
                <a:ea typeface="宋体" panose="02010600030101010101" pitchFamily="2" charset="-122"/>
              </a:rPr>
              <a:t>b</a:t>
            </a:r>
            <a:endParaRPr lang="en-US" altLang="zh-CN" sz="2800" b="0" dirty="0">
              <a:latin typeface="Times New Roman" panose="02020603050405020304" pitchFamily="18" charset="0"/>
              <a:ea typeface="宋体" panose="02010600030101010101" pitchFamily="2" charset="-122"/>
            </a:endParaRPr>
          </a:p>
        </p:txBody>
      </p:sp>
      <p:sp>
        <p:nvSpPr>
          <p:cNvPr id="103" name="Text Box 100"/>
          <p:cNvSpPr txBox="1"/>
          <p:nvPr/>
        </p:nvSpPr>
        <p:spPr>
          <a:xfrm>
            <a:off x="7235825" y="3216275"/>
            <a:ext cx="895350" cy="519113"/>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zh-CN" altLang="en-US" sz="2800" dirty="0">
                <a:latin typeface="微软雅黑" panose="020B0503020204020204" pitchFamily="34" charset="-122"/>
                <a:ea typeface="微软雅黑" panose="020B0503020204020204" pitchFamily="34" charset="-122"/>
              </a:rPr>
              <a:t>极大</a:t>
            </a:r>
            <a:endParaRPr lang="zh-CN" altLang="en-US" sz="2800" dirty="0">
              <a:latin typeface="微软雅黑" panose="020B0503020204020204" pitchFamily="34" charset="-122"/>
              <a:ea typeface="微软雅黑" panose="020B0503020204020204" pitchFamily="34" charset="-122"/>
            </a:endParaRPr>
          </a:p>
        </p:txBody>
      </p:sp>
      <p:sp>
        <p:nvSpPr>
          <p:cNvPr id="104" name="Text Box 101"/>
          <p:cNvSpPr txBox="1"/>
          <p:nvPr/>
        </p:nvSpPr>
        <p:spPr>
          <a:xfrm>
            <a:off x="8248650" y="4440238"/>
            <a:ext cx="895350" cy="519112"/>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2"/>
              </a:buClr>
              <a:buFont typeface="Tahoma" panose="020B0604030504040204" pitchFamily="34" charset="0"/>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Tahoma" panose="020B0604030504040204" pitchFamily="34" charset="0"/>
              <a:buChar char="•"/>
              <a:defRPr kumimoji="1"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chemeClr val="accent2"/>
              </a:buClr>
              <a:buFont typeface="Tahoma" panose="020B0604030504040204" pitchFamily="34" charset="0"/>
              <a:buChar char="•"/>
              <a:defRPr kumimoji="1"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楷体_GB2312" pitchFamily="49" charset="-122"/>
                <a:ea typeface="楷体_GB2312" pitchFamily="49" charset="-122"/>
              </a:defRPr>
            </a:lvl5pPr>
          </a:lstStyle>
          <a:p>
            <a:pPr marL="0" lvl="0" indent="0" eaLnBrk="1" hangingPunct="1">
              <a:spcBef>
                <a:spcPct val="0"/>
              </a:spcBef>
              <a:buClrTx/>
              <a:buFont typeface="Wingdings" panose="05000000000000000000" pitchFamily="2" charset="2"/>
              <a:buNone/>
            </a:pPr>
            <a:r>
              <a:rPr lang="zh-CN" altLang="en-US" sz="2800" dirty="0">
                <a:latin typeface="微软雅黑" panose="020B0503020204020204" pitchFamily="34" charset="-122"/>
                <a:ea typeface="微软雅黑" panose="020B0503020204020204" pitchFamily="34" charset="-122"/>
              </a:rPr>
              <a:t>极小</a:t>
            </a: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8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9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9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9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9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9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9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9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9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9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499"/>
                                          </p:stCondLst>
                                        </p:cTn>
                                        <p:tgtEl>
                                          <p:spTgt spid="9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10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100" grpId="0"/>
      <p:bldP spid="101" grpId="0"/>
      <p:bldP spid="103" grpId="0"/>
      <p:bldP spid="1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16387"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九个空格，由MAX，MIN二人对弈，轮到谁走棋谁就往空格上放一只自己的棋子，谁先使自己的棋子构成“三子成一线” ，谁就取得了胜利。</a:t>
            </a:r>
            <a:endParaRPr kumimoji="1" lang="zh-CN" altLang="en-US" dirty="0">
              <a:latin typeface="Arial" panose="020B0604020202020204" pitchFamily="34" charset="0"/>
              <a:ea typeface="+mn-ea"/>
              <a:cs typeface="Arial" panose="020B0604020202020204" pitchFamily="34" charset="0"/>
            </a:endParaRPr>
          </a:p>
          <a:p>
            <a:pPr lvl="1"/>
            <a:r>
              <a:rPr kumimoji="1" lang="zh-CN" altLang="en-US" b="0" dirty="0">
                <a:latin typeface="Arial" panose="020B0604020202020204" pitchFamily="34" charset="0"/>
                <a:ea typeface="楷体_GB2312" pitchFamily="49" charset="-122"/>
                <a:cs typeface="Arial" panose="020B0604020202020204" pitchFamily="34" charset="0"/>
              </a:rPr>
              <a:t>用叉号表示MAX</a:t>
            </a:r>
            <a:endParaRPr kumimoji="1" lang="en-US" altLang="zh-CN" b="0" dirty="0">
              <a:latin typeface="Arial" panose="020B0604020202020204" pitchFamily="34" charset="0"/>
              <a:ea typeface="楷体_GB2312" pitchFamily="49" charset="-122"/>
              <a:cs typeface="Arial" panose="020B0604020202020204" pitchFamily="34" charset="0"/>
            </a:endParaRPr>
          </a:p>
          <a:p>
            <a:pPr lvl="1"/>
            <a:r>
              <a:rPr kumimoji="1" lang="zh-CN" altLang="en-US" b="0" dirty="0">
                <a:latin typeface="Arial" panose="020B0604020202020204" pitchFamily="34" charset="0"/>
                <a:ea typeface="楷体_GB2312" pitchFamily="49" charset="-122"/>
                <a:cs typeface="Arial" panose="020B0604020202020204" pitchFamily="34" charset="0"/>
              </a:rPr>
              <a:t>用圆圈代表MIN</a:t>
            </a:r>
            <a:endParaRPr kumimoji="1" lang="zh-CN" altLang="en-US" b="0" dirty="0">
              <a:latin typeface="Arial" panose="020B0604020202020204" pitchFamily="34" charset="0"/>
              <a:ea typeface="Arial" panose="020B0604020202020204" pitchFamily="34" charset="0"/>
            </a:endParaRPr>
          </a:p>
        </p:txBody>
      </p:sp>
      <p:pic>
        <p:nvPicPr>
          <p:cNvPr id="16388" name="Picture 2"/>
          <p:cNvPicPr>
            <a:picLocks noChangeAspect="1"/>
          </p:cNvPicPr>
          <p:nvPr/>
        </p:nvPicPr>
        <p:blipFill>
          <a:blip r:embed="rId1"/>
          <a:stretch>
            <a:fillRect/>
          </a:stretch>
        </p:blipFill>
        <p:spPr>
          <a:xfrm>
            <a:off x="5651500" y="3500438"/>
            <a:ext cx="3005138" cy="2965450"/>
          </a:xfrm>
          <a:prstGeom prst="rect">
            <a:avLst/>
          </a:prstGeom>
          <a:noFill/>
          <a:ln w="9525">
            <a:noFill/>
          </a:ln>
        </p:spPr>
      </p:pic>
    </p:spTree>
  </p:cSld>
  <p:clrMapOvr>
    <a:masterClrMapping/>
  </p:clrMapOvr>
  <p:transition>
    <p:pull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17411" name="内容占位符 2"/>
          <p:cNvSpPr>
            <a:spLocks noGrp="1"/>
          </p:cNvSpPr>
          <p:nvPr>
            <p:ph idx="1"/>
          </p:nvPr>
        </p:nvSpPr>
        <p:spPr>
          <a:ln/>
        </p:spPr>
        <p:txBody>
          <a:bodyPr vert="horz" wrap="square" lIns="91440" tIns="45720" rIns="91440" bIns="45720" anchor="t" anchorCtr="0"/>
          <a:p>
            <a:pPr/>
            <a:r>
              <a:rPr kumimoji="1" lang="zh-CN" altLang="en-US" sz="2800" dirty="0">
                <a:latin typeface="Arial" panose="020B0604020202020204" pitchFamily="34" charset="0"/>
                <a:ea typeface="+mn-ea"/>
                <a:cs typeface="Arial" panose="020B0604020202020204" pitchFamily="34" charset="0"/>
              </a:rPr>
              <a:t>为了不致于生成太大的博弈树，假设每次仅扩展两层。设棋局为P，估价函数e(P)定义如下</a:t>
            </a:r>
            <a:endParaRPr kumimoji="1" lang="en-US" altLang="zh-CN" sz="2800" dirty="0">
              <a:latin typeface="Arial" panose="020B0604020202020204" pitchFamily="34" charset="0"/>
              <a:ea typeface="+mn-ea"/>
              <a:cs typeface="Arial" panose="020B0604020202020204" pitchFamily="34" charset="0"/>
            </a:endParaRPr>
          </a:p>
          <a:p>
            <a:pPr marL="914400" lvl="1" indent="-457200">
              <a:buFont typeface="黑体" panose="02010609060101010101" pitchFamily="49" charset="-122"/>
              <a:buAutoNum type="circleNumDbPlain"/>
            </a:pPr>
            <a:r>
              <a:rPr kumimoji="1" lang="zh-CN" altLang="en-US" sz="2400" dirty="0">
                <a:latin typeface="Arial" panose="020B0604020202020204" pitchFamily="34" charset="0"/>
                <a:ea typeface="楷体_GB2312" pitchFamily="49" charset="-122"/>
                <a:cs typeface="Arial" panose="020B0604020202020204" pitchFamily="34" charset="0"/>
              </a:rPr>
              <a:t>若P对任何一方来说都不是获胜的位置，则e(P)=e(那些仍为MAX空着的完全的行、列或对角线的总数)-e(那些仍为MIN空着的完全的行、列或对角线的总数)</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14400" lvl="1" indent="-457200">
              <a:buFont typeface="黑体" panose="02010609060101010101" pitchFamily="49" charset="-122"/>
              <a:buAutoNum type="circleNumDbPlain"/>
            </a:pPr>
            <a:r>
              <a:rPr kumimoji="1" lang="zh-CN" altLang="en-US" sz="2400" dirty="0">
                <a:latin typeface="Arial" panose="020B0604020202020204" pitchFamily="34" charset="0"/>
                <a:ea typeface="楷体_GB2312" pitchFamily="49" charset="-122"/>
                <a:cs typeface="Arial" panose="020B0604020202020204" pitchFamily="34" charset="0"/>
              </a:rPr>
              <a:t>若P是MAX必胜的棋局，则e(P)＝+∞</a:t>
            </a:r>
            <a:endParaRPr kumimoji="1" lang="en-US" altLang="zh-CN" sz="2400" dirty="0">
              <a:latin typeface="Arial" panose="020B0604020202020204" pitchFamily="34" charset="0"/>
              <a:ea typeface="楷体_GB2312" pitchFamily="49" charset="-122"/>
              <a:cs typeface="Arial" panose="020B0604020202020204" pitchFamily="34" charset="0"/>
            </a:endParaRPr>
          </a:p>
          <a:p>
            <a:pPr marL="914400" lvl="1" indent="-457200">
              <a:buFont typeface="黑体" panose="02010609060101010101" pitchFamily="49" charset="-122"/>
              <a:buAutoNum type="circleNumDbPlain"/>
            </a:pPr>
            <a:r>
              <a:rPr kumimoji="1" lang="zh-CN" altLang="en-US" sz="2400" dirty="0">
                <a:latin typeface="Arial" panose="020B0604020202020204" pitchFamily="34" charset="0"/>
                <a:ea typeface="楷体_GB2312" pitchFamily="49" charset="-122"/>
                <a:cs typeface="Arial" panose="020B0604020202020204" pitchFamily="34" charset="0"/>
              </a:rPr>
              <a:t>若P是</a:t>
            </a:r>
            <a:r>
              <a:rPr kumimoji="1" lang="en-US" altLang="zh-CN" sz="2400" dirty="0">
                <a:latin typeface="Arial" panose="020B0604020202020204" pitchFamily="34" charset="0"/>
                <a:ea typeface="楷体_GB2312" pitchFamily="49" charset="-122"/>
                <a:cs typeface="Arial" panose="020B0604020202020204" pitchFamily="34" charset="0"/>
              </a:rPr>
              <a:t>MIN</a:t>
            </a:r>
            <a:r>
              <a:rPr kumimoji="1" lang="zh-CN" altLang="en-US" sz="2400" dirty="0">
                <a:latin typeface="Arial" panose="020B0604020202020204" pitchFamily="34" charset="0"/>
                <a:ea typeface="楷体_GB2312" pitchFamily="49" charset="-122"/>
                <a:cs typeface="Arial" panose="020B0604020202020204" pitchFamily="34" charset="0"/>
              </a:rPr>
              <a:t>必胜的棋局，则e(P)＝-∞</a:t>
            </a:r>
            <a:endParaRPr kumimoji="1" lang="zh-CN" altLang="en-US" sz="2400" dirty="0">
              <a:latin typeface="Arial" panose="020B0604020202020204" pitchFamily="34" charset="0"/>
              <a:ea typeface="楷体_GB2312" pitchFamily="49" charset="-122"/>
              <a:cs typeface="Arial" panose="020B0604020202020204" pitchFamily="34" charset="0"/>
            </a:endParaRPr>
          </a:p>
          <a:p>
            <a:pPr/>
            <a:r>
              <a:rPr kumimoji="1" lang="zh-CN" altLang="en-US" sz="2800" dirty="0">
                <a:latin typeface="Arial" panose="020B0604020202020204" pitchFamily="34" charset="0"/>
                <a:ea typeface="+mn-ea"/>
                <a:cs typeface="Arial" panose="020B0604020202020204" pitchFamily="34" charset="0"/>
              </a:rPr>
              <a:t>比如P如右图示，则e(P)=6-4=2 </a:t>
            </a:r>
            <a:endParaRPr kumimoji="1" lang="zh-CN" altLang="en-US" sz="2800" dirty="0">
              <a:latin typeface="Arial" panose="020B0604020202020204" pitchFamily="34" charset="0"/>
              <a:ea typeface="+mn-ea"/>
              <a:cs typeface="Arial" panose="020B0604020202020204" pitchFamily="34" charset="0"/>
            </a:endParaRPr>
          </a:p>
          <a:p>
            <a:pPr>
              <a:buFont typeface="Tahoma" panose="020B0604030504040204" pitchFamily="34" charset="0"/>
              <a:buNone/>
            </a:pPr>
            <a:r>
              <a:rPr kumimoji="1" lang="zh-CN" altLang="en-US" sz="2800" dirty="0">
                <a:latin typeface="Arial" panose="020B0604020202020204" pitchFamily="34" charset="0"/>
                <a:ea typeface="+mn-ea"/>
                <a:cs typeface="Arial" panose="020B0604020202020204" pitchFamily="34" charset="0"/>
              </a:rPr>
              <a:t> </a:t>
            </a:r>
            <a:endParaRPr kumimoji="1" lang="zh-CN" altLang="en-US" sz="2800"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pic>
        <p:nvPicPr>
          <p:cNvPr id="17412" name="Picture 3"/>
          <p:cNvPicPr>
            <a:picLocks noChangeAspect="1"/>
          </p:cNvPicPr>
          <p:nvPr/>
        </p:nvPicPr>
        <p:blipFill>
          <a:blip r:embed="rId1"/>
          <a:stretch>
            <a:fillRect/>
          </a:stretch>
        </p:blipFill>
        <p:spPr>
          <a:xfrm>
            <a:off x="6938963" y="4652963"/>
            <a:ext cx="2205037" cy="2205037"/>
          </a:xfrm>
          <a:prstGeom prst="rect">
            <a:avLst/>
          </a:prstGeom>
          <a:noFill/>
          <a:ln w="9525">
            <a:noFill/>
          </a:ln>
        </p:spPr>
      </p:pic>
    </p:spTree>
  </p:cSld>
  <p:clrMapOvr>
    <a:masterClrMapping/>
  </p:clrMapOvr>
  <p:transition>
    <p:pull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18435" name="内容占位符 2"/>
          <p:cNvSpPr>
            <a:spLocks noGrp="1"/>
          </p:cNvSpPr>
          <p:nvPr>
            <p:ph idx="1"/>
          </p:nvPr>
        </p:nvSpPr>
        <p:spPr>
          <a:xfrm>
            <a:off x="468313" y="1628775"/>
            <a:ext cx="8178800" cy="4171950"/>
          </a:xfrm>
          <a:ln/>
        </p:spPr>
        <p:txBody>
          <a:bodyPr vert="horz" wrap="square" lIns="91440" tIns="45720" rIns="91440" bIns="45720" anchor="t" anchorCtr="0"/>
          <a:p>
            <a:pPr/>
            <a:r>
              <a:rPr kumimoji="1" lang="zh-CN" altLang="en-US" sz="2800" dirty="0">
                <a:latin typeface="Arial" panose="020B0604020202020204" pitchFamily="34" charset="0"/>
                <a:ea typeface="+mn-ea"/>
                <a:cs typeface="Arial" panose="020B0604020202020204" pitchFamily="34" charset="0"/>
              </a:rPr>
              <a:t> 下图画出了经过两层搜索生成的博弈树，静态估值记在端节点下面，倒推值记在圆圈内</a:t>
            </a:r>
            <a:endParaRPr kumimoji="1" lang="zh-CN" altLang="en-US" sz="2800" dirty="0">
              <a:latin typeface="Arial" panose="020B0604020202020204" pitchFamily="34" charset="0"/>
              <a:ea typeface="Arial" panose="020B0604020202020204" pitchFamily="34" charset="0"/>
              <a:cs typeface="+mn-cs"/>
            </a:endParaRPr>
          </a:p>
        </p:txBody>
      </p:sp>
      <p:pic>
        <p:nvPicPr>
          <p:cNvPr id="18436" name="Picture 3"/>
          <p:cNvPicPr>
            <a:picLocks noChangeAspect="1"/>
          </p:cNvPicPr>
          <p:nvPr/>
        </p:nvPicPr>
        <p:blipFill>
          <a:blip r:embed="rId1"/>
          <a:stretch>
            <a:fillRect/>
          </a:stretch>
        </p:blipFill>
        <p:spPr>
          <a:xfrm>
            <a:off x="1619250" y="2592388"/>
            <a:ext cx="6038850" cy="4227512"/>
          </a:xfrm>
          <a:prstGeom prst="rect">
            <a:avLst/>
          </a:prstGeom>
          <a:noFill/>
          <a:ln w="9525">
            <a:noFill/>
          </a:ln>
        </p:spPr>
      </p:pic>
    </p:spTree>
  </p:cSld>
  <p:clrMapOvr>
    <a:masterClrMapping/>
  </p:clrMapOvr>
  <p:transition>
    <p:pull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3" name="内容占位符 2"/>
          <p:cNvSpPr>
            <a:spLocks noGrp="1"/>
          </p:cNvSpPr>
          <p:nvPr>
            <p:ph idx="1"/>
          </p:nvPr>
        </p:nvSpPr>
        <p:spPr>
          <a:xfrm>
            <a:off x="457200" y="1885950"/>
            <a:ext cx="5986463" cy="4171950"/>
          </a:xfrm>
          <a:ln/>
        </p:spPr>
        <p:txBody>
          <a:bodyPr vert="horz" wrap="square" lIns="91440" tIns="45720" rIns="91440" bIns="45720" anchor="t" anchorCtr="0"/>
          <a:p>
            <a:pPr/>
            <a:r>
              <a:rPr kumimoji="1" lang="zh-CN" altLang="en-US" sz="2800" dirty="0">
                <a:latin typeface="Arial" panose="020B0604020202020204" pitchFamily="34" charset="0"/>
                <a:ea typeface="+mn-ea"/>
                <a:cs typeface="Arial" panose="020B0604020202020204" pitchFamily="34" charset="0"/>
              </a:rPr>
              <a:t>由于下图所示位置具有最大的倒推值，它应当选取为MAX的第一步（正好是MAX的最好的优先走步）</a:t>
            </a:r>
            <a:endParaRPr kumimoji="1" lang="zh-CN" altLang="en-US" sz="2800" dirty="0">
              <a:latin typeface="Arial" panose="020B0604020202020204" pitchFamily="34" charset="0"/>
              <a:ea typeface="+mn-ea"/>
              <a:cs typeface="Arial" panose="020B0604020202020204" pitchFamily="34" charset="0"/>
            </a:endParaRPr>
          </a:p>
          <a:p>
            <a:pPr/>
            <a:r>
              <a:rPr kumimoji="1" lang="zh-CN" altLang="en-US" sz="2800" dirty="0">
                <a:latin typeface="Arial" panose="020B0604020202020204" pitchFamily="34" charset="0"/>
                <a:ea typeface="+mn-ea"/>
                <a:cs typeface="Arial" panose="020B0604020202020204" pitchFamily="34" charset="0"/>
                <a:sym typeface="+mn-ea"/>
              </a:rPr>
              <a:t>现在假设MAX走了这一步，而MIN的回步是直接在X上方的空格里放上一个圆圈（对MAX来说这是一步坏棋，他一定没有采用好的搜索策略）。下一步，MAX又在新的格局下搜索两层，产生如下所示的搜索图</a:t>
            </a:r>
            <a:endParaRPr kumimoji="1" lang="zh-CN" altLang="en-US" sz="2800"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pic>
        <p:nvPicPr>
          <p:cNvPr id="19460" name="Picture 3"/>
          <p:cNvPicPr>
            <a:picLocks noChangeAspect="1"/>
          </p:cNvPicPr>
          <p:nvPr/>
        </p:nvPicPr>
        <p:blipFill>
          <a:blip r:embed="rId1"/>
          <a:stretch>
            <a:fillRect/>
          </a:stretch>
        </p:blipFill>
        <p:spPr>
          <a:xfrm>
            <a:off x="6780213" y="1844675"/>
            <a:ext cx="1955800" cy="1944688"/>
          </a:xfrm>
          <a:prstGeom prst="rect">
            <a:avLst/>
          </a:prstGeom>
          <a:noFill/>
          <a:ln w="9525">
            <a:noFill/>
          </a:ln>
        </p:spPr>
      </p:pic>
      <p:pic>
        <p:nvPicPr>
          <p:cNvPr id="2" name="Picture 2"/>
          <p:cNvPicPr>
            <a:picLocks noChangeAspect="1"/>
          </p:cNvPicPr>
          <p:nvPr/>
        </p:nvPicPr>
        <p:blipFill>
          <a:blip r:embed="rId2"/>
          <a:stretch>
            <a:fillRect/>
          </a:stretch>
        </p:blipFill>
        <p:spPr>
          <a:xfrm>
            <a:off x="6780213" y="4365625"/>
            <a:ext cx="1846262" cy="1833563"/>
          </a:xfrm>
          <a:prstGeom prst="rect">
            <a:avLst/>
          </a:prstGeom>
          <a:noFill/>
          <a:ln w="9525">
            <a:noFill/>
          </a:ln>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charRg st="47" end="14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2"/>
          <p:cNvPicPr>
            <a:picLocks noChangeAspect="1"/>
          </p:cNvPicPr>
          <p:nvPr/>
        </p:nvPicPr>
        <p:blipFill>
          <a:blip r:embed="rId1"/>
          <a:stretch>
            <a:fillRect/>
          </a:stretch>
        </p:blipFill>
        <p:spPr>
          <a:xfrm>
            <a:off x="900113" y="0"/>
            <a:ext cx="7518400" cy="6524625"/>
          </a:xfrm>
          <a:prstGeom prst="rect">
            <a:avLst/>
          </a:prstGeom>
          <a:noFill/>
          <a:ln w="9525">
            <a:noFill/>
          </a:ln>
        </p:spPr>
      </p:pic>
    </p:spTree>
  </p:cSld>
  <p:clrMapOvr>
    <a:masterClrMapping/>
  </p:clrMapOvr>
  <p:transition>
    <p:pull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21507"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现在图中MAX有两个可能“最好的”优先走步，假设MAX走了图上指明的那一步。而MIN为了避免立即败北被迫走了另一步，从而产生如下棋局：MAX再次搜索，产生如下所示的树</a:t>
            </a:r>
            <a:endParaRPr kumimoji="1" lang="zh-CN" altLang="en-US"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pic>
        <p:nvPicPr>
          <p:cNvPr id="21508" name="图片 3"/>
          <p:cNvPicPr>
            <a:picLocks noChangeAspect="1"/>
          </p:cNvPicPr>
          <p:nvPr/>
        </p:nvPicPr>
        <p:blipFill>
          <a:blip r:embed="rId1"/>
          <a:stretch>
            <a:fillRect/>
          </a:stretch>
        </p:blipFill>
        <p:spPr>
          <a:xfrm>
            <a:off x="4643438" y="4292600"/>
            <a:ext cx="2225675" cy="1800225"/>
          </a:xfrm>
          <a:prstGeom prst="rect">
            <a:avLst/>
          </a:prstGeom>
          <a:noFill/>
          <a:ln w="9525">
            <a:noFill/>
          </a:ln>
        </p:spPr>
      </p:pic>
    </p:spTree>
  </p:cSld>
  <p:clrMapOvr>
    <a:masterClrMapping/>
  </p:clrMapOvr>
  <p:transition>
    <p:pull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title"/>
          </p:nvPr>
        </p:nvSpPr>
        <p:spPr>
          <a:ln/>
        </p:spPr>
        <p:txBody>
          <a:bodyPr vert="horz" wrap="square" lIns="0" tIns="0" rIns="0" bIns="0" anchor="ctr" anchorCtr="0"/>
          <a:p>
            <a:endParaRPr lang="zh-CN" altLang="zh-CN" dirty="0"/>
          </a:p>
        </p:txBody>
      </p:sp>
      <p:pic>
        <p:nvPicPr>
          <p:cNvPr id="22531" name="Picture 3"/>
          <p:cNvPicPr>
            <a:picLocks noGrp="1" noChangeAspect="1"/>
          </p:cNvPicPr>
          <p:nvPr>
            <p:ph idx="1"/>
          </p:nvPr>
        </p:nvPicPr>
        <p:blipFill>
          <a:blip r:embed="rId1"/>
          <a:srcRect/>
          <a:stretch>
            <a:fillRect/>
          </a:stretch>
        </p:blipFill>
        <p:spPr>
          <a:xfrm>
            <a:off x="1116013" y="0"/>
            <a:ext cx="7370762" cy="6453188"/>
          </a:xfrm>
          <a:ln/>
        </p:spPr>
      </p:pic>
    </p:spTree>
    <p:custDataLst>
      <p:tags r:id="rId2"/>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1"/>
          <p:cNvSpPr>
            <a:spLocks noGrp="1"/>
          </p:cNvSpPr>
          <p:nvPr>
            <p:ph type="title"/>
          </p:nvPr>
        </p:nvSpPr>
        <p:spPr>
          <a:ln/>
        </p:spPr>
        <p:txBody>
          <a:bodyPr vert="horz" wrap="square" lIns="91440" tIns="45720" rIns="91440" bIns="45720" anchor="b" anchorCtr="0"/>
          <a:p>
            <a:r>
              <a:rPr lang="zh-CN" altLang="en-US" dirty="0"/>
              <a:t>三子棋分析示例</a:t>
            </a:r>
            <a:endParaRPr lang="zh-CN" altLang="en-US" dirty="0"/>
          </a:p>
        </p:txBody>
      </p:sp>
      <p:sp>
        <p:nvSpPr>
          <p:cNvPr id="23555"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在这棵树中某些叶节点代表MIN获胜，因此它们的估值为</a:t>
            </a:r>
            <a:r>
              <a:rPr kumimoji="1" lang="zh-CN" altLang="en-US" dirty="0">
                <a:latin typeface="Arial" panose="020B0604020202020204" pitchFamily="34" charset="0"/>
                <a:ea typeface="Arial" panose="020B0604020202020204" pitchFamily="34" charset="0"/>
                <a:cs typeface="+mn-cs"/>
              </a:rPr>
              <a:t>—</a:t>
            </a:r>
            <a:r>
              <a:rPr kumimoji="1" lang="zh-CN" altLang="en-US" dirty="0">
                <a:latin typeface="Arial" panose="020B0604020202020204" pitchFamily="34" charset="0"/>
                <a:ea typeface="+mn-ea"/>
                <a:cs typeface="Arial" panose="020B0604020202020204" pitchFamily="34" charset="0"/>
              </a:rPr>
              <a:t>∞。当这些估值被倒推回去时，可看到MAX的最好的也是唯一能使他避免立即失败的一个走步。现在，MIN可以看出MAX必然在他的下一走步中获胜，因此，MIN只好认输</a:t>
            </a:r>
            <a:endParaRPr kumimoji="1" lang="zh-CN" altLang="en-US"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1"/>
          <p:cNvSpPr>
            <a:spLocks noGrp="1"/>
          </p:cNvSpPr>
          <p:nvPr>
            <p:ph type="title"/>
          </p:nvPr>
        </p:nvSpPr>
        <p:spPr>
          <a:ln/>
        </p:spPr>
        <p:txBody>
          <a:bodyPr vert="horz" wrap="square" lIns="91440" tIns="45720" rIns="91440" bIns="45720" anchor="b" anchorCtr="0"/>
          <a:p>
            <a:r>
              <a:rPr lang="zh-CN" altLang="en-US" dirty="0"/>
              <a:t>搜索剪枝</a:t>
            </a:r>
            <a:endParaRPr lang="zh-CN" altLang="en-US" dirty="0"/>
          </a:p>
        </p:txBody>
      </p:sp>
      <p:sp>
        <p:nvSpPr>
          <p:cNvPr id="3" name="内容占位符 2"/>
          <p:cNvSpPr>
            <a:spLocks noGrp="1"/>
          </p:cNvSpPr>
          <p:nvPr>
            <p:ph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accent2"/>
              </a:buClr>
              <a:buSzTx/>
              <a:buFont typeface="Tahoma" panose="020B0604030504040204" pitchFamily="34" charset="0"/>
              <a:buChar char="•"/>
              <a:defRPr/>
            </a:pPr>
            <a:r>
              <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为了进一步缩小求解空间，可以排除掉一些不可能的方案，这种策略就叫做</a:t>
            </a:r>
            <a:r>
              <a:rPr kumimoji="1" lang="en-US" altLang="zh-CN"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剪枝</a:t>
            </a:r>
            <a:r>
              <a:rPr kumimoji="1" lang="en-US" altLang="zh-CN"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（形似从搜索树上减掉部分枝干），剪枝是搜索算法中常用的优化方法</a:t>
            </a:r>
            <a:endPar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20000"/>
              </a:spcBef>
              <a:spcAft>
                <a:spcPct val="0"/>
              </a:spcAft>
              <a:buClr>
                <a:schemeClr val="accent2"/>
              </a:buClr>
              <a:buSzTx/>
              <a:buFont typeface="Tahoma" panose="020B0604030504040204" pitchFamily="34" charset="0"/>
              <a:buChar char="•"/>
              <a:defRPr/>
            </a:pPr>
            <a:r>
              <a:rPr kumimoji="1" lang="zh-CN" altLang="en-US" sz="3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例如：五子棋</a:t>
            </a:r>
            <a:r>
              <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中</a:t>
            </a:r>
            <a:r>
              <a:rPr kumimoji="1" lang="zh-CN" altLang="en-US" sz="3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的剪枝</a:t>
            </a:r>
            <a:endPar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0" fontAlgn="base" latinLnBrk="0" hangingPunct="0">
              <a:lnSpc>
                <a:spcPct val="100000"/>
              </a:lnSpc>
              <a:spcBef>
                <a:spcPct val="20000"/>
              </a:spcBef>
              <a:spcAft>
                <a:spcPct val="0"/>
              </a:spcAft>
              <a:buClr>
                <a:schemeClr val="accent2"/>
              </a:buClr>
              <a:buSzTx/>
              <a:buFont typeface="+mj-ea"/>
              <a:buAutoNum type="circleNumDbPlain"/>
              <a:defRPr/>
            </a:pPr>
            <a:r>
              <a:rPr kumimoji="1" lang="zh-CN" altLang="en-US"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rPr>
              <a:t>不会落在所有方向上双方都已不能形成五子连珠的点上</a:t>
            </a:r>
            <a:endParaRPr kumimoji="1" lang="zh-CN" altLang="en-US"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endParaRPr>
          </a:p>
          <a:p>
            <a:pPr marL="971550" marR="0" lvl="1" indent="-514350" algn="l" defTabSz="914400" rtl="0" eaLnBrk="0" fontAlgn="base" latinLnBrk="0" hangingPunct="0">
              <a:lnSpc>
                <a:spcPct val="100000"/>
              </a:lnSpc>
              <a:spcBef>
                <a:spcPct val="20000"/>
              </a:spcBef>
              <a:spcAft>
                <a:spcPct val="0"/>
              </a:spcAft>
              <a:buClr>
                <a:schemeClr val="accent2"/>
              </a:buClr>
              <a:buSzTx/>
              <a:buFont typeface="+mj-ea"/>
              <a:buAutoNum type="circleNumDbPlain"/>
              <a:defRPr/>
            </a:pPr>
            <a:r>
              <a:rPr kumimoji="1" lang="zh-CN" altLang="en-US"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sym typeface="+mn-ea"/>
              </a:rPr>
              <a:t>凭经验可知，除第一颗棋子外，不可能落子在一个周围</a:t>
            </a:r>
            <a:r>
              <a:rPr kumimoji="1" lang="en-US" altLang="zh-CN"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sym typeface="+mn-ea"/>
              </a:rPr>
              <a:t>3</a:t>
            </a:r>
            <a:r>
              <a:rPr kumimoji="1" lang="zh-CN" altLang="en-US"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sym typeface="+mn-ea"/>
              </a:rPr>
              <a:t>格范围内都没有其他棋子的点上</a:t>
            </a:r>
            <a:endParaRPr kumimoji="1" lang="zh-CN" altLang="en-US" sz="2800" b="1" i="0" u="none" strike="noStrike" kern="0" cap="none" spc="0" normalizeH="0" baseline="0" noProof="0" dirty="0">
              <a:ln>
                <a:noFill/>
              </a:ln>
              <a:solidFill>
                <a:schemeClr val="tx1"/>
              </a:solidFill>
              <a:effectLst/>
              <a:uLnTx/>
              <a:uFillTx/>
              <a:latin typeface="Arial" panose="020B0604020202020204" pitchFamily="34" charset="0"/>
              <a:ea typeface="楷体_GB2312" pitchFamily="49"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chemeClr val="accent2"/>
              </a:buClr>
              <a:buSzTx/>
              <a:buFont typeface="Tahoma" panose="020B0604030504040204" pitchFamily="34" charset="0"/>
              <a:buNone/>
              <a:defRPr/>
            </a:pPr>
            <a:endParaRPr kumimoji="1" lang="zh-CN" altLang="en-US" sz="3200" b="1" i="0" u="none" strike="noStrike" kern="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pull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6"/>
          <p:cNvSpPr>
            <a:spLocks noGrp="1"/>
          </p:cNvSpPr>
          <p:nvPr>
            <p:ph type="title"/>
          </p:nvPr>
        </p:nvSpPr>
        <p:spPr>
          <a:ln/>
        </p:spPr>
        <p:txBody>
          <a:bodyPr vert="horz" wrap="square" lIns="91440" tIns="45720" rIns="91440" bIns="45720" anchor="b" anchorCtr="0"/>
          <a:p>
            <a:r>
              <a:rPr lang="zh-CN" altLang="en-US" dirty="0"/>
              <a:t>预存棋谱</a:t>
            </a:r>
            <a:endParaRPr lang="zh-CN" altLang="en-US" dirty="0"/>
          </a:p>
        </p:txBody>
      </p:sp>
      <p:sp>
        <p:nvSpPr>
          <p:cNvPr id="25603" name="内容占位符 7"/>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预存棋谱就是在游戏的初期，不通过搜索博弈树的方法求解，直接根据预先存好的棋谱来下棋，这是利用人们长期形成的经验，以减少运算量的方法（实际上，高手在开局阶段往往也都是遵从定式）。但棋谱通常只描述开局阶段，棋局在进入中后期时变化会非常丰富，不可能全部存下，所以在中后期仍然会采用博弈树的方法进行求解。</a:t>
            </a:r>
            <a:endParaRPr kumimoji="1" lang="zh-CN" altLang="en-US" dirty="0">
              <a:latin typeface="Arial" panose="020B0604020202020204" pitchFamily="34" charset="0"/>
              <a:ea typeface="+mn-ea"/>
              <a:cs typeface="Arial" panose="020B0604020202020204" pitchFamily="34" charset="0"/>
            </a:endParaRPr>
          </a:p>
          <a:p>
            <a:pPr/>
            <a:endParaRPr kumimoji="1" lang="zh-CN" altLang="en-US" dirty="0">
              <a:latin typeface="Arial" panose="020B0604020202020204" pitchFamily="34" charset="0"/>
              <a:ea typeface="Arial" panose="020B0604020202020204" pitchFamily="34" charset="0"/>
              <a:cs typeface="+mn-cs"/>
            </a:endParaRPr>
          </a:p>
        </p:txBody>
      </p:sp>
    </p:spTree>
  </p:cSld>
  <p:clrMapOvr>
    <a:masterClrMapping/>
  </p:clrMapOvr>
  <p:transition>
    <p:pull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4"/>
          <p:cNvSpPr>
            <a:spLocks noGrp="1"/>
          </p:cNvSpPr>
          <p:nvPr>
            <p:ph type="title"/>
          </p:nvPr>
        </p:nvSpPr>
        <p:spPr>
          <a:ln/>
        </p:spPr>
        <p:txBody>
          <a:bodyPr vert="horz" wrap="square" lIns="91440" tIns="45720" rIns="91440" bIns="45720" anchor="b" anchorCtr="0"/>
          <a:p>
            <a:r>
              <a:rPr lang="zh-CN" altLang="en-US" dirty="0"/>
              <a:t>斗兽棋</a:t>
            </a:r>
            <a:r>
              <a:rPr lang="en-US" altLang="zh-CN" dirty="0"/>
              <a:t>AI</a:t>
            </a:r>
            <a:r>
              <a:rPr lang="zh-CN" altLang="en-US" dirty="0"/>
              <a:t>算法的一些思路</a:t>
            </a:r>
            <a:endParaRPr lang="zh-CN" altLang="en-US" dirty="0"/>
          </a:p>
        </p:txBody>
      </p:sp>
      <p:sp>
        <p:nvSpPr>
          <p:cNvPr id="26627"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构造博弈树时，每个棋子都有</a:t>
            </a:r>
            <a:r>
              <a:rPr kumimoji="1" lang="en-US" altLang="zh-CN" dirty="0">
                <a:latin typeface="Arial" panose="020B0604020202020204" pitchFamily="34" charset="0"/>
                <a:ea typeface="+mn-ea"/>
                <a:cs typeface="Arial" panose="020B0604020202020204" pitchFamily="34" charset="0"/>
              </a:rPr>
              <a:t>4</a:t>
            </a:r>
            <a:r>
              <a:rPr kumimoji="1" lang="zh-CN" altLang="en-US" dirty="0">
                <a:latin typeface="Arial" panose="020B0604020202020204" pitchFamily="34" charset="0"/>
                <a:ea typeface="+mn-ea"/>
                <a:cs typeface="Arial" panose="020B0604020202020204" pitchFamily="34" charset="0"/>
              </a:rPr>
              <a:t>个方向（狐狸有</a:t>
            </a:r>
            <a:r>
              <a:rPr kumimoji="1" lang="en-US" altLang="zh-CN" dirty="0">
                <a:latin typeface="Arial" panose="020B0604020202020204" pitchFamily="34" charset="0"/>
                <a:ea typeface="+mn-ea"/>
                <a:cs typeface="Arial" panose="020B0604020202020204" pitchFamily="34" charset="0"/>
              </a:rPr>
              <a:t>8</a:t>
            </a:r>
            <a:r>
              <a:rPr kumimoji="1" lang="zh-CN" altLang="en-US" dirty="0">
                <a:latin typeface="Arial" panose="020B0604020202020204" pitchFamily="34" charset="0"/>
                <a:ea typeface="+mn-ea"/>
                <a:cs typeface="Arial" panose="020B0604020202020204" pitchFamily="34" charset="0"/>
              </a:rPr>
              <a:t>个方向）的走法（老鹰有更多），每步需要考虑：</a:t>
            </a:r>
            <a:endParaRPr kumimoji="1" lang="en-US" altLang="zh-CN" dirty="0">
              <a:latin typeface="Arial" panose="020B0604020202020204" pitchFamily="34" charset="0"/>
              <a:ea typeface="+mn-ea"/>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计算出己方所有可能走法（最多有</a:t>
            </a:r>
            <a:r>
              <a:rPr kumimoji="1" lang="en-US" altLang="zh-CN" dirty="0">
                <a:latin typeface="Arial" panose="020B0604020202020204" pitchFamily="34" charset="0"/>
                <a:ea typeface="楷体_GB2312" pitchFamily="49" charset="-122"/>
                <a:cs typeface="Arial" panose="020B0604020202020204" pitchFamily="34" charset="0"/>
              </a:rPr>
              <a:t>42</a:t>
            </a:r>
            <a:r>
              <a:rPr kumimoji="1" lang="zh-CN" altLang="en-US" dirty="0">
                <a:latin typeface="Arial" panose="020B0604020202020204" pitchFamily="34" charset="0"/>
                <a:ea typeface="楷体_GB2312" pitchFamily="49" charset="-122"/>
                <a:cs typeface="Arial" panose="020B0604020202020204" pitchFamily="34" charset="0"/>
              </a:rPr>
              <a:t>种走法）</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选出一个对己最有利的棋子和走法</a:t>
            </a:r>
            <a:endParaRPr kumimoji="1" lang="zh-CN" altLang="en-US"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选择一个最可能攻击对方的棋子和走法</a:t>
            </a:r>
            <a:endParaRPr kumimoji="1" lang="zh-CN" altLang="en-US"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选择可为下一步提供最有利条件的棋子和走法</a:t>
            </a:r>
            <a:endParaRPr kumimoji="1" lang="zh-CN" altLang="en-US"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对以上几项做综合分析</a:t>
            </a:r>
            <a:endParaRPr kumimoji="1" lang="en-US" altLang="zh-CN" dirty="0">
              <a:latin typeface="Arial" panose="020B0604020202020204" pitchFamily="34" charset="0"/>
              <a:ea typeface="Arial" panose="020B0604020202020204" pitchFamily="34" charset="0"/>
            </a:endParaRPr>
          </a:p>
        </p:txBody>
      </p:sp>
    </p:spTree>
  </p:cSld>
  <p:clrMapOvr>
    <a:masterClrMapping/>
  </p:clrMapOvr>
  <p:transition>
    <p:pull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1"/>
          <p:cNvSpPr>
            <a:spLocks noGrp="1"/>
          </p:cNvSpPr>
          <p:nvPr>
            <p:ph type="title"/>
          </p:nvPr>
        </p:nvSpPr>
        <p:spPr>
          <a:ln/>
        </p:spPr>
        <p:txBody>
          <a:bodyPr vert="horz" wrap="square" lIns="91440" tIns="45720" rIns="91440" bIns="45720" anchor="b" anchorCtr="0"/>
          <a:p>
            <a:r>
              <a:rPr lang="zh-CN" altLang="en-US" dirty="0"/>
              <a:t>斗兽棋</a:t>
            </a:r>
            <a:r>
              <a:rPr lang="en-US" altLang="zh-CN" dirty="0"/>
              <a:t>AI</a:t>
            </a:r>
            <a:r>
              <a:rPr lang="zh-CN" altLang="en-US" dirty="0"/>
              <a:t>算法的一些思路</a:t>
            </a:r>
            <a:r>
              <a:rPr lang="en-US" altLang="zh-CN" dirty="0"/>
              <a:t>(</a:t>
            </a:r>
            <a:r>
              <a:rPr lang="zh-CN" altLang="en-US" dirty="0"/>
              <a:t>续</a:t>
            </a:r>
            <a:r>
              <a:rPr lang="en-US" altLang="zh-CN" dirty="0"/>
              <a:t>)</a:t>
            </a:r>
            <a:endParaRPr lang="zh-CN" altLang="en-US" dirty="0"/>
          </a:p>
        </p:txBody>
      </p:sp>
      <p:sp>
        <p:nvSpPr>
          <p:cNvPr id="27651"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评价函数的设计</a:t>
            </a:r>
            <a:endParaRPr kumimoji="1" lang="en-US" altLang="zh-CN" dirty="0">
              <a:latin typeface="Arial" panose="020B0604020202020204" pitchFamily="34" charset="0"/>
              <a:ea typeface="+mn-ea"/>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不同棋子的权值</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棋盘不同位置的权值</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攻和守的权值</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en-US" altLang="zh-CN" dirty="0">
                <a:latin typeface="Arial" panose="020B0604020202020204" pitchFamily="34" charset="0"/>
                <a:ea typeface="Arial" panose="020B0604020202020204" pitchFamily="34" charset="0"/>
              </a:rPr>
              <a:t>……</a:t>
            </a:r>
            <a:endParaRPr kumimoji="1" lang="zh-CN" altLang="en-US" dirty="0">
              <a:latin typeface="Arial" panose="020B0604020202020204" pitchFamily="34" charset="0"/>
              <a:ea typeface="楷体_GB2312" pitchFamily="49" charset="-122"/>
              <a:cs typeface="Arial" panose="020B0604020202020204" pitchFamily="34" charset="0"/>
            </a:endParaRPr>
          </a:p>
          <a:p>
            <a:pPr/>
            <a:r>
              <a:rPr kumimoji="1" lang="zh-CN" altLang="en-US" dirty="0">
                <a:latin typeface="Arial" panose="020B0604020202020204" pitchFamily="34" charset="0"/>
                <a:ea typeface="+mn-ea"/>
                <a:cs typeface="Arial" panose="020B0604020202020204" pitchFamily="34" charset="0"/>
              </a:rPr>
              <a:t>优化策略</a:t>
            </a:r>
            <a:endParaRPr kumimoji="1" lang="en-US" altLang="zh-CN" dirty="0">
              <a:latin typeface="Arial" panose="020B0604020202020204" pitchFamily="34" charset="0"/>
              <a:ea typeface="+mn-ea"/>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缓存棋盘</a:t>
            </a:r>
            <a:r>
              <a:rPr kumimoji="1" lang="en-US" altLang="zh-CN" dirty="0">
                <a:latin typeface="Arial" panose="020B0604020202020204" pitchFamily="34" charset="0"/>
                <a:ea typeface="Arial" panose="020B0604020202020204" pitchFamily="34" charset="0"/>
              </a:rPr>
              <a:t>……</a:t>
            </a:r>
            <a:endParaRPr kumimoji="1" lang="en-US" altLang="zh-CN" dirty="0">
              <a:latin typeface="Arial" panose="020B0604020202020204" pitchFamily="34" charset="0"/>
              <a:ea typeface="Arial" panose="020B0604020202020204" pitchFamily="34" charset="0"/>
            </a:endParaRPr>
          </a:p>
        </p:txBody>
      </p:sp>
    </p:spTree>
  </p:cSld>
  <p:clrMapOvr>
    <a:masterClrMapping/>
  </p:clrMapOvr>
  <p:transition>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1"/>
          <p:cNvSpPr>
            <a:spLocks noGrp="1"/>
          </p:cNvSpPr>
          <p:nvPr>
            <p:ph type="title"/>
          </p:nvPr>
        </p:nvSpPr>
        <p:spPr>
          <a:ln/>
        </p:spPr>
        <p:txBody>
          <a:bodyPr vert="horz" wrap="square" lIns="91440" tIns="45720" rIns="91440" bIns="45720" anchor="b" anchorCtr="0"/>
          <a:p>
            <a:r>
              <a:rPr lang="zh-CN" altLang="en-US" dirty="0"/>
              <a:t>斗兽棋</a:t>
            </a:r>
            <a:r>
              <a:rPr lang="en-US" altLang="zh-CN" dirty="0"/>
              <a:t>AI</a:t>
            </a:r>
            <a:r>
              <a:rPr lang="zh-CN" altLang="en-US" dirty="0"/>
              <a:t>算法的一些思路</a:t>
            </a:r>
            <a:r>
              <a:rPr lang="en-US" altLang="zh-CN" dirty="0"/>
              <a:t>(</a:t>
            </a:r>
            <a:r>
              <a:rPr lang="zh-CN" altLang="en-US" dirty="0"/>
              <a:t>续</a:t>
            </a:r>
            <a:r>
              <a:rPr lang="en-US" altLang="zh-CN" dirty="0"/>
              <a:t>)</a:t>
            </a:r>
            <a:endParaRPr lang="zh-CN" altLang="en-US" dirty="0"/>
          </a:p>
        </p:txBody>
      </p:sp>
      <p:sp>
        <p:nvSpPr>
          <p:cNvPr id="28675"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一些常用策略</a:t>
            </a:r>
            <a:endParaRPr kumimoji="1" lang="en-US" altLang="zh-CN" dirty="0">
              <a:latin typeface="Arial" panose="020B0604020202020204" pitchFamily="34" charset="0"/>
              <a:ea typeface="+mn-ea"/>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积小胜为大胜</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老鼠进河中埋伏</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利用狮子控制河四周</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大象前面放一个护卫以防老鼠</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狐狸负责守家，老鹰可攻可守？</a:t>
            </a:r>
            <a:endParaRPr kumimoji="1" lang="en-US" altLang="zh-CN" dirty="0">
              <a:latin typeface="Arial" panose="020B0604020202020204" pitchFamily="34" charset="0"/>
              <a:ea typeface="楷体_GB2312" pitchFamily="49" charset="-122"/>
              <a:cs typeface="Arial" panose="020B0604020202020204" pitchFamily="34" charset="0"/>
            </a:endParaRPr>
          </a:p>
          <a:p>
            <a:pPr/>
            <a:r>
              <a:rPr kumimoji="1" lang="zh-CN" altLang="en-US" dirty="0">
                <a:latin typeface="Arial" panose="020B0604020202020204" pitchFamily="34" charset="0"/>
                <a:ea typeface="+mn-ea"/>
                <a:cs typeface="Arial" panose="020B0604020202020204" pitchFamily="34" charset="0"/>
              </a:rPr>
              <a:t>可能有用的</a:t>
            </a:r>
            <a:endParaRPr kumimoji="1" lang="en-US" altLang="zh-CN" dirty="0">
              <a:latin typeface="Arial" panose="020B0604020202020204" pitchFamily="34" charset="0"/>
              <a:ea typeface="+mn-ea"/>
              <a:cs typeface="Arial" panose="020B0604020202020204" pitchFamily="34" charset="0"/>
            </a:endParaRPr>
          </a:p>
          <a:p>
            <a:pPr lvl="1"/>
            <a:r>
              <a:rPr kumimoji="1" lang="en-US" altLang="zh-CN" dirty="0">
                <a:latin typeface="Arial" panose="020B0604020202020204" pitchFamily="34" charset="0"/>
                <a:ea typeface="楷体_GB2312" pitchFamily="49" charset="-122"/>
                <a:cs typeface="Arial" panose="020B0604020202020204" pitchFamily="34" charset="0"/>
                <a:hlinkClick r:id="rId1"/>
              </a:rPr>
              <a:t>http://www.doushouqi.net/</a:t>
            </a:r>
            <a:endParaRPr kumimoji="1" lang="en-US" altLang="zh-CN" dirty="0">
              <a:latin typeface="Arial" panose="020B0604020202020204" pitchFamily="34" charset="0"/>
              <a:ea typeface="Arial" panose="020B0604020202020204" pitchFamily="34" charset="0"/>
            </a:endParaRPr>
          </a:p>
        </p:txBody>
      </p:sp>
    </p:spTree>
  </p:cSld>
  <p:clrMapOvr>
    <a:masterClrMapping/>
  </p:clrMapOvr>
  <p:transition>
    <p:pull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1"/>
          <p:cNvSpPr>
            <a:spLocks noGrp="1"/>
          </p:cNvSpPr>
          <p:nvPr>
            <p:ph type="title"/>
          </p:nvPr>
        </p:nvSpPr>
        <p:spPr>
          <a:ln/>
        </p:spPr>
        <p:txBody>
          <a:bodyPr vert="horz" wrap="square" lIns="91440" tIns="45720" rIns="91440" bIns="45720" anchor="b" anchorCtr="0"/>
          <a:p>
            <a:pPr>
              <a:buNone/>
            </a:pPr>
            <a:r>
              <a:rPr lang="zh-CN" altLang="en-US" dirty="0"/>
              <a:t>其他说明</a:t>
            </a:r>
            <a:endParaRPr lang="zh-CN" altLang="en-US" dirty="0"/>
          </a:p>
        </p:txBody>
      </p:sp>
      <p:sp>
        <p:nvSpPr>
          <p:cNvPr id="29699" name="内容占位符 2"/>
          <p:cNvSpPr>
            <a:spLocks noGrp="1"/>
          </p:cNvSpPr>
          <p:nvPr>
            <p:ph idx="1"/>
          </p:nvPr>
        </p:nvSpPr>
        <p:spPr>
          <a:ln/>
        </p:spPr>
        <p:txBody>
          <a:bodyPr vert="horz" wrap="square" lIns="91440" tIns="45720" rIns="91440" bIns="45720" anchor="t" anchorCtr="0"/>
          <a:p>
            <a:pPr/>
            <a:r>
              <a:rPr kumimoji="1" lang="zh-CN" altLang="en-US" dirty="0">
                <a:latin typeface="Arial" panose="020B0604020202020204" pitchFamily="34" charset="0"/>
                <a:ea typeface="+mn-ea"/>
                <a:cs typeface="Arial" panose="020B0604020202020204" pitchFamily="34" charset="0"/>
              </a:rPr>
              <a:t>平局判定</a:t>
            </a:r>
            <a:endParaRPr kumimoji="1" lang="en-US" altLang="zh-CN" dirty="0">
              <a:latin typeface="Arial" panose="020B0604020202020204" pitchFamily="34" charset="0"/>
              <a:ea typeface="+mn-ea"/>
              <a:cs typeface="Arial" panose="020B0604020202020204" pitchFamily="34" charset="0"/>
            </a:endParaRPr>
          </a:p>
          <a:p>
            <a:pPr lvl="1"/>
            <a:r>
              <a:rPr kumimoji="1" lang="en-US" altLang="zh-CN" dirty="0">
                <a:latin typeface="Arial" panose="020B0604020202020204" pitchFamily="34" charset="0"/>
                <a:ea typeface="楷体_GB2312" pitchFamily="49" charset="-122"/>
                <a:cs typeface="Arial" panose="020B0604020202020204" pitchFamily="34" charset="0"/>
              </a:rPr>
              <a:t>100</a:t>
            </a:r>
            <a:r>
              <a:rPr kumimoji="1" lang="zh-CN" altLang="en-US" dirty="0">
                <a:latin typeface="Arial" panose="020B0604020202020204" pitchFamily="34" charset="0"/>
                <a:ea typeface="楷体_GB2312" pitchFamily="49" charset="-122"/>
                <a:cs typeface="Arial" panose="020B0604020202020204" pitchFamily="34" charset="0"/>
              </a:rPr>
              <a:t>回合内无棋子被吃？</a:t>
            </a:r>
            <a:endParaRPr kumimoji="1" lang="en-US" altLang="zh-CN" dirty="0">
              <a:latin typeface="Arial" panose="020B0604020202020204" pitchFamily="34" charset="0"/>
              <a:ea typeface="楷体_GB2312" pitchFamily="49" charset="-122"/>
              <a:cs typeface="Arial" panose="020B0604020202020204" pitchFamily="34" charset="0"/>
            </a:endParaRPr>
          </a:p>
          <a:p>
            <a:pPr/>
            <a:r>
              <a:rPr kumimoji="1" lang="zh-CN" altLang="en-US" dirty="0">
                <a:latin typeface="Arial" panose="020B0604020202020204" pitchFamily="34" charset="0"/>
                <a:ea typeface="+mn-ea"/>
                <a:cs typeface="Arial" panose="020B0604020202020204" pitchFamily="34" charset="0"/>
              </a:rPr>
              <a:t>违例举报</a:t>
            </a:r>
            <a:endParaRPr kumimoji="1" lang="en-US" altLang="zh-CN" dirty="0">
              <a:latin typeface="Arial" panose="020B0604020202020204" pitchFamily="34" charset="0"/>
              <a:ea typeface="+mn-ea"/>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不要求实现</a:t>
            </a:r>
            <a:endParaRPr kumimoji="1" lang="en-US" altLang="zh-CN" dirty="0">
              <a:latin typeface="Arial" panose="020B0604020202020204" pitchFamily="34" charset="0"/>
              <a:ea typeface="楷体_GB2312" pitchFamily="49" charset="-122"/>
              <a:cs typeface="Arial" panose="020B0604020202020204" pitchFamily="34" charset="0"/>
            </a:endParaRPr>
          </a:p>
          <a:p>
            <a:pPr lvl="1"/>
            <a:r>
              <a:rPr kumimoji="1" lang="zh-CN" altLang="en-US" dirty="0">
                <a:latin typeface="Arial" panose="020B0604020202020204" pitchFamily="34" charset="0"/>
                <a:ea typeface="楷体_GB2312" pitchFamily="49" charset="-122"/>
                <a:cs typeface="Arial" panose="020B0604020202020204" pitchFamily="34" charset="0"/>
              </a:rPr>
              <a:t>但要求谁举报谁举证原则</a:t>
            </a:r>
            <a:endParaRPr kumimoji="1" lang="zh-CN" altLang="en-US" dirty="0">
              <a:latin typeface="Arial" panose="020B0604020202020204" pitchFamily="34" charset="0"/>
              <a:ea typeface="Arial" panose="020B0604020202020204" pitchFamily="34" charset="0"/>
            </a:endParaRPr>
          </a:p>
        </p:txBody>
      </p:sp>
    </p:spTree>
  </p:cSld>
  <p:clrMapOvr>
    <a:masterClrMapping/>
  </p:clrMapOvr>
  <p:transition>
    <p:pull dir="r"/>
  </p:transition>
</p:sld>
</file>

<file path=ppt/tags/tag1.xml><?xml version="1.0" encoding="utf-8"?>
<p:tagLst xmlns:p="http://schemas.openxmlformats.org/presentationml/2006/main">
  <p:tag name="KSO_WM_TEMPLATE_CATEGORY" val="custom"/>
  <p:tag name="KSO_WM_TEMPLATE_INDEX" val="189"/>
</p:tagLst>
</file>

<file path=ppt/tags/tag2.xml><?xml version="1.0" encoding="utf-8"?>
<p:tagLst xmlns:p="http://schemas.openxmlformats.org/presentationml/2006/main">
  <p:tag name="KSO_WM_TEMPLATE_CATEGORY" val="custom"/>
  <p:tag name="KSO_WM_TEMPLATE_INDEX" val="189"/>
</p:tagLst>
</file>

<file path=ppt/tags/tag3.xml><?xml version="1.0" encoding="utf-8"?>
<p:tagLst xmlns:p="http://schemas.openxmlformats.org/presentationml/2006/main">
  <p:tag name="COMMONDATA" val="eyJoZGlkIjoiMzk4Y2JiMmFhZjVjNmJmYjllMWU1ZTdlODhhZDQxYzMifQ=="/>
</p:tagLst>
</file>

<file path=ppt/theme/theme1.xml><?xml version="1.0" encoding="utf-8"?>
<a:theme xmlns:a="http://schemas.openxmlformats.org/drawingml/2006/main" name="简洁型模板">
  <a:themeElements>
    <a:clrScheme name="简洁型模板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简洁型模板">
      <a:majorFont>
        <a:latin typeface="Tahoma"/>
        <a:ea typeface="黑体"/>
        <a:cs typeface=""/>
      </a:majorFont>
      <a:minorFont>
        <a:latin typeface="Tahoma"/>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简洁型模板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简洁型模板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简洁型模板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简洁型模板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简洁型模板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简洁型模板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简洁型模板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Office\Templates\演示文稿设计\简洁型模板.pot</Template>
  <TotalTime>0</TotalTime>
  <Words>3074</Words>
  <Application>WPS 演示</Application>
  <PresentationFormat>全屏显示(4:3)</PresentationFormat>
  <Paragraphs>236</Paragraphs>
  <Slides>24</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vt:lpstr>
      <vt:lpstr>宋体</vt:lpstr>
      <vt:lpstr>Wingdings</vt:lpstr>
      <vt:lpstr>Times New Roman</vt:lpstr>
      <vt:lpstr>微软雅黑</vt:lpstr>
      <vt:lpstr>Tahoma</vt:lpstr>
      <vt:lpstr>黑体</vt:lpstr>
      <vt:lpstr>楷体_GB2312</vt:lpstr>
      <vt:lpstr>新宋体</vt:lpstr>
      <vt:lpstr>Arial Black</vt:lpstr>
      <vt:lpstr>Monotype Sorts</vt:lpstr>
      <vt:lpstr>Wingdings</vt:lpstr>
      <vt:lpstr>+mn-ea</vt:lpstr>
      <vt:lpstr>Segoe Print</vt:lpstr>
      <vt:lpstr>Arial Unicode MS</vt:lpstr>
      <vt:lpstr>简洁型模板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602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软件工程实践</dc:title>
  <dc:creator>DongWei</dc:creator>
  <cp:lastModifiedBy>老玖柒</cp:lastModifiedBy>
  <cp:revision>520</cp:revision>
  <cp:lastPrinted>2000-08-01T11:19:33Z</cp:lastPrinted>
  <dcterms:created xsi:type="dcterms:W3CDTF">2000-07-23T02:30:01Z</dcterms:created>
  <dcterms:modified xsi:type="dcterms:W3CDTF">2022-09-21T11:55:26Z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9A04F50F3DB3442A84EB916E2FED64FB</vt:lpwstr>
  </property>
  <property fmtid="{D5CDD505-2E9C-101B-9397-08002B2CF9AE}" pid="3" name="KSOProductBuildVer">
    <vt:lpwstr>2052-11.1.0.12358</vt:lpwstr>
  </property>
</Properties>
</file>