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21" r:id="rId3"/>
    <p:sldId id="325" r:id="rId4"/>
    <p:sldId id="329" r:id="rId5"/>
    <p:sldId id="322" r:id="rId6"/>
    <p:sldId id="327" r:id="rId7"/>
    <p:sldId id="323" r:id="rId8"/>
    <p:sldId id="331" r:id="rId9"/>
    <p:sldId id="328" r:id="rId10"/>
    <p:sldId id="324" r:id="rId11"/>
    <p:sldId id="333" r:id="rId12"/>
    <p:sldId id="330" r:id="rId13"/>
    <p:sldId id="332" r:id="rId14"/>
  </p:sldIdLst>
  <p:sldSz cx="9144000" cy="6858000" type="screen4x3"/>
  <p:notesSz cx="7099300" cy="10234930"/>
  <p:custDataLst>
    <p:tags r:id="rId2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FF"/>
    <a:srgbClr val="0000CC"/>
    <a:srgbClr val="FFFF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4"/>
    <p:restoredTop sz="94644"/>
  </p:normalViewPr>
  <p:slideViewPr>
    <p:cSldViewPr showGuides="1">
      <p:cViewPr varScale="1">
        <p:scale>
          <a:sx n="150" d="100"/>
          <a:sy n="150" d="100"/>
        </p:scale>
        <p:origin x="19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p>
            <a:pPr lvl="0" algn="r" defTabSz="990600" eaLnBrk="1" hangingPunct="1">
              <a:buNone/>
            </a:pPr>
            <a:fld id="{9A0DB2DC-4C9A-4742-B13C-FB6460FD3503}" type="slidenum">
              <a:rPr lang="en-US" altLang="zh-CN" sz="1300" dirty="0"/>
            </a:fld>
            <a:endParaRPr lang="en-US" altLang="zh-CN" sz="13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TextEdit="1"/>
          </p:cNvSpPr>
          <p:nvPr>
            <p:ph type="sldImg" idx="2"/>
          </p:nvPr>
        </p:nvSpPr>
        <p:spPr>
          <a:xfrm>
            <a:off x="990600" y="768350"/>
            <a:ext cx="5118100" cy="38369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p>
            <a:pPr lvl="0" algn="r" defTabSz="990600" eaLnBrk="1" hangingPunct="1">
              <a:buNone/>
            </a:pPr>
            <a:fld id="{9A0DB2DC-4C9A-4742-B13C-FB6460FD3503}" type="slidenum">
              <a:rPr lang="en-US" altLang="zh-CN" sz="1300" dirty="0"/>
            </a:fld>
            <a:endParaRPr lang="en-US" altLang="zh-CN" sz="13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paint"/>
          <p:cNvPicPr>
            <a:picLocks noChangeAspect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2328863"/>
            <a:ext cx="8229600" cy="384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285750" y="357188"/>
            <a:ext cx="442912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2022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秋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《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程序设计综合实践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黑体" panose="02010609060101010101" pitchFamily="49" charset="-122"/>
                <a:cs typeface="+mn-cs"/>
              </a:rPr>
              <a:t>》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185866"/>
            <a:ext cx="7721600" cy="1143000"/>
          </a:xfrm>
        </p:spPr>
        <p:txBody>
          <a:bodyPr/>
          <a:lstStyle>
            <a:lvl1pPr>
              <a:defRPr sz="4800">
                <a:solidFill>
                  <a:srgbClr val="FF0000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zh-CN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14546" y="2857496"/>
            <a:ext cx="6400800" cy="3143272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Tahoma" panose="020B0604030504040204" pitchFamily="34" charset="0"/>
              <a:buNone/>
              <a:defRPr/>
            </a:pPr>
            <a:endParaRPr kumimoji="1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885950"/>
            <a:ext cx="8178800" cy="41719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1028" name="Picture 7" descr="paint"/>
          <p:cNvPicPr>
            <a:picLocks noChangeAspect="1"/>
          </p:cNvPicPr>
          <p:nvPr/>
        </p:nvPicPr>
        <p:blipFill>
          <a:blip r:embed="rId1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1314450"/>
            <a:ext cx="8229600" cy="384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6883400" y="638175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p>
            <a:pPr lvl="0" algn="r" eaLnBrk="1" hangingPunct="1">
              <a:spcBef>
                <a:spcPct val="50000"/>
              </a:spcBef>
              <a:buNone/>
            </a:pPr>
            <a:fld id="{9A0DB2DC-4C9A-4742-B13C-FB6460FD3503}" type="slidenum">
              <a:rPr lang="en-US" altLang="zh-CN" sz="1400" dirty="0">
                <a:solidFill>
                  <a:schemeClr val="bg2"/>
                </a:solidFill>
                <a:latin typeface="Arial" panose="020B0604020202020204" pitchFamily="34" charset="0"/>
              </a:rPr>
            </a:fld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TextBox 8"/>
          <p:cNvSpPr txBox="1">
            <a:spLocks noChangeArrowheads="1"/>
          </p:cNvSpPr>
          <p:nvPr/>
        </p:nvSpPr>
        <p:spPr bwMode="auto">
          <a:xfrm>
            <a:off x="428625" y="6448425"/>
            <a:ext cx="44291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2022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秋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《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程序设计综合实践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》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Tahoma" panose="020B0604030504040204" pitchFamily="34" charset="0"/>
        <a:buChar char="•"/>
        <a:defRPr kumimoji="1"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Tahoma" panose="020B0604030504040204" pitchFamily="34" charset="0"/>
        <a:buChar char="•"/>
        <a:defRPr kumimoji="1" sz="28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Tahoma" panose="020B0604030504040204" pitchFamily="34" charset="0"/>
        <a:buChar char="•"/>
        <a:defRPr kumimoji="1" sz="24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阶段目标</a:t>
            </a:r>
            <a:endParaRPr lang="zh-CN" altLang="en-US" dirty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在单机版的基础上，</a:t>
            </a:r>
            <a:r>
              <a:rPr kumimoji="1"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基于教员提供的游戏服务器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，为游戏加入联网通信功能，实现局域网内的游戏对弈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主要工作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实现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socket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通信、数据解析和封装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要求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实现局域网内的联网对弈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通信流畅，无明显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BUG</a:t>
            </a:r>
            <a:endParaRPr kumimoji="1" lang="zh-CN" altLang="en-US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  <p:transition>
    <p:pull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游戏服务器介绍</a:t>
            </a:r>
            <a:endParaRPr lang="zh-CN" altLang="en-US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服务端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要求：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3.0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以上版本的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Python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环境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方法：切换到到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server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目录下，执行以下命令，启动游戏服务器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客户端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各组自行实现</a:t>
            </a:r>
            <a:endParaRPr kumimoji="1" lang="en-US" altLang="zh-CN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172" name="矩形 3"/>
          <p:cNvSpPr/>
          <p:nvPr/>
        </p:nvSpPr>
        <p:spPr>
          <a:xfrm>
            <a:off x="2555875" y="3933825"/>
            <a:ext cx="4133850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ahoma" panose="020B0604030504040204" pitchFamily="34" charset="0"/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ahoma" panose="020B0604030504040204" pitchFamily="34" charset="0"/>
              <a:buChar char="•"/>
              <a:defRPr kumimoji="1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ahoma" panose="020B0604030504040204" pitchFamily="34" charset="0"/>
              <a:buChar char="•"/>
              <a:defRPr kumimoji="1" sz="2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python server.py</a:t>
            </a:r>
            <a:endParaRPr lang="zh-CN" altLang="en-US" dirty="0">
              <a:solidFill>
                <a:srgbClr val="0000FF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5" name="圆角矩形标注 4"/>
          <p:cNvSpPr/>
          <p:nvPr/>
        </p:nvSpPr>
        <p:spPr bwMode="auto">
          <a:xfrm>
            <a:off x="6300788" y="1192213"/>
            <a:ext cx="2519363" cy="935038"/>
          </a:xfrm>
          <a:prstGeom prst="wedgeRoundRectCallout">
            <a:avLst>
              <a:gd name="adj1" fmla="val -59287"/>
              <a:gd name="adj2" fmla="val 87449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先配置好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Python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的环境变量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charRg st="57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charRg st="61" end="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客户端执行流程</a:t>
            </a:r>
            <a:endParaRPr lang="zh-CN" altLang="en-US" dirty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Tahoma" panose="020B0604030504040204" pitchFamily="34" charset="0"/>
              <a:buChar char="•"/>
              <a:defRPr/>
            </a:pP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向游戏服务器申请加入对战</a:t>
            </a:r>
            <a:endParaRPr kumimoji="1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Tahoma" panose="020B0604030504040204" pitchFamily="34" charset="0"/>
              <a:buChar char="•"/>
              <a:defRPr/>
            </a:pP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确定对手后，服务器通知开始游戏</a:t>
            </a:r>
            <a:endParaRPr kumimoji="1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Tahoma" panose="020B0604030504040204" pitchFamily="34" charset="0"/>
              <a:buChar char="•"/>
              <a:defRPr/>
            </a:pP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根据先后手规则，循环执行两个操作</a:t>
            </a:r>
            <a:endParaRPr kumimoji="1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黑体" panose="02010609060101010101" pitchFamily="49" charset="-122"/>
              <a:buAutoNum type="circleNumDbPlain"/>
              <a:defRPr/>
            </a:pP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等待对方下子，收到对方下子消息后，更新游戏界面</a:t>
            </a:r>
            <a:endParaRPr kumimoji="1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黑体" panose="02010609060101010101" pitchFamily="49" charset="-122"/>
              <a:buAutoNum type="circleNumDbPlain"/>
              <a:defRPr/>
            </a:pP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己方下子，更新游戏界面，并向服务器发送下子消息</a:t>
            </a:r>
            <a:endParaRPr kumimoji="1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Tahoma" panose="020B0604030504040204" pitchFamily="34" charset="0"/>
              <a:buChar char="•"/>
              <a:defRPr/>
            </a:pP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这个过程中，下子方可以按照规则叫停游戏或主动退出游戏（即弃权）</a:t>
            </a:r>
            <a:endParaRPr kumimoji="1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客户端主要涉及的内容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Tahoma" panose="020B0604030504040204" pitchFamily="34" charset="0"/>
              <a:buNone/>
              <a:defRPr/>
            </a:pP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在单机版的基础上：</a:t>
            </a:r>
            <a:endParaRPr kumimoji="1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黑体" panose="02010609060101010101" pitchFamily="49" charset="-122"/>
              <a:buAutoNum type="circleNumDbPlain"/>
              <a:defRPr/>
            </a:pP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Socket</a:t>
            </a: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通信</a:t>
            </a:r>
            <a:endParaRPr kumimoji="1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黑体" panose="02010609060101010101" pitchFamily="49" charset="-122"/>
              <a:buAutoNum type="circleNumDbPlain"/>
              <a:defRPr/>
            </a:pP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JSON</a:t>
            </a: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消息的解析和封装</a:t>
            </a:r>
            <a:endParaRPr kumimoji="1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黑体" panose="02010609060101010101" pitchFamily="49" charset="-122"/>
              <a:buAutoNum type="circleNumDbPlain"/>
              <a:defRPr/>
            </a:pP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多线程编程</a:t>
            </a:r>
            <a:endParaRPr kumimoji="1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黑体" panose="02010609060101010101" pitchFamily="49" charset="-122"/>
              <a:buAutoNum type="circleNumDbPlain"/>
              <a:defRPr/>
            </a:pP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游戏逻辑调整</a:t>
            </a:r>
            <a:endParaRPr kumimoji="1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黑体" panose="02010609060101010101" pitchFamily="49" charset="-122"/>
              <a:buAutoNum type="circleNumDbPlain"/>
              <a:defRPr/>
            </a:pP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……</a:t>
            </a:r>
            <a:endParaRPr kumimoji="1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en-US" altLang="zh-CN" dirty="0"/>
              <a:t>Socket</a:t>
            </a:r>
            <a:r>
              <a:rPr lang="zh-CN" altLang="en-US" dirty="0"/>
              <a:t>通信</a:t>
            </a:r>
            <a:endParaRPr lang="zh-CN" altLang="en-US" dirty="0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Socket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（也称套接字）是网络编程中经常使用的</a:t>
            </a:r>
            <a:r>
              <a:rPr kumimoji="1"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双向通信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方式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客户端与服务器的通信过程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建立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Socket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通路（需指定服务器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IP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和</a:t>
            </a:r>
            <a:r>
              <a:rPr kumimoji="1" lang="zh-CN" altLang="en-US" dirty="0">
                <a:solidFill>
                  <a:srgbClr val="3333FF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端口号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通过输出向服务器端发送信息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通过输入获取服务器响应的信息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通信全部完成后，可以关闭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Socket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通路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C/C++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、</a:t>
            </a:r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Python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等语言都有进行</a:t>
            </a:r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Socket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通信的库</a:t>
            </a:r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119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charRg st="119" end="1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en-US" altLang="zh-CN" dirty="0"/>
              <a:t>JSON</a:t>
            </a:r>
            <a:r>
              <a:rPr lang="zh-CN" altLang="en-US" dirty="0"/>
              <a:t>消息</a:t>
            </a:r>
            <a:endParaRPr lang="zh-CN" altLang="en-US" dirty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JSON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是一种轻量级的数据交换格式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具有良好的可读和便于快速编写的特性，可以在不同的平台间进行数据交换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C/C++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等语言都有实现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JSON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消息解析的库</a:t>
            </a:r>
            <a:endParaRPr kumimoji="1" lang="zh-CN" altLang="en-US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需要仔细阅读通信协议，具体参见</a:t>
            </a:r>
            <a:r>
              <a:rPr kumimoji="1"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“游戏服务器及通信协议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.pdf”</a:t>
            </a:r>
            <a:endParaRPr kumimoji="1" lang="en-US" altLang="zh-CN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68500" y="3357563"/>
            <a:ext cx="5256213" cy="15684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{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"name":"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zhangsan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",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"age":27,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}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charRg st="56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charRg st="56" end="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charRg st="79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charRg st="79" end="1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多线程编程</a:t>
            </a:r>
            <a:endParaRPr lang="zh-CN" altLang="en-US" dirty="0"/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如果把游戏主程序和通信模块混在一起，会造成界面卡死等现象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建议把通信模块实现为一个</a:t>
            </a:r>
            <a:r>
              <a:rPr kumimoji="1"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单独的新线程</a:t>
            </a:r>
            <a:endParaRPr kumimoji="1" lang="en-US" altLang="zh-CN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主程序和通信模块之间需要交互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等待对方下子时，收到对方消息后，通知主程序更新界面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等待己方下子时，轮询主程序是否下子了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超时判断</a:t>
            </a:r>
            <a:r>
              <a:rPr kumimoji="1" lang="en-US" altLang="zh-CN" dirty="0"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……</a:t>
            </a:r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48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charRg st="48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63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charRg st="63" end="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89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charRg st="89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108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charRg st="108" end="1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游戏逻辑调整</a:t>
            </a:r>
            <a:endParaRPr lang="zh-CN" altLang="en-US" dirty="0"/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在充分理解单机版游戏逻辑的基础上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需要把移动棋子、更新游戏界面、判断胜负等过程封装成独立的函数或接口，便于与通信模块进行交互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游戏过程中，对方的落子信息要从网络通信解析求得，己方的落子信息还要发给服务器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en-US" altLang="zh-CN" dirty="0">
                <a:latin typeface="Arial" panose="020B0604020202020204" pitchFamily="34" charset="0"/>
                <a:ea typeface="Arial" panose="020B0604020202020204" pitchFamily="34" charset="0"/>
              </a:rPr>
              <a:t>……</a:t>
            </a:r>
            <a:endParaRPr kumimoji="1" lang="zh-CN" altLang="en-US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endParaRPr kumimoji="1" lang="en-US" altLang="zh-CN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棋盘约定</a:t>
            </a:r>
            <a:endParaRPr lang="zh-CN" altLang="en-US" dirty="0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约定蓝棋在左，红棋在右</a:t>
            </a:r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棋盘坐标约定：</a:t>
            </a:r>
            <a:r>
              <a:rPr kumimoji="1" lang="en-US" altLang="zh-CN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7*9 </a:t>
            </a:r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的棋盘，左上角为 </a:t>
            </a:r>
            <a:r>
              <a:rPr kumimoji="1" lang="en-US" altLang="zh-CN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(0, 0)</a:t>
            </a:r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，右上角为</a:t>
            </a:r>
            <a:r>
              <a:rPr kumimoji="1" lang="en-US" altLang="zh-CN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(8, 0)</a:t>
            </a:r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，左下角为</a:t>
            </a:r>
            <a:r>
              <a:rPr kumimoji="1" lang="en-US" altLang="zh-CN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(0, 6)</a:t>
            </a:r>
            <a:r>
              <a:rPr kumimoji="1" lang="zh-CN" altLang="en-US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，右下角为</a:t>
            </a:r>
            <a:r>
              <a:rPr kumimoji="1" lang="en-US" altLang="zh-CN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(8, 6)</a:t>
            </a:r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endParaRPr kumimoji="1" lang="en-US" altLang="zh-CN" sz="240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endParaRPr kumimoji="1" lang="en-US" altLang="zh-CN" sz="240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endParaRPr kumimoji="1" lang="en-US" altLang="zh-CN" sz="240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endParaRPr kumimoji="1" lang="en-US" altLang="zh-CN" sz="240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sz="2800" dirty="0"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  <p:pic>
        <p:nvPicPr>
          <p:cNvPr id="14340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3213" y="3500438"/>
            <a:ext cx="4171950" cy="3279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pPr>
              <a:buNone/>
            </a:pPr>
            <a:r>
              <a:rPr lang="zh-CN" altLang="en-US" dirty="0"/>
              <a:t>其他约定</a:t>
            </a:r>
            <a:endParaRPr lang="zh-CN" altLang="en-US" dirty="0"/>
          </a:p>
        </p:txBody>
      </p:sp>
      <p:sp>
        <p:nvSpPr>
          <p:cNvPr id="15363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红</a:t>
            </a:r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、蓝</a:t>
            </a:r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通信协议中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side=0</a:t>
            </a:r>
            <a:endParaRPr kumimoji="1" lang="en-US" altLang="zh-CN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约定红棋先手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棋子约定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对于棋子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‘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鼠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’, ‘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鹰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’, ‘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狐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’, ‘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狼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’, ‘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豹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’, ‘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狮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’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和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‘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象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’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，通信协议中参数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chessman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依次取值为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0, 1, 2, 3, 4, 5</a:t>
            </a:r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和</a:t>
            </a:r>
            <a:r>
              <a:rPr kumimoji="1" lang="en-US" altLang="zh-CN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6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服务器配置</a:t>
            </a:r>
            <a:endParaRPr lang="zh-CN" altLang="en-US" dirty="0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>
          <a:xfrm>
            <a:off x="496888" y="1849438"/>
            <a:ext cx="8178800" cy="4171950"/>
          </a:xfrm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服务器配置文件</a:t>
            </a:r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config.txt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，可以修改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/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395288" y="2492375"/>
            <a:ext cx="8437563" cy="22320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SOCKET_HOST=127.0.0.1    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服务器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IP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地址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SOCKET_PORT=50005         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服务器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Socket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连接端口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MAX_WAITING_TIME=180 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单步最大等待时间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秒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MAX_THNIKING_TIME=30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单步最大所用时间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秒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MAX_TOTAL_TIME=600      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一局最大所用时间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秒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b" anchorCtr="0"/>
          <a:p>
            <a:r>
              <a:rPr lang="zh-CN" altLang="en-US" dirty="0"/>
              <a:t>游戏超时</a:t>
            </a:r>
            <a:endParaRPr lang="zh-CN" altLang="en-US" dirty="0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在</a:t>
            </a:r>
            <a:r>
              <a:rPr kumimoji="1" lang="en-US" altLang="zh-CN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</a:t>
            </a:r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对战过程中，对落子方的单步和一局的最大所用时间有规定</a:t>
            </a:r>
            <a:endParaRPr kumimoji="1" lang="en-US" altLang="zh-CN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r>
              <a:rPr kumimoji="1" lang="zh-CN" altLang="en-US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超过时间，服务器会主动向对弈双方发送超时消息（包括超时方的编号）</a:t>
            </a:r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 lvl="1"/>
            <a:endParaRPr kumimoji="1" lang="en-US" altLang="zh-CN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  <a:p>
            <a:pPr/>
            <a:r>
              <a:rPr kumimoji="1" lang="zh-CN" alt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落子方除了正常下棋外，还需要监听是否收到服务器发的超时通知</a:t>
            </a:r>
            <a:endParaRPr kumimoji="1" lang="zh-CN" altLang="en-US" dirty="0"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  <p:transition>
    <p:pull dir="r"/>
  </p:transition>
</p:sld>
</file>

<file path=ppt/tags/tag1.xml><?xml version="1.0" encoding="utf-8"?>
<p:tagLst xmlns:p="http://schemas.openxmlformats.org/presentationml/2006/main">
  <p:tag name="COMMONDATA" val="eyJoZGlkIjoiMzk4Y2JiMmFhZjVjNmJmYjllMWU1ZTdlODhhZDQxYzMifQ=="/>
</p:tagLst>
</file>

<file path=ppt/theme/theme1.xml><?xml version="1.0" encoding="utf-8"?>
<a:theme xmlns:a="http://schemas.openxmlformats.org/drawingml/2006/main" name="简洁型模板">
  <a:themeElements>
    <a:clrScheme name="简洁型模板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简洁型模板">
      <a:majorFont>
        <a:latin typeface="Tahoma"/>
        <a:ea typeface="黑体"/>
        <a:cs typeface=""/>
      </a:majorFont>
      <a:minorFont>
        <a:latin typeface="Tahoma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简洁型模板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洁型模板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洁型模板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洁型模板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洁型模板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洁型模板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洁型模板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Office\Templates\演示文稿设计\简洁型模板.pot</Template>
  <TotalTime>0</TotalTime>
  <Words>1362</Words>
  <Application>WPS 演示</Application>
  <PresentationFormat>全屏显示(4:3)</PresentationFormat>
  <Paragraphs>137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Arial</vt:lpstr>
      <vt:lpstr>宋体</vt:lpstr>
      <vt:lpstr>Wingdings</vt:lpstr>
      <vt:lpstr>Times New Roman</vt:lpstr>
      <vt:lpstr>微软雅黑</vt:lpstr>
      <vt:lpstr>Tahoma</vt:lpstr>
      <vt:lpstr>黑体</vt:lpstr>
      <vt:lpstr>楷体_GB2312</vt:lpstr>
      <vt:lpstr>新宋体</vt:lpstr>
      <vt:lpstr>Arial Black</vt:lpstr>
      <vt:lpstr>Monotype Sorts</vt:lpstr>
      <vt:lpstr>Wingdings</vt:lpstr>
      <vt:lpstr>Courier New</vt:lpstr>
      <vt:lpstr>Arial Unicode MS</vt:lpstr>
      <vt:lpstr>简洁型模板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602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软件工程实践</dc:title>
  <dc:creator>DongWei</dc:creator>
  <cp:lastModifiedBy>老玖柒</cp:lastModifiedBy>
  <cp:revision>501</cp:revision>
  <cp:lastPrinted>2000-08-01T11:19:33Z</cp:lastPrinted>
  <dcterms:created xsi:type="dcterms:W3CDTF">2000-07-23T02:30:01Z</dcterms:created>
  <dcterms:modified xsi:type="dcterms:W3CDTF">2022-09-18T15:50:00Z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2B222167D83F497F802DA52CA849F734</vt:lpwstr>
  </property>
  <property fmtid="{D5CDD505-2E9C-101B-9397-08002B2CF9AE}" pid="3" name="KSOProductBuildVer">
    <vt:lpwstr>2052-11.1.0.12358</vt:lpwstr>
  </property>
</Properties>
</file>