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17"/>
  </p:notesMasterIdLst>
  <p:sldIdLst>
    <p:sldId id="263" r:id="rId3"/>
    <p:sldId id="258" r:id="rId4"/>
    <p:sldId id="259" r:id="rId5"/>
    <p:sldId id="264" r:id="rId6"/>
    <p:sldId id="807" r:id="rId7"/>
    <p:sldId id="260" r:id="rId8"/>
    <p:sldId id="676" r:id="rId9"/>
    <p:sldId id="720" r:id="rId10"/>
    <p:sldId id="261" r:id="rId11"/>
    <p:sldId id="904" r:id="rId12"/>
    <p:sldId id="262" r:id="rId13"/>
    <p:sldId id="661" r:id="rId14"/>
    <p:sldId id="905" r:id="rId15"/>
    <p:sldId id="25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AFA"/>
    <a:srgbClr val="F4E2D4"/>
    <a:srgbClr val="EDCAAD"/>
    <a:srgbClr val="DDC5B0"/>
    <a:srgbClr val="EFC8A7"/>
    <a:srgbClr val="8AA4B6"/>
    <a:srgbClr val="786449"/>
    <a:srgbClr val="93836D"/>
    <a:srgbClr val="8B7A63"/>
    <a:srgbClr val="EBB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6314" autoAdjust="0"/>
  </p:normalViewPr>
  <p:slideViewPr>
    <p:cSldViewPr snapToGrid="0">
      <p:cViewPr varScale="1">
        <p:scale>
          <a:sx n="81" d="100"/>
          <a:sy n="81" d="100"/>
        </p:scale>
        <p:origin x="734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8CF96-EC30-4FFC-8224-2A4572F6B50E}" type="datetimeFigureOut">
              <a:rPr lang="zh-CN" altLang="en-US" smtClean="0"/>
              <a:t>2021/11/8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EECA2-04B3-4D87-8746-324DA9A9C3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753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800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EECA2-04B3-4D87-8746-324DA9A9C3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713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EECA2-04B3-4D87-8746-324DA9A9C30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023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:\360安全浏览器下载\51miz-E1110527-718DE4BD-3840x2194.jpg51miz-E1110527-718DE4BD-3840x2194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8181" t="21320" r="10267" b="14930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:\360安全浏览器下载\51miz-E1110527-718DE4BD-3840x2194.jpg51miz-E1110527-718DE4BD-3840x2194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8181" t="21320" r="10267" b="14930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:\360安全浏览器下载\51miz-E1110527-718DE4BD-3840x2194.jpg51miz-E1110527-718DE4BD-3840x2194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8181" t="21320" r="10267" b="14930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66357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96140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67000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370677" y="66028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7641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0550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2021/11/8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87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2021/11/8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83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823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020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2913322" y="1439377"/>
            <a:ext cx="5256567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0" dirty="0">
                <a:solidFill>
                  <a:srgbClr val="EEEAE7">
                    <a:alpha val="80000"/>
                  </a:srgbClr>
                </a:solidFill>
                <a:cs typeface="+mn-ea"/>
                <a:sym typeface="+mn-lt"/>
              </a:rPr>
              <a:t>Q</a:t>
            </a:r>
            <a:r>
              <a:rPr lang="zh-CN" altLang="en-US" sz="15000" dirty="0">
                <a:solidFill>
                  <a:srgbClr val="EEEAE7">
                    <a:alpha val="80000"/>
                  </a:srgbClr>
                </a:solidFill>
                <a:cs typeface="+mn-ea"/>
                <a:sym typeface="+mn-lt"/>
              </a:rPr>
              <a:t>uiet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655976" y="2164714"/>
            <a:ext cx="90717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300" dirty="0">
                <a:solidFill>
                  <a:srgbClr val="7B664B"/>
                </a:solidFill>
                <a:cs typeface="+mn-ea"/>
                <a:sym typeface="+mn-lt"/>
              </a:rPr>
              <a:t>“无人机协助指挥交通</a:t>
            </a:r>
            <a:r>
              <a:rPr lang="en-US" altLang="zh-CN" sz="6000" spc="300" dirty="0">
                <a:solidFill>
                  <a:srgbClr val="7B664B"/>
                </a:solidFill>
                <a:cs typeface="+mn-ea"/>
                <a:sym typeface="+mn-lt"/>
              </a:rPr>
              <a:t>”</a:t>
            </a:r>
            <a:endParaRPr lang="zh-CN" altLang="en-US" sz="6000" spc="300" dirty="0">
              <a:solidFill>
                <a:srgbClr val="7B664B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0697" y="3211610"/>
            <a:ext cx="591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7B664B"/>
                </a:solidFill>
                <a:cs typeface="+mn-ea"/>
                <a:sym typeface="+mn-lt"/>
              </a:rPr>
              <a:t>软件系统的需求构思与描述</a:t>
            </a:r>
          </a:p>
        </p:txBody>
      </p:sp>
      <p:sp>
        <p:nvSpPr>
          <p:cNvPr id="13" name="矩形: 圆角 12"/>
          <p:cNvSpPr/>
          <p:nvPr/>
        </p:nvSpPr>
        <p:spPr>
          <a:xfrm>
            <a:off x="5326740" y="4393547"/>
            <a:ext cx="1538514" cy="494335"/>
          </a:xfrm>
          <a:prstGeom prst="trapezoid">
            <a:avLst/>
          </a:prstGeom>
          <a:solidFill>
            <a:srgbClr val="EFC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马  坚</a:t>
            </a:r>
          </a:p>
        </p:txBody>
      </p:sp>
      <p:sp>
        <p:nvSpPr>
          <p:cNvPr id="17" name="矩形 16"/>
          <p:cNvSpPr/>
          <p:nvPr/>
        </p:nvSpPr>
        <p:spPr>
          <a:xfrm>
            <a:off x="3067315" y="3734384"/>
            <a:ext cx="60573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786449">
                    <a:alpha val="80000"/>
                  </a:srgbClr>
                </a:solidFill>
                <a:cs typeface="+mn-ea"/>
                <a:sym typeface="+mn-lt"/>
              </a:rPr>
              <a:t>DESIGN AND DESCRIPTION OF SOFTWARE REQUIREMENTS</a:t>
            </a:r>
            <a:endParaRPr lang="zh-CN" altLang="en-US" sz="1600" dirty="0">
              <a:solidFill>
                <a:srgbClr val="786449">
                  <a:alpha val="80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559190" y="5709883"/>
            <a:ext cx="3073616" cy="566861"/>
            <a:chOff x="4559188" y="5709883"/>
            <a:chExt cx="3073616" cy="566861"/>
          </a:xfrm>
        </p:grpSpPr>
        <p:sp>
          <p:nvSpPr>
            <p:cNvPr id="16" name="矩形 15"/>
            <p:cNvSpPr/>
            <p:nvPr/>
          </p:nvSpPr>
          <p:spPr>
            <a:xfrm>
              <a:off x="4559188" y="5968967"/>
              <a:ext cx="307361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786449">
                      <a:alpha val="50000"/>
                    </a:srgbClr>
                  </a:solidFill>
                  <a:cs typeface="+mn-ea"/>
                  <a:sym typeface="+mn-lt"/>
                </a:rPr>
                <a:t>马坚、葛宏波、赵升、肖锟钰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4867003" y="5709883"/>
              <a:ext cx="245798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786449">
                      <a:alpha val="50000"/>
                    </a:srgbClr>
                  </a:solidFill>
                  <a:cs typeface="+mn-ea"/>
                  <a:sym typeface="+mn-lt"/>
                </a:rPr>
                <a:t>TEAM MEMBERS</a:t>
              </a:r>
              <a:endParaRPr lang="zh-CN" altLang="en-US" sz="1400" dirty="0">
                <a:solidFill>
                  <a:srgbClr val="786449">
                    <a:alpha val="50000"/>
                  </a:srgb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/>
          <p:cNvSpPr txBox="1"/>
          <p:nvPr/>
        </p:nvSpPr>
        <p:spPr>
          <a:xfrm>
            <a:off x="7300787" y="12149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786449"/>
                </a:solidFill>
                <a:cs typeface="+mn-ea"/>
                <a:sym typeface="+mn-lt"/>
              </a:rPr>
              <a:t>软件开发背景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7329815" y="1728068"/>
            <a:ext cx="1641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A6AEB6"/>
                </a:solidFill>
                <a:cs typeface="+mn-ea"/>
                <a:sym typeface="+mn-lt"/>
              </a:rPr>
              <a:t>BACKGROUND</a:t>
            </a:r>
            <a:endParaRPr lang="zh-CN" altLang="en-US" sz="1600" dirty="0">
              <a:solidFill>
                <a:srgbClr val="A6AEB6"/>
              </a:solidFill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7300787" y="2386575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786449"/>
                </a:solidFill>
                <a:cs typeface="+mn-ea"/>
                <a:sym typeface="+mn-lt"/>
              </a:rPr>
              <a:t>软件创意与组成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7329815" y="2899725"/>
            <a:ext cx="31051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A6AEB6"/>
                </a:solidFill>
                <a:cs typeface="+mn-ea"/>
                <a:sym typeface="+mn-lt"/>
              </a:rPr>
              <a:t>CREATIVITY &amp; COMPOSITION</a:t>
            </a:r>
            <a:endParaRPr lang="zh-CN" altLang="en-US" sz="1600" dirty="0">
              <a:solidFill>
                <a:srgbClr val="A6AEB6"/>
              </a:solidFill>
              <a:cs typeface="+mn-ea"/>
              <a:sym typeface="+mn-lt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7300787" y="355823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786449"/>
                </a:solidFill>
                <a:cs typeface="+mn-ea"/>
                <a:sym typeface="+mn-lt"/>
              </a:rPr>
              <a:t>系统功能描述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7329815" y="4071382"/>
            <a:ext cx="26821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A6AEB6"/>
                </a:solidFill>
                <a:cs typeface="+mn-ea"/>
                <a:sym typeface="+mn-lt"/>
              </a:rPr>
              <a:t>FUNCTION DESCRIPTION</a:t>
            </a:r>
            <a:endParaRPr lang="zh-CN" altLang="en-US" sz="1600" dirty="0">
              <a:solidFill>
                <a:srgbClr val="A6AEB6"/>
              </a:solidFill>
              <a:cs typeface="+mn-ea"/>
              <a:sym typeface="+mn-lt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7300787" y="472989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786449"/>
                </a:solidFill>
                <a:cs typeface="+mn-ea"/>
                <a:sym typeface="+mn-lt"/>
              </a:rPr>
              <a:t>可行性与风险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7329815" y="5243040"/>
            <a:ext cx="2073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A6AEB6"/>
                </a:solidFill>
                <a:cs typeface="+mn-ea"/>
                <a:sym typeface="+mn-lt"/>
              </a:rPr>
              <a:t>FEASIBILITY &amp; RISK</a:t>
            </a:r>
            <a:endParaRPr lang="zh-CN" altLang="en-US" sz="1600" dirty="0">
              <a:solidFill>
                <a:srgbClr val="A6AEB6"/>
              </a:solidFill>
              <a:cs typeface="+mn-ea"/>
              <a:sym typeface="+mn-lt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6309727" y="1304263"/>
            <a:ext cx="802273" cy="4327222"/>
            <a:chOff x="6309727" y="1304263"/>
            <a:chExt cx="802273" cy="4327222"/>
          </a:xfrm>
        </p:grpSpPr>
        <p:sp>
          <p:nvSpPr>
            <p:cNvPr id="69" name="圆角矩形 68"/>
            <p:cNvSpPr/>
            <p:nvPr/>
          </p:nvSpPr>
          <p:spPr>
            <a:xfrm>
              <a:off x="6309727" y="1304263"/>
              <a:ext cx="802273" cy="802273"/>
            </a:xfrm>
            <a:prstGeom prst="roundRect">
              <a:avLst/>
            </a:prstGeom>
            <a:solidFill>
              <a:srgbClr val="8AA4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6309727" y="2461406"/>
              <a:ext cx="802273" cy="802273"/>
            </a:xfrm>
            <a:prstGeom prst="roundRect">
              <a:avLst/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6309727" y="3618549"/>
              <a:ext cx="802273" cy="802273"/>
            </a:xfrm>
            <a:prstGeom prst="roundRect">
              <a:avLst/>
            </a:prstGeom>
            <a:solidFill>
              <a:srgbClr val="DDC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6309727" y="4775693"/>
              <a:ext cx="802273" cy="802273"/>
            </a:xfrm>
            <a:prstGeom prst="roundRect">
              <a:avLst/>
            </a:prstGeom>
            <a:solidFill>
              <a:srgbClr val="EDC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6430979" y="1388639"/>
              <a:ext cx="537736" cy="755809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zh-CN" altLang="en-US"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2" name="圆角矩形 81"/>
            <p:cNvSpPr/>
            <p:nvPr/>
          </p:nvSpPr>
          <p:spPr>
            <a:xfrm>
              <a:off x="6430979" y="2530393"/>
              <a:ext cx="537736" cy="755809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zh-CN" altLang="en-US"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3" name="圆角矩形 82"/>
            <p:cNvSpPr/>
            <p:nvPr/>
          </p:nvSpPr>
          <p:spPr>
            <a:xfrm>
              <a:off x="6430979" y="3738524"/>
              <a:ext cx="559769" cy="761405"/>
            </a:xfrm>
            <a:prstGeom prst="round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zh-CN" altLang="en-US"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4" name="圆角矩形 83"/>
            <p:cNvSpPr/>
            <p:nvPr/>
          </p:nvSpPr>
          <p:spPr>
            <a:xfrm>
              <a:off x="6430979" y="4870080"/>
              <a:ext cx="559769" cy="761405"/>
            </a:xfrm>
            <a:prstGeom prst="round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zh-CN" altLang="en-US"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1958249" y="2137978"/>
            <a:ext cx="3017173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500" dirty="0">
                <a:solidFill>
                  <a:srgbClr val="EEEAE7">
                    <a:alpha val="80000"/>
                  </a:srgbClr>
                </a:solidFill>
                <a:cs typeface="+mn-ea"/>
                <a:sym typeface="+mn-lt"/>
              </a:rPr>
              <a:t>Con</a:t>
            </a:r>
            <a:endParaRPr lang="zh-CN" altLang="en-US" sz="9600" dirty="0">
              <a:solidFill>
                <a:srgbClr val="EEEAE7">
                  <a:alpha val="8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641129" y="2551576"/>
            <a:ext cx="18774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7B664B"/>
                </a:solidFill>
                <a:cs typeface="+mn-ea"/>
                <a:sym typeface="+mn-lt"/>
              </a:rPr>
              <a:t>目录</a:t>
            </a:r>
            <a:endParaRPr lang="zh-CN" altLang="en-US" sz="6000" dirty="0">
              <a:solidFill>
                <a:srgbClr val="7B664B"/>
              </a:solidFill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332538" y="3645058"/>
            <a:ext cx="24946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7B664B"/>
                </a:solidFill>
                <a:cs typeface="+mn-ea"/>
                <a:sym typeface="+mn-lt"/>
              </a:rPr>
              <a:t>软件构思汇报</a:t>
            </a:r>
          </a:p>
        </p:txBody>
      </p:sp>
      <p:sp>
        <p:nvSpPr>
          <p:cNvPr id="85" name="矩形: 圆角 84"/>
          <p:cNvSpPr/>
          <p:nvPr/>
        </p:nvSpPr>
        <p:spPr>
          <a:xfrm>
            <a:off x="3222625" y="4327742"/>
            <a:ext cx="720725" cy="81319"/>
          </a:xfrm>
          <a:prstGeom prst="roundRect">
            <a:avLst>
              <a:gd name="adj" fmla="val 50000"/>
            </a:avLst>
          </a:prstGeom>
          <a:solidFill>
            <a:srgbClr val="EFC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373139" y="2955894"/>
            <a:ext cx="485203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dirty="0">
                <a:solidFill>
                  <a:srgbClr val="EEEAE7">
                    <a:alpha val="80000"/>
                  </a:srgbClr>
                </a:solidFill>
                <a:cs typeface="+mn-ea"/>
                <a:sym typeface="+mn-lt"/>
              </a:rPr>
              <a:t>Chapter</a:t>
            </a:r>
            <a:endParaRPr lang="zh-CN" altLang="en-US" sz="8800" dirty="0">
              <a:solidFill>
                <a:srgbClr val="EEEAE7">
                  <a:alpha val="80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91060" y="2011239"/>
            <a:ext cx="1409880" cy="1409880"/>
            <a:chOff x="5527949" y="1826778"/>
            <a:chExt cx="1136102" cy="1136102"/>
          </a:xfrm>
        </p:grpSpPr>
        <p:sp>
          <p:nvSpPr>
            <p:cNvPr id="2" name="圆角矩形 1"/>
            <p:cNvSpPr/>
            <p:nvPr/>
          </p:nvSpPr>
          <p:spPr>
            <a:xfrm>
              <a:off x="5527949" y="1826778"/>
              <a:ext cx="1136102" cy="1136102"/>
            </a:xfrm>
            <a:prstGeom prst="roundRect">
              <a:avLst/>
            </a:prstGeom>
            <a:solidFill>
              <a:srgbClr val="8AA4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5710435" y="2140989"/>
              <a:ext cx="740271" cy="685988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4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310896" y="3766053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786449"/>
                </a:solidFill>
                <a:cs typeface="+mn-ea"/>
                <a:sym typeface="+mn-lt"/>
              </a:rPr>
              <a:t>软件开发背景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275294" y="4541874"/>
            <a:ext cx="1641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A6AEB6"/>
                </a:solidFill>
                <a:cs typeface="+mn-ea"/>
                <a:sym typeface="+mn-lt"/>
              </a:rPr>
              <a:t>BACKGROUND</a:t>
            </a:r>
            <a:endParaRPr lang="zh-CN" altLang="en-US" sz="1600" dirty="0">
              <a:solidFill>
                <a:srgbClr val="A6AEB6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371694" y="2659437"/>
            <a:ext cx="3868282" cy="2264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随着汽车越来越普及，交通路况变得尤为复杂。 道路上的各种违规行驶越来越多，重要路端口交通拥堵，交通事故频出，仅仅依靠地面交警使得交通指挥变得愈发困难，效率随着车流量增大逐渐降低。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447894" y="5067945"/>
            <a:ext cx="1453481" cy="482463"/>
            <a:chOff x="1142803" y="4753382"/>
            <a:chExt cx="1453481" cy="482463"/>
          </a:xfrm>
        </p:grpSpPr>
        <p:sp>
          <p:nvSpPr>
            <p:cNvPr id="21" name="矩形: 圆角 20"/>
            <p:cNvSpPr/>
            <p:nvPr/>
          </p:nvSpPr>
          <p:spPr>
            <a:xfrm flipH="1" flipV="1">
              <a:off x="1142803" y="4753382"/>
              <a:ext cx="1453481" cy="482463"/>
            </a:xfrm>
            <a:prstGeom prst="trapezoid">
              <a:avLst/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172762" y="4804690"/>
              <a:ext cx="1339374" cy="419457"/>
            </a:xfrm>
            <a:prstGeom prst="trapezoid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交通现状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66252" y="1244541"/>
            <a:ext cx="2441694" cy="1253973"/>
            <a:chOff x="1366252" y="1244541"/>
            <a:chExt cx="2441694" cy="1253973"/>
          </a:xfrm>
        </p:grpSpPr>
        <p:sp>
          <p:nvSpPr>
            <p:cNvPr id="13" name="文本框 12"/>
            <p:cNvSpPr txBox="1"/>
            <p:nvPr/>
          </p:nvSpPr>
          <p:spPr>
            <a:xfrm>
              <a:off x="1366252" y="1244541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rgbClr val="786449"/>
                  </a:solidFill>
                  <a:cs typeface="+mn-ea"/>
                  <a:sym typeface="+mn-lt"/>
                </a:rPr>
                <a:t>开发背景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766393" y="1955841"/>
              <a:ext cx="16414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A6AEB6"/>
                  </a:solidFill>
                  <a:cs typeface="+mn-ea"/>
                  <a:sym typeface="+mn-lt"/>
                </a:rPr>
                <a:t>BACKGROUND</a:t>
              </a:r>
              <a:endParaRPr lang="zh-CN" altLang="en-US" sz="1600" dirty="0">
                <a:solidFill>
                  <a:srgbClr val="A6AEB6"/>
                </a:solidFill>
                <a:cs typeface="+mn-ea"/>
                <a:sym typeface="+mn-lt"/>
              </a:endParaRPr>
            </a:p>
          </p:txBody>
        </p:sp>
        <p:sp>
          <p:nvSpPr>
            <p:cNvPr id="15" name="矩形: 圆角 14"/>
            <p:cNvSpPr/>
            <p:nvPr/>
          </p:nvSpPr>
          <p:spPr>
            <a:xfrm>
              <a:off x="1514459" y="2389449"/>
              <a:ext cx="595641" cy="109065"/>
            </a:xfrm>
            <a:prstGeom prst="roundRect">
              <a:avLst>
                <a:gd name="adj" fmla="val 50000"/>
              </a:avLst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05525" y="2501100"/>
            <a:ext cx="4631725" cy="1941323"/>
            <a:chOff x="6096000" y="2488400"/>
            <a:chExt cx="4631725" cy="1941323"/>
          </a:xfrm>
        </p:grpSpPr>
        <p:sp>
          <p:nvSpPr>
            <p:cNvPr id="29" name="圆角矩形 28"/>
            <p:cNvSpPr/>
            <p:nvPr/>
          </p:nvSpPr>
          <p:spPr>
            <a:xfrm>
              <a:off x="8581245" y="2488400"/>
              <a:ext cx="713227" cy="738769"/>
            </a:xfrm>
            <a:prstGeom prst="roundRect">
              <a:avLst/>
            </a:prstGeom>
            <a:solidFill>
              <a:srgbClr val="F1E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7571186" y="3690954"/>
              <a:ext cx="713227" cy="738769"/>
            </a:xfrm>
            <a:prstGeom prst="roundRect">
              <a:avLst/>
            </a:prstGeom>
            <a:solidFill>
              <a:srgbClr val="F1E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6096000" y="2725073"/>
              <a:ext cx="1433253" cy="1433253"/>
            </a:xfrm>
            <a:prstGeom prst="roundRect">
              <a:avLst/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cs typeface="+mn-ea"/>
                  <a:sym typeface="+mn-lt"/>
                </a:rPr>
                <a:t>上下班高峰期</a:t>
              </a: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7695236" y="2725072"/>
              <a:ext cx="1433253" cy="1433253"/>
            </a:xfrm>
            <a:prstGeom prst="roundRect">
              <a:avLst/>
            </a:prstGeom>
            <a:solidFill>
              <a:srgbClr val="DDC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cs typeface="+mn-ea"/>
                  <a:sym typeface="+mn-lt"/>
                </a:rPr>
                <a:t>重要交通枢纽</a:t>
              </a: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9294472" y="2725072"/>
              <a:ext cx="1433253" cy="1433253"/>
            </a:xfrm>
            <a:prstGeom prst="roundRect">
              <a:avLst/>
            </a:prstGeom>
            <a:solidFill>
              <a:srgbClr val="EDC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cs typeface="+mn-ea"/>
                  <a:sym typeface="+mn-lt"/>
                </a:rPr>
                <a:t>突发交通事故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1CE2AF16-CAB1-4813-90D3-A16821501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6138" y="4189263"/>
            <a:ext cx="2190753" cy="14038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27BC311-9CDE-4F2A-82E4-77075F4FE1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026" y="1244541"/>
            <a:ext cx="1725731" cy="14618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76583" y="2326915"/>
            <a:ext cx="4506079" cy="187957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38367" y="2391049"/>
            <a:ext cx="2339102" cy="5656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786449"/>
                </a:solidFill>
                <a:cs typeface="+mn-ea"/>
                <a:sym typeface="+mn-lt"/>
              </a:rPr>
              <a:t>道路突发情况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638367" y="2956268"/>
            <a:ext cx="4492633" cy="846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驾驶员不合法的行驶（如占用公共车道）、交通事故等特殊情况带来部分路段临时的拥堵甚至瘫痪问题。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61001" y="4587059"/>
            <a:ext cx="1620957" cy="5656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786449"/>
                </a:solidFill>
                <a:cs typeface="+mn-ea"/>
                <a:sym typeface="+mn-lt"/>
              </a:rPr>
              <a:t>交通拥堵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061001" y="5152278"/>
            <a:ext cx="4492633" cy="846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在上下班的高峰期以及重要交通枢纽处，当车流量过大时，通过无人机分担交警负担，减轻交通指挥压力，保证道路通畅。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05927" y="759701"/>
            <a:ext cx="3005951" cy="1253973"/>
            <a:chOff x="1366252" y="1244541"/>
            <a:chExt cx="3005951" cy="1253973"/>
          </a:xfrm>
        </p:grpSpPr>
        <p:sp>
          <p:nvSpPr>
            <p:cNvPr id="14" name="文本框 13"/>
            <p:cNvSpPr txBox="1"/>
            <p:nvPr/>
          </p:nvSpPr>
          <p:spPr>
            <a:xfrm>
              <a:off x="1366252" y="1244541"/>
              <a:ext cx="300595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rgbClr val="786449"/>
                  </a:solidFill>
                  <a:cs typeface="+mn-ea"/>
                  <a:sym typeface="+mn-lt"/>
                </a:rPr>
                <a:t>欲解决问题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422494" y="1950413"/>
              <a:ext cx="21813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A6AEB6"/>
                  </a:solidFill>
                  <a:cs typeface="+mn-ea"/>
                  <a:sym typeface="+mn-lt"/>
                </a:rPr>
                <a:t>PROBLEM TO SOLVE</a:t>
              </a:r>
              <a:endParaRPr lang="zh-CN" altLang="en-US" sz="1600" dirty="0">
                <a:solidFill>
                  <a:srgbClr val="A6AEB6"/>
                </a:solidFill>
                <a:cs typeface="+mn-ea"/>
                <a:sym typeface="+mn-lt"/>
              </a:endParaRPr>
            </a:p>
          </p:txBody>
        </p:sp>
        <p:sp>
          <p:nvSpPr>
            <p:cNvPr id="18" name="矩形: 圆角 17"/>
            <p:cNvSpPr/>
            <p:nvPr/>
          </p:nvSpPr>
          <p:spPr>
            <a:xfrm>
              <a:off x="1514459" y="2389449"/>
              <a:ext cx="595641" cy="109065"/>
            </a:xfrm>
            <a:prstGeom prst="roundRect">
              <a:avLst>
                <a:gd name="adj" fmla="val 50000"/>
              </a:avLst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1076325" y="2327275"/>
            <a:ext cx="4477385" cy="1878330"/>
          </a:xfrm>
          <a:prstGeom prst="rect">
            <a:avLst/>
          </a:prstGeom>
          <a:solidFill>
            <a:srgbClr val="DDC5B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1026" name="Picture 2" descr="查看源图像">
            <a:extLst>
              <a:ext uri="{FF2B5EF4-FFF2-40B4-BE49-F238E27FC236}">
                <a16:creationId xmlns:a16="http://schemas.microsoft.com/office/drawing/2014/main" id="{03DCBEA3-BB30-4F37-9634-341ADF36B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566" y="4128940"/>
            <a:ext cx="3979806" cy="241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373139" y="2970408"/>
            <a:ext cx="485203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dirty="0">
                <a:solidFill>
                  <a:srgbClr val="EEEAE7">
                    <a:alpha val="80000"/>
                  </a:srgbClr>
                </a:solidFill>
                <a:cs typeface="+mn-ea"/>
                <a:sym typeface="+mn-lt"/>
              </a:rPr>
              <a:t>Chapter</a:t>
            </a:r>
            <a:endParaRPr lang="zh-CN" altLang="en-US" sz="8800" dirty="0">
              <a:solidFill>
                <a:srgbClr val="EEEAE7">
                  <a:alpha val="80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91060" y="2025753"/>
            <a:ext cx="1409880" cy="1409880"/>
            <a:chOff x="5527949" y="1826778"/>
            <a:chExt cx="1136102" cy="1136102"/>
          </a:xfrm>
        </p:grpSpPr>
        <p:sp>
          <p:nvSpPr>
            <p:cNvPr id="2" name="圆角矩形 1"/>
            <p:cNvSpPr/>
            <p:nvPr/>
          </p:nvSpPr>
          <p:spPr>
            <a:xfrm>
              <a:off x="5527949" y="1826778"/>
              <a:ext cx="1136102" cy="1136102"/>
            </a:xfrm>
            <a:prstGeom prst="roundRect">
              <a:avLst/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5710435" y="2140989"/>
              <a:ext cx="740271" cy="685988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4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028767" y="3821705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786449"/>
                </a:solidFill>
                <a:cs typeface="+mn-ea"/>
                <a:sym typeface="+mn-lt"/>
              </a:rPr>
              <a:t>软件创意与组成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543426" y="4587586"/>
            <a:ext cx="31051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A6AEB6"/>
                </a:solidFill>
                <a:cs typeface="+mn-ea"/>
                <a:sym typeface="+mn-lt"/>
              </a:rPr>
              <a:t>CREATIVITY &amp; COMPOSITION</a:t>
            </a:r>
            <a:endParaRPr lang="zh-CN" altLang="en-US" sz="1600" dirty="0">
              <a:solidFill>
                <a:srgbClr val="A6AEB6"/>
              </a:solidFill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905" y="6486755"/>
            <a:ext cx="180020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心形 2"/>
          <p:cNvSpPr/>
          <p:nvPr/>
        </p:nvSpPr>
        <p:spPr>
          <a:xfrm>
            <a:off x="4724400" y="2674257"/>
            <a:ext cx="1509485" cy="1509485"/>
          </a:xfrm>
          <a:prstGeom prst="heart">
            <a:avLst/>
          </a:prstGeom>
          <a:solidFill>
            <a:srgbClr val="8AA4B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cs typeface="+mn-ea"/>
                <a:sym typeface="+mn-lt"/>
              </a:rPr>
              <a:t>01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4" name="心形 3"/>
          <p:cNvSpPr/>
          <p:nvPr/>
        </p:nvSpPr>
        <p:spPr>
          <a:xfrm>
            <a:off x="5994399" y="2674257"/>
            <a:ext cx="1509485" cy="1509485"/>
          </a:xfrm>
          <a:prstGeom prst="heart">
            <a:avLst/>
          </a:prstGeom>
          <a:solidFill>
            <a:srgbClr val="EDCAAD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cs typeface="+mn-ea"/>
                <a:sym typeface="+mn-lt"/>
              </a:rPr>
              <a:t>03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5" name="心形 4"/>
          <p:cNvSpPr/>
          <p:nvPr/>
        </p:nvSpPr>
        <p:spPr>
          <a:xfrm>
            <a:off x="4724400" y="3900714"/>
            <a:ext cx="1509485" cy="1509485"/>
          </a:xfrm>
          <a:prstGeom prst="heart">
            <a:avLst/>
          </a:prstGeom>
          <a:solidFill>
            <a:srgbClr val="EFC8A7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cs typeface="+mn-ea"/>
                <a:sym typeface="+mn-lt"/>
              </a:rPr>
              <a:t>02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82537" y="249872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85735B"/>
                </a:solidFill>
                <a:cs typeface="+mn-ea"/>
                <a:sym typeface="+mn-lt"/>
              </a:rPr>
              <a:t>空中侦查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272169" y="2978431"/>
            <a:ext cx="2031325" cy="5900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相比较地面交警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指挥，视野更加宽阔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82537" y="452471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85735B"/>
                </a:solidFill>
                <a:cs typeface="+mn-ea"/>
                <a:sym typeface="+mn-lt"/>
              </a:rPr>
              <a:t>广播荧屏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656616" y="5004421"/>
            <a:ext cx="2646878" cy="5900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广播使得更远的司机听见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大屏幕使得更远的司机看见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99481" y="249872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85735B"/>
                </a:solidFill>
                <a:cs typeface="+mn-ea"/>
                <a:sym typeface="+mn-lt"/>
              </a:rPr>
              <a:t>智能算法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999481" y="2978431"/>
            <a:ext cx="1415772" cy="5900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通过一定算法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实现智能指挥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99481" y="452471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85735B"/>
                </a:solidFill>
                <a:cs typeface="+mn-ea"/>
                <a:sym typeface="+mn-lt"/>
              </a:rPr>
              <a:t>协同指挥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999481" y="5004421"/>
            <a:ext cx="2236510" cy="5900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无人机搭配地面交警，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处理特殊情况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881413" y="852914"/>
            <a:ext cx="2441694" cy="1253973"/>
            <a:chOff x="-1555117" y="641873"/>
            <a:chExt cx="2441694" cy="1253973"/>
          </a:xfrm>
        </p:grpSpPr>
        <p:sp>
          <p:nvSpPr>
            <p:cNvPr id="34" name="文本框 33"/>
            <p:cNvSpPr txBox="1"/>
            <p:nvPr/>
          </p:nvSpPr>
          <p:spPr>
            <a:xfrm>
              <a:off x="-1555117" y="641873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rgbClr val="786449"/>
                  </a:solidFill>
                  <a:cs typeface="+mn-ea"/>
                  <a:sym typeface="+mn-lt"/>
                </a:rPr>
                <a:t>软件创意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-1000872" y="1356445"/>
              <a:ext cx="13206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A6AEB6"/>
                  </a:solidFill>
                  <a:cs typeface="+mn-ea"/>
                  <a:sym typeface="+mn-lt"/>
                </a:rPr>
                <a:t>CREATIVITY</a:t>
              </a:r>
              <a:endParaRPr lang="zh-CN" altLang="en-US" sz="1600" dirty="0">
                <a:solidFill>
                  <a:srgbClr val="A6AEB6"/>
                </a:solidFill>
                <a:cs typeface="+mn-ea"/>
                <a:sym typeface="+mn-lt"/>
              </a:endParaRPr>
            </a:p>
          </p:txBody>
        </p:sp>
        <p:sp>
          <p:nvSpPr>
            <p:cNvPr id="36" name="矩形: 圆角 35"/>
            <p:cNvSpPr/>
            <p:nvPr/>
          </p:nvSpPr>
          <p:spPr>
            <a:xfrm>
              <a:off x="-632090" y="1786781"/>
              <a:ext cx="595641" cy="109065"/>
            </a:xfrm>
            <a:prstGeom prst="roundRect">
              <a:avLst>
                <a:gd name="adj" fmla="val 50000"/>
              </a:avLst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7" name="心形 36"/>
          <p:cNvSpPr/>
          <p:nvPr/>
        </p:nvSpPr>
        <p:spPr>
          <a:xfrm>
            <a:off x="5994399" y="3893458"/>
            <a:ext cx="1509485" cy="1509485"/>
          </a:xfrm>
          <a:prstGeom prst="heart">
            <a:avLst/>
          </a:prstGeom>
          <a:solidFill>
            <a:srgbClr val="DDC5B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cs typeface="+mn-ea"/>
                <a:sym typeface="+mn-lt"/>
              </a:rPr>
              <a:t>04</a:t>
            </a:r>
            <a:endParaRPr lang="zh-CN" altLang="en-US" sz="3600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-2189830" y="2276795"/>
            <a:ext cx="23418110" cy="9354751"/>
            <a:chOff x="-7718104" y="630380"/>
            <a:chExt cx="23418110" cy="9354751"/>
          </a:xfrm>
        </p:grpSpPr>
        <p:grpSp>
          <p:nvGrpSpPr>
            <p:cNvPr id="43" name="组合 42"/>
            <p:cNvGrpSpPr/>
            <p:nvPr/>
          </p:nvGrpSpPr>
          <p:grpSpPr>
            <a:xfrm rot="728437">
              <a:off x="-3086491" y="630380"/>
              <a:ext cx="18786497" cy="7031565"/>
              <a:chOff x="1309244" y="1449911"/>
              <a:chExt cx="16352092" cy="6120396"/>
            </a:xfrm>
          </p:grpSpPr>
          <p:pic>
            <p:nvPicPr>
              <p:cNvPr id="46" name="图片 45" descr="D:\360安全浏览器下载\51miz-E820826-BDA437A4.png51miz-E820826-BDA437A4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 rot="20143126" flipH="1">
                <a:off x="1309244" y="1449911"/>
                <a:ext cx="6120213" cy="6120396"/>
              </a:xfrm>
              <a:prstGeom prst="rect">
                <a:avLst/>
              </a:prstGeom>
            </p:spPr>
          </p:pic>
          <p:sp>
            <p:nvSpPr>
              <p:cNvPr id="48" name="任意多边形 14"/>
              <p:cNvSpPr/>
              <p:nvPr/>
            </p:nvSpPr>
            <p:spPr>
              <a:xfrm rot="20894607">
                <a:off x="15864136" y="3649775"/>
                <a:ext cx="1797200" cy="3889618"/>
              </a:xfrm>
              <a:custGeom>
                <a:avLst/>
                <a:gdLst>
                  <a:gd name="connsiteX0" fmla="*/ 113214 w 2700745"/>
                  <a:gd name="connsiteY0" fmla="*/ 0 h 5609953"/>
                  <a:gd name="connsiteX1" fmla="*/ 2577734 w 2700745"/>
                  <a:gd name="connsiteY1" fmla="*/ 0 h 5609953"/>
                  <a:gd name="connsiteX2" fmla="*/ 2690948 w 2700745"/>
                  <a:gd name="connsiteY2" fmla="*/ 113214 h 5609953"/>
                  <a:gd name="connsiteX3" fmla="*/ 2690948 w 2700745"/>
                  <a:gd name="connsiteY3" fmla="*/ 195943 h 5609953"/>
                  <a:gd name="connsiteX4" fmla="*/ 2700745 w 2700745"/>
                  <a:gd name="connsiteY4" fmla="*/ 195943 h 5609953"/>
                  <a:gd name="connsiteX5" fmla="*/ 2700745 w 2700745"/>
                  <a:gd name="connsiteY5" fmla="*/ 5043898 h 5609953"/>
                  <a:gd name="connsiteX6" fmla="*/ 2700745 w 2700745"/>
                  <a:gd name="connsiteY6" fmla="*/ 5394960 h 5609953"/>
                  <a:gd name="connsiteX7" fmla="*/ 2700745 w 2700745"/>
                  <a:gd name="connsiteY7" fmla="*/ 5496739 h 5609953"/>
                  <a:gd name="connsiteX8" fmla="*/ 2587531 w 2700745"/>
                  <a:gd name="connsiteY8" fmla="*/ 5609953 h 5609953"/>
                  <a:gd name="connsiteX9" fmla="*/ 123011 w 2700745"/>
                  <a:gd name="connsiteY9" fmla="*/ 5609953 h 5609953"/>
                  <a:gd name="connsiteX10" fmla="*/ 9797 w 2700745"/>
                  <a:gd name="connsiteY10" fmla="*/ 5496739 h 5609953"/>
                  <a:gd name="connsiteX11" fmla="*/ 9797 w 2700745"/>
                  <a:gd name="connsiteY11" fmla="*/ 5394960 h 5609953"/>
                  <a:gd name="connsiteX12" fmla="*/ 9797 w 2700745"/>
                  <a:gd name="connsiteY12" fmla="*/ 5043898 h 5609953"/>
                  <a:gd name="connsiteX13" fmla="*/ 9797 w 2700745"/>
                  <a:gd name="connsiteY13" fmla="*/ 611458 h 5609953"/>
                  <a:gd name="connsiteX14" fmla="*/ 8897 w 2700745"/>
                  <a:gd name="connsiteY14" fmla="*/ 610123 h 5609953"/>
                  <a:gd name="connsiteX15" fmla="*/ 0 w 2700745"/>
                  <a:gd name="connsiteY15" fmla="*/ 566055 h 5609953"/>
                  <a:gd name="connsiteX16" fmla="*/ 0 w 2700745"/>
                  <a:gd name="connsiteY16" fmla="*/ 113214 h 5609953"/>
                  <a:gd name="connsiteX17" fmla="*/ 113214 w 2700745"/>
                  <a:gd name="connsiteY17" fmla="*/ 0 h 5609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700745" h="5609953">
                    <a:moveTo>
                      <a:pt x="113214" y="0"/>
                    </a:moveTo>
                    <a:lnTo>
                      <a:pt x="2577734" y="0"/>
                    </a:lnTo>
                    <a:cubicBezTo>
                      <a:pt x="2640260" y="0"/>
                      <a:pt x="2690948" y="50688"/>
                      <a:pt x="2690948" y="113214"/>
                    </a:cubicBezTo>
                    <a:lnTo>
                      <a:pt x="2690948" y="195943"/>
                    </a:lnTo>
                    <a:lnTo>
                      <a:pt x="2700745" y="195943"/>
                    </a:lnTo>
                    <a:lnTo>
                      <a:pt x="2700745" y="5043898"/>
                    </a:lnTo>
                    <a:lnTo>
                      <a:pt x="2700745" y="5394960"/>
                    </a:lnTo>
                    <a:lnTo>
                      <a:pt x="2700745" y="5496739"/>
                    </a:lnTo>
                    <a:cubicBezTo>
                      <a:pt x="2700745" y="5559265"/>
                      <a:pt x="2650057" y="5609953"/>
                      <a:pt x="2587531" y="5609953"/>
                    </a:cubicBezTo>
                    <a:lnTo>
                      <a:pt x="123011" y="5609953"/>
                    </a:lnTo>
                    <a:cubicBezTo>
                      <a:pt x="60485" y="5609953"/>
                      <a:pt x="9797" y="5559265"/>
                      <a:pt x="9797" y="5496739"/>
                    </a:cubicBezTo>
                    <a:lnTo>
                      <a:pt x="9797" y="5394960"/>
                    </a:lnTo>
                    <a:lnTo>
                      <a:pt x="9797" y="5043898"/>
                    </a:lnTo>
                    <a:lnTo>
                      <a:pt x="9797" y="611458"/>
                    </a:lnTo>
                    <a:lnTo>
                      <a:pt x="8897" y="610123"/>
                    </a:lnTo>
                    <a:cubicBezTo>
                      <a:pt x="3168" y="596578"/>
                      <a:pt x="0" y="581687"/>
                      <a:pt x="0" y="566055"/>
                    </a:cubicBezTo>
                    <a:lnTo>
                      <a:pt x="0" y="113214"/>
                    </a:lnTo>
                    <a:cubicBezTo>
                      <a:pt x="0" y="50688"/>
                      <a:pt x="50688" y="0"/>
                      <a:pt x="113214" y="0"/>
                    </a:cubicBezTo>
                    <a:close/>
                  </a:path>
                </a:pathLst>
              </a:custGeom>
              <a:solidFill>
                <a:srgbClr val="EDCAAD">
                  <a:alpha val="1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-7718104" y="7277100"/>
              <a:ext cx="9566031" cy="2708031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16225" y="3263328"/>
            <a:ext cx="2629016" cy="846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整个软件包括，无人机、广播、电子荧屏、语音接收系统、后台处理系统。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944181" y="1445342"/>
            <a:ext cx="3460038" cy="4194199"/>
            <a:chOff x="7920531" y="1343744"/>
            <a:chExt cx="3460038" cy="4194199"/>
          </a:xfrm>
        </p:grpSpPr>
        <p:sp>
          <p:nvSpPr>
            <p:cNvPr id="4" name="圆角矩形 3"/>
            <p:cNvSpPr/>
            <p:nvPr/>
          </p:nvSpPr>
          <p:spPr>
            <a:xfrm>
              <a:off x="7920531" y="1362468"/>
              <a:ext cx="714694" cy="714694"/>
            </a:xfrm>
            <a:prstGeom prst="roundRect">
              <a:avLst/>
            </a:prstGeom>
            <a:solidFill>
              <a:srgbClr val="8AA4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cs typeface="+mn-ea"/>
                  <a:sym typeface="+mn-lt"/>
                </a:rPr>
                <a:t>A</a:t>
              </a:r>
              <a:endParaRPr lang="zh-CN" altLang="en-US" sz="3600" dirty="0"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768408" y="1343744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786449"/>
                  </a:solidFill>
                  <a:cs typeface="+mn-ea"/>
                  <a:sym typeface="+mn-lt"/>
                </a:rPr>
                <a:t>计算机视觉技术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780132" y="1744310"/>
              <a:ext cx="2600437" cy="590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通过无人机抓拍实时道路交通情况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7920531" y="2886468"/>
              <a:ext cx="714694" cy="714694"/>
            </a:xfrm>
            <a:prstGeom prst="roundRect">
              <a:avLst/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cs typeface="+mn-ea"/>
                  <a:sym typeface="+mn-lt"/>
                </a:rPr>
                <a:t>B</a:t>
              </a:r>
              <a:endParaRPr lang="zh-CN" altLang="en-US" sz="3600" dirty="0"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768408" y="2867744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786449"/>
                  </a:solidFill>
                  <a:cs typeface="+mn-ea"/>
                  <a:sym typeface="+mn-lt"/>
                </a:rPr>
                <a:t>图像与视频技术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80132" y="3268310"/>
              <a:ext cx="2600437" cy="846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能够分析处理抓拍到的图像与视频，并将有关信息传回。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7920531" y="4566068"/>
              <a:ext cx="714694" cy="714694"/>
            </a:xfrm>
            <a:prstGeom prst="roundRect">
              <a:avLst/>
            </a:prstGeom>
            <a:solidFill>
              <a:srgbClr val="DDC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cs typeface="+mn-ea"/>
                  <a:sym typeface="+mn-lt"/>
                </a:rPr>
                <a:t>C</a:t>
              </a:r>
              <a:endParaRPr lang="zh-CN" altLang="en-US" sz="3600" dirty="0"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768408" y="454734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786449"/>
                  </a:solidFill>
                  <a:cs typeface="+mn-ea"/>
                  <a:sym typeface="+mn-lt"/>
                </a:rPr>
                <a:t>信息管理技术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780132" y="4947910"/>
              <a:ext cx="2600437" cy="590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管理传回的信息，并给出正确处理方式。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16225" y="1812709"/>
            <a:ext cx="3371891" cy="1253973"/>
            <a:chOff x="-1555117" y="641873"/>
            <a:chExt cx="3371891" cy="1253973"/>
          </a:xfrm>
        </p:grpSpPr>
        <p:sp>
          <p:nvSpPr>
            <p:cNvPr id="37" name="文本框 36"/>
            <p:cNvSpPr txBox="1"/>
            <p:nvPr/>
          </p:nvSpPr>
          <p:spPr>
            <a:xfrm>
              <a:off x="-1555117" y="641873"/>
              <a:ext cx="300595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rgbClr val="786449"/>
                  </a:solidFill>
                  <a:cs typeface="+mn-ea"/>
                  <a:sym typeface="+mn-lt"/>
                </a:rPr>
                <a:t>组成与部署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-1528629" y="1347745"/>
              <a:ext cx="334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A6AEB6"/>
                  </a:solidFill>
                  <a:cs typeface="+mn-ea"/>
                  <a:sym typeface="+mn-lt"/>
                </a:rPr>
                <a:t>COMPOSITION &amp; DEPLOYMENT</a:t>
              </a:r>
              <a:endParaRPr lang="zh-CN" altLang="en-US" sz="1600" dirty="0">
                <a:solidFill>
                  <a:srgbClr val="A6AEB6"/>
                </a:solidFill>
                <a:cs typeface="+mn-ea"/>
                <a:sym typeface="+mn-lt"/>
              </a:endParaRPr>
            </a:p>
          </p:txBody>
        </p:sp>
        <p:sp>
          <p:nvSpPr>
            <p:cNvPr id="39" name="矩形: 圆角 38"/>
            <p:cNvSpPr/>
            <p:nvPr/>
          </p:nvSpPr>
          <p:spPr>
            <a:xfrm>
              <a:off x="-1378755" y="1786781"/>
              <a:ext cx="595641" cy="109065"/>
            </a:xfrm>
            <a:prstGeom prst="roundRect">
              <a:avLst>
                <a:gd name="adj" fmla="val 50000"/>
              </a:avLst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373139" y="2970408"/>
            <a:ext cx="485203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dirty="0">
                <a:solidFill>
                  <a:srgbClr val="EEEAE7">
                    <a:alpha val="80000"/>
                  </a:srgbClr>
                </a:solidFill>
                <a:cs typeface="+mn-ea"/>
                <a:sym typeface="+mn-lt"/>
              </a:rPr>
              <a:t>Chapter</a:t>
            </a:r>
            <a:endParaRPr lang="zh-CN" altLang="en-US" sz="8800" dirty="0">
              <a:solidFill>
                <a:srgbClr val="EEEAE7">
                  <a:alpha val="80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91060" y="2025753"/>
            <a:ext cx="1409880" cy="1409880"/>
            <a:chOff x="5527949" y="1826778"/>
            <a:chExt cx="1136102" cy="1136102"/>
          </a:xfrm>
        </p:grpSpPr>
        <p:sp>
          <p:nvSpPr>
            <p:cNvPr id="2" name="圆角矩形 1"/>
            <p:cNvSpPr/>
            <p:nvPr/>
          </p:nvSpPr>
          <p:spPr>
            <a:xfrm>
              <a:off x="5527949" y="1826778"/>
              <a:ext cx="1136102" cy="1136102"/>
            </a:xfrm>
            <a:prstGeom prst="roundRect">
              <a:avLst/>
            </a:prstGeom>
            <a:solidFill>
              <a:srgbClr val="DDC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5710435" y="2140989"/>
              <a:ext cx="740271" cy="685988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4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310896" y="3780567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786449"/>
                </a:solidFill>
                <a:cs typeface="+mn-ea"/>
                <a:sym typeface="+mn-lt"/>
              </a:rPr>
              <a:t>系统功能描述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735779" y="4540068"/>
            <a:ext cx="26821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A6AEB6"/>
                </a:solidFill>
                <a:cs typeface="+mn-ea"/>
                <a:sym typeface="+mn-lt"/>
              </a:rPr>
              <a:t>FUNCTION DESCRIPTION</a:t>
            </a:r>
            <a:endParaRPr lang="zh-CN" altLang="en-US" sz="1600" dirty="0">
              <a:solidFill>
                <a:srgbClr val="A6AEB6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199890" y="1962150"/>
            <a:ext cx="3847465" cy="3489325"/>
            <a:chOff x="4819650" y="2181225"/>
            <a:chExt cx="3352800" cy="3352802"/>
          </a:xfrm>
        </p:grpSpPr>
        <p:sp>
          <p:nvSpPr>
            <p:cNvPr id="5" name="矩形: 圆角 4"/>
            <p:cNvSpPr/>
            <p:nvPr/>
          </p:nvSpPr>
          <p:spPr>
            <a:xfrm rot="13980000">
              <a:off x="5448302" y="3448052"/>
              <a:ext cx="3352800" cy="819150"/>
            </a:xfrm>
            <a:prstGeom prst="rect">
              <a:avLst/>
            </a:prstGeom>
            <a:solidFill>
              <a:srgbClr val="EBB88D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: 圆角 2"/>
            <p:cNvSpPr/>
            <p:nvPr/>
          </p:nvSpPr>
          <p:spPr>
            <a:xfrm>
              <a:off x="4819650" y="4555934"/>
              <a:ext cx="3352800" cy="819150"/>
            </a:xfrm>
            <a:prstGeom prst="rect">
              <a:avLst/>
            </a:prstGeom>
            <a:solidFill>
              <a:srgbClr val="DDC5B0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: 圆角 3"/>
            <p:cNvSpPr/>
            <p:nvPr/>
          </p:nvSpPr>
          <p:spPr>
            <a:xfrm rot="18360000">
              <a:off x="4190999" y="3448050"/>
              <a:ext cx="3352800" cy="819150"/>
            </a:xfrm>
            <a:prstGeom prst="rect">
              <a:avLst/>
            </a:prstGeom>
            <a:solidFill>
              <a:srgbClr val="EDCAAD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215880" y="426578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786449"/>
                </a:solidFill>
                <a:cs typeface="+mn-ea"/>
                <a:sym typeface="+mn-lt"/>
              </a:rPr>
              <a:t>空地协同指挥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234930" y="4735131"/>
            <a:ext cx="3156970" cy="846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与地面交警互相配合 ，协同指挥车辆，提高车流量、提升指挥效率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9554" y="4374849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786449"/>
                </a:solidFill>
                <a:cs typeface="+mn-ea"/>
                <a:sym typeface="+mn-lt"/>
              </a:rPr>
              <a:t>检测违法驾驶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958604" y="4844199"/>
            <a:ext cx="3156970" cy="846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无人机利用自己高空广视野，可以看到更多更远的车辆，进而检测到钻空子的违法驾驶行为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25405" y="2023940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786449"/>
                </a:solidFill>
                <a:cs typeface="+mn-ea"/>
                <a:sym typeface="+mn-lt"/>
              </a:rPr>
              <a:t>自动化指挥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244455" y="2493290"/>
            <a:ext cx="3156970" cy="59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通过算法，自动化分析当前交通情况，给出相应的指挥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958604" y="1091155"/>
            <a:ext cx="2441694" cy="1253973"/>
            <a:chOff x="-1555117" y="641873"/>
            <a:chExt cx="2441694" cy="1253973"/>
          </a:xfrm>
        </p:grpSpPr>
        <p:sp>
          <p:nvSpPr>
            <p:cNvPr id="33" name="文本框 32"/>
            <p:cNvSpPr txBox="1"/>
            <p:nvPr/>
          </p:nvSpPr>
          <p:spPr>
            <a:xfrm>
              <a:off x="-1555117" y="641873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rgbClr val="786449"/>
                  </a:solidFill>
                  <a:cs typeface="+mn-ea"/>
                  <a:sym typeface="+mn-lt"/>
                </a:rPr>
                <a:t>系统功能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-1555117" y="1357932"/>
              <a:ext cx="12634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A6AEB6"/>
                  </a:solidFill>
                  <a:cs typeface="+mn-ea"/>
                  <a:sym typeface="+mn-lt"/>
                </a:rPr>
                <a:t>FUNCTION</a:t>
              </a:r>
              <a:endParaRPr lang="zh-CN" altLang="en-US" sz="1600" dirty="0">
                <a:solidFill>
                  <a:srgbClr val="A6AEB6"/>
                </a:solidFill>
                <a:cs typeface="+mn-ea"/>
                <a:sym typeface="+mn-lt"/>
              </a:endParaRPr>
            </a:p>
          </p:txBody>
        </p:sp>
        <p:sp>
          <p:nvSpPr>
            <p:cNvPr id="35" name="矩形: 圆角 34"/>
            <p:cNvSpPr/>
            <p:nvPr/>
          </p:nvSpPr>
          <p:spPr>
            <a:xfrm>
              <a:off x="-1378755" y="1786781"/>
              <a:ext cx="595641" cy="109065"/>
            </a:xfrm>
            <a:prstGeom prst="roundRect">
              <a:avLst>
                <a:gd name="adj" fmla="val 50000"/>
              </a:avLst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" name="图片 1" descr="08"/>
          <p:cNvPicPr>
            <a:picLocks noChangeAspect="1"/>
          </p:cNvPicPr>
          <p:nvPr/>
        </p:nvPicPr>
        <p:blipFill>
          <a:blip r:embed="rId2">
            <a:lum bright="100000"/>
          </a:blip>
          <a:srcRect l="72154" t="86363" r="12252" b="490"/>
          <a:stretch>
            <a:fillRect/>
          </a:stretch>
        </p:blipFill>
        <p:spPr>
          <a:xfrm>
            <a:off x="5417185" y="2030730"/>
            <a:ext cx="1356995" cy="886460"/>
          </a:xfrm>
          <a:prstGeom prst="rect">
            <a:avLst/>
          </a:prstGeom>
        </p:spPr>
      </p:pic>
      <p:pic>
        <p:nvPicPr>
          <p:cNvPr id="10" name="图片 9" descr="08"/>
          <p:cNvPicPr>
            <a:picLocks noChangeAspect="1"/>
          </p:cNvPicPr>
          <p:nvPr/>
        </p:nvPicPr>
        <p:blipFill>
          <a:blip r:embed="rId2">
            <a:lum bright="100000"/>
          </a:blip>
          <a:srcRect l="71372" t="20024" r="13034" b="66829"/>
          <a:stretch>
            <a:fillRect/>
          </a:stretch>
        </p:blipFill>
        <p:spPr>
          <a:xfrm>
            <a:off x="3906520" y="4375150"/>
            <a:ext cx="1294765" cy="845820"/>
          </a:xfrm>
          <a:prstGeom prst="rect">
            <a:avLst/>
          </a:prstGeom>
        </p:spPr>
      </p:pic>
      <p:pic>
        <p:nvPicPr>
          <p:cNvPr id="14" name="图片 13" descr="08"/>
          <p:cNvPicPr>
            <a:picLocks noChangeAspect="1"/>
          </p:cNvPicPr>
          <p:nvPr/>
        </p:nvPicPr>
        <p:blipFill>
          <a:blip r:embed="rId2">
            <a:lum bright="100000"/>
          </a:blip>
          <a:srcRect l="55735" t="84950" r="28671" b="1903"/>
          <a:stretch>
            <a:fillRect/>
          </a:stretch>
        </p:blipFill>
        <p:spPr>
          <a:xfrm>
            <a:off x="6690360" y="4163060"/>
            <a:ext cx="1356995" cy="8864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373139" y="2970408"/>
            <a:ext cx="485203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dirty="0">
                <a:solidFill>
                  <a:srgbClr val="EEEAE7">
                    <a:alpha val="80000"/>
                  </a:srgbClr>
                </a:solidFill>
                <a:cs typeface="+mn-ea"/>
                <a:sym typeface="+mn-lt"/>
              </a:rPr>
              <a:t>Chapter</a:t>
            </a:r>
            <a:endParaRPr lang="zh-CN" altLang="en-US" sz="8800" dirty="0">
              <a:solidFill>
                <a:srgbClr val="EEEAE7">
                  <a:alpha val="80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91060" y="2025753"/>
            <a:ext cx="1409880" cy="1409880"/>
            <a:chOff x="5527949" y="1826778"/>
            <a:chExt cx="1136102" cy="1136102"/>
          </a:xfrm>
        </p:grpSpPr>
        <p:sp>
          <p:nvSpPr>
            <p:cNvPr id="2" name="圆角矩形 1"/>
            <p:cNvSpPr/>
            <p:nvPr/>
          </p:nvSpPr>
          <p:spPr>
            <a:xfrm>
              <a:off x="5527949" y="1826778"/>
              <a:ext cx="1136102" cy="1136102"/>
            </a:xfrm>
            <a:prstGeom prst="roundRect">
              <a:avLst/>
            </a:prstGeom>
            <a:solidFill>
              <a:srgbClr val="EDC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5710435" y="2140989"/>
              <a:ext cx="740271" cy="685988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4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310896" y="3780567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786449"/>
                </a:solidFill>
                <a:cs typeface="+mn-ea"/>
                <a:sym typeface="+mn-lt"/>
              </a:rPr>
              <a:t>可行性与风险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039869" y="4546448"/>
            <a:ext cx="2073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A6AEB6"/>
                </a:solidFill>
                <a:cs typeface="+mn-ea"/>
                <a:sym typeface="+mn-lt"/>
              </a:rPr>
              <a:t>FEASIBILITY &amp; RISK</a:t>
            </a:r>
            <a:endParaRPr lang="zh-CN" altLang="en-US" sz="1600" dirty="0">
              <a:solidFill>
                <a:srgbClr val="A6AEB6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789884" y="3608962"/>
            <a:ext cx="2430984" cy="2247887"/>
          </a:xfrm>
          <a:prstGeom prst="trapezoid">
            <a:avLst/>
          </a:prstGeom>
          <a:noFill/>
          <a:ln>
            <a:solidFill>
              <a:srgbClr val="8AA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675176" y="3292410"/>
            <a:ext cx="660400" cy="660400"/>
          </a:xfrm>
          <a:prstGeom prst="roundRect">
            <a:avLst/>
          </a:prstGeom>
          <a:solidFill>
            <a:srgbClr val="8AA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arrow-pointing-left-circular-button_20407"/>
          <p:cNvSpPr>
            <a:spLocks noChangeAspect="1"/>
          </p:cNvSpPr>
          <p:nvPr/>
        </p:nvSpPr>
        <p:spPr bwMode="auto">
          <a:xfrm>
            <a:off x="1806271" y="3423758"/>
            <a:ext cx="398210" cy="397703"/>
          </a:xfrm>
          <a:custGeom>
            <a:avLst/>
            <a:gdLst>
              <a:gd name="T0" fmla="*/ 2307 w 4612"/>
              <a:gd name="T1" fmla="*/ 4614 h 4614"/>
              <a:gd name="T2" fmla="*/ 0 w 4612"/>
              <a:gd name="T3" fmla="*/ 2307 h 4614"/>
              <a:gd name="T4" fmla="*/ 2307 w 4612"/>
              <a:gd name="T5" fmla="*/ 0 h 4614"/>
              <a:gd name="T6" fmla="*/ 4612 w 4612"/>
              <a:gd name="T7" fmla="*/ 2227 h 4614"/>
              <a:gd name="T8" fmla="*/ 2031 w 4612"/>
              <a:gd name="T9" fmla="*/ 2222 h 4614"/>
              <a:gd name="T10" fmla="*/ 2479 w 4612"/>
              <a:gd name="T11" fmla="*/ 1775 h 4614"/>
              <a:gd name="T12" fmla="*/ 2367 w 4612"/>
              <a:gd name="T13" fmla="*/ 1662 h 4614"/>
              <a:gd name="T14" fmla="*/ 1727 w 4612"/>
              <a:gd name="T15" fmla="*/ 2302 h 4614"/>
              <a:gd name="T16" fmla="*/ 2378 w 4612"/>
              <a:gd name="T17" fmla="*/ 2952 h 4614"/>
              <a:gd name="T18" fmla="*/ 2490 w 4612"/>
              <a:gd name="T19" fmla="*/ 2840 h 4614"/>
              <a:gd name="T20" fmla="*/ 2032 w 4612"/>
              <a:gd name="T21" fmla="*/ 2381 h 4614"/>
              <a:gd name="T22" fmla="*/ 4612 w 4612"/>
              <a:gd name="T23" fmla="*/ 2387 h 4614"/>
              <a:gd name="T24" fmla="*/ 2307 w 4612"/>
              <a:gd name="T25" fmla="*/ 4614 h 4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12" h="4614">
                <a:moveTo>
                  <a:pt x="2307" y="4614"/>
                </a:moveTo>
                <a:cubicBezTo>
                  <a:pt x="1035" y="4614"/>
                  <a:pt x="0" y="3579"/>
                  <a:pt x="0" y="2307"/>
                </a:cubicBezTo>
                <a:cubicBezTo>
                  <a:pt x="0" y="1035"/>
                  <a:pt x="1035" y="0"/>
                  <a:pt x="2307" y="0"/>
                </a:cubicBezTo>
                <a:cubicBezTo>
                  <a:pt x="3553" y="0"/>
                  <a:pt x="4570" y="992"/>
                  <a:pt x="4612" y="2227"/>
                </a:cubicBezTo>
                <a:lnTo>
                  <a:pt x="2031" y="2222"/>
                </a:lnTo>
                <a:lnTo>
                  <a:pt x="2479" y="1775"/>
                </a:lnTo>
                <a:lnTo>
                  <a:pt x="2367" y="1662"/>
                </a:lnTo>
                <a:lnTo>
                  <a:pt x="1727" y="2302"/>
                </a:lnTo>
                <a:lnTo>
                  <a:pt x="2378" y="2952"/>
                </a:lnTo>
                <a:lnTo>
                  <a:pt x="2490" y="2840"/>
                </a:lnTo>
                <a:lnTo>
                  <a:pt x="2032" y="2381"/>
                </a:lnTo>
                <a:lnTo>
                  <a:pt x="4612" y="2387"/>
                </a:lnTo>
                <a:cubicBezTo>
                  <a:pt x="4570" y="3622"/>
                  <a:pt x="3553" y="4614"/>
                  <a:pt x="2307" y="46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梯形 4"/>
          <p:cNvSpPr/>
          <p:nvPr/>
        </p:nvSpPr>
        <p:spPr>
          <a:xfrm>
            <a:off x="3535358" y="3627695"/>
            <a:ext cx="2430984" cy="2247887"/>
          </a:xfrm>
          <a:prstGeom prst="trapezoid">
            <a:avLst/>
          </a:prstGeom>
          <a:noFill/>
          <a:ln>
            <a:solidFill>
              <a:srgbClr val="EFC8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420650" y="3297495"/>
            <a:ext cx="660400" cy="660400"/>
          </a:xfrm>
          <a:prstGeom prst="roundRect">
            <a:avLst/>
          </a:prstGeom>
          <a:solidFill>
            <a:srgbClr val="EFC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arrow-pointing-left-circular-button_20407"/>
          <p:cNvSpPr>
            <a:spLocks noChangeAspect="1"/>
          </p:cNvSpPr>
          <p:nvPr/>
        </p:nvSpPr>
        <p:spPr bwMode="auto">
          <a:xfrm>
            <a:off x="4551745" y="3428843"/>
            <a:ext cx="398210" cy="397703"/>
          </a:xfrm>
          <a:custGeom>
            <a:avLst/>
            <a:gdLst>
              <a:gd name="T0" fmla="*/ 2307 w 4612"/>
              <a:gd name="T1" fmla="*/ 4614 h 4614"/>
              <a:gd name="T2" fmla="*/ 0 w 4612"/>
              <a:gd name="T3" fmla="*/ 2307 h 4614"/>
              <a:gd name="T4" fmla="*/ 2307 w 4612"/>
              <a:gd name="T5" fmla="*/ 0 h 4614"/>
              <a:gd name="T6" fmla="*/ 4612 w 4612"/>
              <a:gd name="T7" fmla="*/ 2227 h 4614"/>
              <a:gd name="T8" fmla="*/ 2031 w 4612"/>
              <a:gd name="T9" fmla="*/ 2222 h 4614"/>
              <a:gd name="T10" fmla="*/ 2479 w 4612"/>
              <a:gd name="T11" fmla="*/ 1775 h 4614"/>
              <a:gd name="T12" fmla="*/ 2367 w 4612"/>
              <a:gd name="T13" fmla="*/ 1662 h 4614"/>
              <a:gd name="T14" fmla="*/ 1727 w 4612"/>
              <a:gd name="T15" fmla="*/ 2302 h 4614"/>
              <a:gd name="T16" fmla="*/ 2378 w 4612"/>
              <a:gd name="T17" fmla="*/ 2952 h 4614"/>
              <a:gd name="T18" fmla="*/ 2490 w 4612"/>
              <a:gd name="T19" fmla="*/ 2840 h 4614"/>
              <a:gd name="T20" fmla="*/ 2032 w 4612"/>
              <a:gd name="T21" fmla="*/ 2381 h 4614"/>
              <a:gd name="T22" fmla="*/ 4612 w 4612"/>
              <a:gd name="T23" fmla="*/ 2387 h 4614"/>
              <a:gd name="T24" fmla="*/ 2307 w 4612"/>
              <a:gd name="T25" fmla="*/ 4614 h 4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12" h="4614">
                <a:moveTo>
                  <a:pt x="2307" y="4614"/>
                </a:moveTo>
                <a:cubicBezTo>
                  <a:pt x="1035" y="4614"/>
                  <a:pt x="0" y="3579"/>
                  <a:pt x="0" y="2307"/>
                </a:cubicBezTo>
                <a:cubicBezTo>
                  <a:pt x="0" y="1035"/>
                  <a:pt x="1035" y="0"/>
                  <a:pt x="2307" y="0"/>
                </a:cubicBezTo>
                <a:cubicBezTo>
                  <a:pt x="3553" y="0"/>
                  <a:pt x="4570" y="992"/>
                  <a:pt x="4612" y="2227"/>
                </a:cubicBezTo>
                <a:lnTo>
                  <a:pt x="2031" y="2222"/>
                </a:lnTo>
                <a:lnTo>
                  <a:pt x="2479" y="1775"/>
                </a:lnTo>
                <a:lnTo>
                  <a:pt x="2367" y="1662"/>
                </a:lnTo>
                <a:lnTo>
                  <a:pt x="1727" y="2302"/>
                </a:lnTo>
                <a:lnTo>
                  <a:pt x="2378" y="2952"/>
                </a:lnTo>
                <a:lnTo>
                  <a:pt x="2490" y="2840"/>
                </a:lnTo>
                <a:lnTo>
                  <a:pt x="2032" y="2381"/>
                </a:lnTo>
                <a:lnTo>
                  <a:pt x="4612" y="2387"/>
                </a:lnTo>
                <a:cubicBezTo>
                  <a:pt x="4570" y="3622"/>
                  <a:pt x="3553" y="4614"/>
                  <a:pt x="2307" y="46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梯形 7"/>
          <p:cNvSpPr/>
          <p:nvPr/>
        </p:nvSpPr>
        <p:spPr>
          <a:xfrm>
            <a:off x="6280832" y="3617525"/>
            <a:ext cx="2430984" cy="2247887"/>
          </a:xfrm>
          <a:prstGeom prst="trapezoid">
            <a:avLst/>
          </a:prstGeom>
          <a:noFill/>
          <a:ln>
            <a:solidFill>
              <a:srgbClr val="DDC5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166124" y="3287325"/>
            <a:ext cx="660400" cy="660400"/>
          </a:xfrm>
          <a:prstGeom prst="roundRect">
            <a:avLst/>
          </a:prstGeom>
          <a:solidFill>
            <a:srgbClr val="DDC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arrow-pointing-left-circular-button_20407"/>
          <p:cNvSpPr>
            <a:spLocks noChangeAspect="1"/>
          </p:cNvSpPr>
          <p:nvPr/>
        </p:nvSpPr>
        <p:spPr bwMode="auto">
          <a:xfrm>
            <a:off x="7297219" y="3418673"/>
            <a:ext cx="398210" cy="397703"/>
          </a:xfrm>
          <a:custGeom>
            <a:avLst/>
            <a:gdLst>
              <a:gd name="T0" fmla="*/ 2307 w 4612"/>
              <a:gd name="T1" fmla="*/ 4614 h 4614"/>
              <a:gd name="T2" fmla="*/ 0 w 4612"/>
              <a:gd name="T3" fmla="*/ 2307 h 4614"/>
              <a:gd name="T4" fmla="*/ 2307 w 4612"/>
              <a:gd name="T5" fmla="*/ 0 h 4614"/>
              <a:gd name="T6" fmla="*/ 4612 w 4612"/>
              <a:gd name="T7" fmla="*/ 2227 h 4614"/>
              <a:gd name="T8" fmla="*/ 2031 w 4612"/>
              <a:gd name="T9" fmla="*/ 2222 h 4614"/>
              <a:gd name="T10" fmla="*/ 2479 w 4612"/>
              <a:gd name="T11" fmla="*/ 1775 h 4614"/>
              <a:gd name="T12" fmla="*/ 2367 w 4612"/>
              <a:gd name="T13" fmla="*/ 1662 h 4614"/>
              <a:gd name="T14" fmla="*/ 1727 w 4612"/>
              <a:gd name="T15" fmla="*/ 2302 h 4614"/>
              <a:gd name="T16" fmla="*/ 2378 w 4612"/>
              <a:gd name="T17" fmla="*/ 2952 h 4614"/>
              <a:gd name="T18" fmla="*/ 2490 w 4612"/>
              <a:gd name="T19" fmla="*/ 2840 h 4614"/>
              <a:gd name="T20" fmla="*/ 2032 w 4612"/>
              <a:gd name="T21" fmla="*/ 2381 h 4614"/>
              <a:gd name="T22" fmla="*/ 4612 w 4612"/>
              <a:gd name="T23" fmla="*/ 2387 h 4614"/>
              <a:gd name="T24" fmla="*/ 2307 w 4612"/>
              <a:gd name="T25" fmla="*/ 4614 h 4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12" h="4614">
                <a:moveTo>
                  <a:pt x="2307" y="4614"/>
                </a:moveTo>
                <a:cubicBezTo>
                  <a:pt x="1035" y="4614"/>
                  <a:pt x="0" y="3579"/>
                  <a:pt x="0" y="2307"/>
                </a:cubicBezTo>
                <a:cubicBezTo>
                  <a:pt x="0" y="1035"/>
                  <a:pt x="1035" y="0"/>
                  <a:pt x="2307" y="0"/>
                </a:cubicBezTo>
                <a:cubicBezTo>
                  <a:pt x="3553" y="0"/>
                  <a:pt x="4570" y="992"/>
                  <a:pt x="4612" y="2227"/>
                </a:cubicBezTo>
                <a:lnTo>
                  <a:pt x="2031" y="2222"/>
                </a:lnTo>
                <a:lnTo>
                  <a:pt x="2479" y="1775"/>
                </a:lnTo>
                <a:lnTo>
                  <a:pt x="2367" y="1662"/>
                </a:lnTo>
                <a:lnTo>
                  <a:pt x="1727" y="2302"/>
                </a:lnTo>
                <a:lnTo>
                  <a:pt x="2378" y="2952"/>
                </a:lnTo>
                <a:lnTo>
                  <a:pt x="2490" y="2840"/>
                </a:lnTo>
                <a:lnTo>
                  <a:pt x="2032" y="2381"/>
                </a:lnTo>
                <a:lnTo>
                  <a:pt x="4612" y="2387"/>
                </a:lnTo>
                <a:cubicBezTo>
                  <a:pt x="4570" y="3622"/>
                  <a:pt x="3553" y="4614"/>
                  <a:pt x="2307" y="46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梯形 10"/>
          <p:cNvSpPr/>
          <p:nvPr/>
        </p:nvSpPr>
        <p:spPr>
          <a:xfrm>
            <a:off x="9026306" y="3622610"/>
            <a:ext cx="2430984" cy="2247887"/>
          </a:xfrm>
          <a:prstGeom prst="trapezoid">
            <a:avLst/>
          </a:prstGeom>
          <a:noFill/>
          <a:ln>
            <a:solidFill>
              <a:srgbClr val="EDCA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911598" y="3292410"/>
            <a:ext cx="660400" cy="660400"/>
          </a:xfrm>
          <a:prstGeom prst="roundRect">
            <a:avLst/>
          </a:prstGeom>
          <a:solidFill>
            <a:srgbClr val="EDC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arrow-pointing-left-circular-button_20407"/>
          <p:cNvSpPr>
            <a:spLocks noChangeAspect="1"/>
          </p:cNvSpPr>
          <p:nvPr/>
        </p:nvSpPr>
        <p:spPr bwMode="auto">
          <a:xfrm>
            <a:off x="10042693" y="3423758"/>
            <a:ext cx="398210" cy="397703"/>
          </a:xfrm>
          <a:custGeom>
            <a:avLst/>
            <a:gdLst>
              <a:gd name="T0" fmla="*/ 2307 w 4612"/>
              <a:gd name="T1" fmla="*/ 4614 h 4614"/>
              <a:gd name="T2" fmla="*/ 0 w 4612"/>
              <a:gd name="T3" fmla="*/ 2307 h 4614"/>
              <a:gd name="T4" fmla="*/ 2307 w 4612"/>
              <a:gd name="T5" fmla="*/ 0 h 4614"/>
              <a:gd name="T6" fmla="*/ 4612 w 4612"/>
              <a:gd name="T7" fmla="*/ 2227 h 4614"/>
              <a:gd name="T8" fmla="*/ 2031 w 4612"/>
              <a:gd name="T9" fmla="*/ 2222 h 4614"/>
              <a:gd name="T10" fmla="*/ 2479 w 4612"/>
              <a:gd name="T11" fmla="*/ 1775 h 4614"/>
              <a:gd name="T12" fmla="*/ 2367 w 4612"/>
              <a:gd name="T13" fmla="*/ 1662 h 4614"/>
              <a:gd name="T14" fmla="*/ 1727 w 4612"/>
              <a:gd name="T15" fmla="*/ 2302 h 4614"/>
              <a:gd name="T16" fmla="*/ 2378 w 4612"/>
              <a:gd name="T17" fmla="*/ 2952 h 4614"/>
              <a:gd name="T18" fmla="*/ 2490 w 4612"/>
              <a:gd name="T19" fmla="*/ 2840 h 4614"/>
              <a:gd name="T20" fmla="*/ 2032 w 4612"/>
              <a:gd name="T21" fmla="*/ 2381 h 4614"/>
              <a:gd name="T22" fmla="*/ 4612 w 4612"/>
              <a:gd name="T23" fmla="*/ 2387 h 4614"/>
              <a:gd name="T24" fmla="*/ 2307 w 4612"/>
              <a:gd name="T25" fmla="*/ 4614 h 4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12" h="4614">
                <a:moveTo>
                  <a:pt x="2307" y="4614"/>
                </a:moveTo>
                <a:cubicBezTo>
                  <a:pt x="1035" y="4614"/>
                  <a:pt x="0" y="3579"/>
                  <a:pt x="0" y="2307"/>
                </a:cubicBezTo>
                <a:cubicBezTo>
                  <a:pt x="0" y="1035"/>
                  <a:pt x="1035" y="0"/>
                  <a:pt x="2307" y="0"/>
                </a:cubicBezTo>
                <a:cubicBezTo>
                  <a:pt x="3553" y="0"/>
                  <a:pt x="4570" y="992"/>
                  <a:pt x="4612" y="2227"/>
                </a:cubicBezTo>
                <a:lnTo>
                  <a:pt x="2031" y="2222"/>
                </a:lnTo>
                <a:lnTo>
                  <a:pt x="2479" y="1775"/>
                </a:lnTo>
                <a:lnTo>
                  <a:pt x="2367" y="1662"/>
                </a:lnTo>
                <a:lnTo>
                  <a:pt x="1727" y="2302"/>
                </a:lnTo>
                <a:lnTo>
                  <a:pt x="2378" y="2952"/>
                </a:lnTo>
                <a:lnTo>
                  <a:pt x="2490" y="2840"/>
                </a:lnTo>
                <a:lnTo>
                  <a:pt x="2032" y="2381"/>
                </a:lnTo>
                <a:lnTo>
                  <a:pt x="4612" y="2387"/>
                </a:lnTo>
                <a:cubicBezTo>
                  <a:pt x="4570" y="3622"/>
                  <a:pt x="3553" y="4614"/>
                  <a:pt x="2307" y="46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03109" y="412590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786449"/>
                </a:solidFill>
                <a:cs typeface="+mn-ea"/>
                <a:sym typeface="+mn-lt"/>
              </a:rPr>
              <a:t>更多视野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74649" y="4606615"/>
            <a:ext cx="2072692" cy="59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无人机在空中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可以获得更多的视野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039596" y="416478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786449"/>
                </a:solidFill>
                <a:cs typeface="+mn-ea"/>
                <a:sym typeface="+mn-lt"/>
              </a:rPr>
              <a:t>更快决策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11136" y="4645500"/>
            <a:ext cx="2072692" cy="846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无人机利用算法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可以更快地给出最佳的指挥决策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765667" y="416928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786449"/>
                </a:solidFill>
                <a:cs typeface="+mn-ea"/>
                <a:sym typeface="+mn-lt"/>
              </a:rPr>
              <a:t>更远传播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437207" y="4649999"/>
            <a:ext cx="2072692" cy="1102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广播与电子荧屏的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存在使得指挥命令传播地更远，驾驶员能够在更远处接收指令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535327" y="416478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786449"/>
                </a:solidFill>
                <a:cs typeface="+mn-ea"/>
                <a:sym typeface="+mn-lt"/>
              </a:rPr>
              <a:t>更加灵活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9206867" y="4645500"/>
            <a:ext cx="2072692" cy="1102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协同指挥使得突发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情况面到来时，有更多的选择，指挥方案更加灵活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157281" y="875490"/>
            <a:ext cx="1877437" cy="1262074"/>
            <a:chOff x="-1279249" y="633772"/>
            <a:chExt cx="1877437" cy="1262074"/>
          </a:xfrm>
        </p:grpSpPr>
        <p:sp>
          <p:nvSpPr>
            <p:cNvPr id="34" name="文本框 33"/>
            <p:cNvSpPr txBox="1"/>
            <p:nvPr/>
          </p:nvSpPr>
          <p:spPr>
            <a:xfrm>
              <a:off x="-1279249" y="633772"/>
              <a:ext cx="187743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rgbClr val="786449"/>
                  </a:solidFill>
                  <a:cs typeface="+mn-ea"/>
                  <a:sym typeface="+mn-lt"/>
                </a:rPr>
                <a:t>可行性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-1005616" y="1355387"/>
              <a:ext cx="13301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A6AEB6"/>
                  </a:solidFill>
                  <a:cs typeface="+mn-ea"/>
                  <a:sym typeface="+mn-lt"/>
                </a:rPr>
                <a:t>FEASIBILITY</a:t>
              </a:r>
              <a:endParaRPr lang="zh-CN" altLang="en-US" sz="1600" dirty="0">
                <a:solidFill>
                  <a:srgbClr val="A6AEB6"/>
                </a:solidFill>
                <a:cs typeface="+mn-ea"/>
                <a:sym typeface="+mn-lt"/>
              </a:endParaRPr>
            </a:p>
          </p:txBody>
        </p:sp>
        <p:sp>
          <p:nvSpPr>
            <p:cNvPr id="36" name="矩形: 圆角 35"/>
            <p:cNvSpPr/>
            <p:nvPr/>
          </p:nvSpPr>
          <p:spPr>
            <a:xfrm>
              <a:off x="-632090" y="1786781"/>
              <a:ext cx="595641" cy="109065"/>
            </a:xfrm>
            <a:prstGeom prst="roundRect">
              <a:avLst>
                <a:gd name="adj" fmla="val 50000"/>
              </a:avLst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1E1AB7CC-3129-4D2E-AEBC-F6A02C001221}"/>
              </a:ext>
            </a:extLst>
          </p:cNvPr>
          <p:cNvSpPr txBox="1"/>
          <p:nvPr/>
        </p:nvSpPr>
        <p:spPr>
          <a:xfrm>
            <a:off x="3357444" y="2366546"/>
            <a:ext cx="6159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无人机协助交通指挥在许多方面展现出更多的优势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 rot="2700000">
            <a:off x="4739640" y="3048000"/>
            <a:ext cx="2750185" cy="2320290"/>
          </a:xfrm>
          <a:prstGeom prst="hexagon">
            <a:avLst/>
          </a:prstGeom>
          <a:noFill/>
          <a:ln w="101600">
            <a:solidFill>
              <a:srgbClr val="EDCAAD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807551" y="2951936"/>
            <a:ext cx="842651" cy="842651"/>
          </a:xfrm>
          <a:prstGeom prst="roundRect">
            <a:avLst/>
          </a:prstGeom>
          <a:solidFill>
            <a:srgbClr val="8AA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cs typeface="+mn-ea"/>
              <a:sym typeface="+mn-lt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525717" y="4588978"/>
            <a:ext cx="842651" cy="842651"/>
          </a:xfrm>
          <a:prstGeom prst="roundRect">
            <a:avLst/>
          </a:prstGeom>
          <a:solidFill>
            <a:srgbClr val="EDC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524447" y="2960191"/>
            <a:ext cx="842651" cy="842651"/>
          </a:xfrm>
          <a:prstGeom prst="roundRect">
            <a:avLst/>
          </a:prstGeom>
          <a:solidFill>
            <a:srgbClr val="DDC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cs typeface="+mn-ea"/>
              <a:sym typeface="+mn-lt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813901" y="4588978"/>
            <a:ext cx="842651" cy="842651"/>
          </a:xfrm>
          <a:prstGeom prst="roundRect">
            <a:avLst/>
          </a:prstGeom>
          <a:solidFill>
            <a:srgbClr val="EFC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82190" y="299132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786449"/>
                </a:solidFill>
                <a:cs typeface="+mn-ea"/>
                <a:sym typeface="+mn-lt"/>
              </a:rPr>
              <a:t>专业性强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986726" y="3402616"/>
            <a:ext cx="3281179" cy="846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与无人机协同指挥需要地面交警掌握更专业的知识，否则无人机将是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交通杀手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”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987323" y="453632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786449"/>
                </a:solidFill>
                <a:cs typeface="+mn-ea"/>
                <a:sym typeface="+mn-lt"/>
              </a:rPr>
              <a:t>供电不足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991860" y="4947621"/>
            <a:ext cx="3286888" cy="846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无人机电池使用时间短，不能满足一整个高峰期，那么指挥效果将会适得其反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595776" y="299132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786449"/>
                </a:solidFill>
                <a:cs typeface="+mn-ea"/>
                <a:sym typeface="+mn-lt"/>
              </a:rPr>
              <a:t>外来物袭击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42281" y="3402616"/>
            <a:ext cx="3281179" cy="846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外来物的袭击使得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无人机被击落，坠落到人群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或者道路上将会引发严重后果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821372" y="453632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786449"/>
                </a:solidFill>
                <a:cs typeface="+mn-ea"/>
                <a:sym typeface="+mn-lt"/>
              </a:rPr>
              <a:t>信息延迟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42281" y="4947621"/>
            <a:ext cx="3281179" cy="846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与后台信息处理系统连接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产生延迟，那么驾驶员将不会收到实时的指令，存在很大的安全隐患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881413" y="954477"/>
            <a:ext cx="2441694" cy="1253973"/>
            <a:chOff x="-1555117" y="641873"/>
            <a:chExt cx="2441694" cy="1253973"/>
          </a:xfrm>
        </p:grpSpPr>
        <p:sp>
          <p:nvSpPr>
            <p:cNvPr id="42" name="文本框 41"/>
            <p:cNvSpPr txBox="1"/>
            <p:nvPr/>
          </p:nvSpPr>
          <p:spPr>
            <a:xfrm>
              <a:off x="-1555117" y="641873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rgbClr val="786449"/>
                  </a:solidFill>
                  <a:cs typeface="+mn-ea"/>
                  <a:sym typeface="+mn-lt"/>
                </a:rPr>
                <a:t>存在风险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-654879" y="1335145"/>
              <a:ext cx="6286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A6AEB6"/>
                  </a:solidFill>
                  <a:cs typeface="+mn-ea"/>
                  <a:sym typeface="+mn-lt"/>
                </a:rPr>
                <a:t>RISK</a:t>
              </a:r>
              <a:endParaRPr lang="zh-CN" altLang="en-US" sz="1600" dirty="0">
                <a:solidFill>
                  <a:srgbClr val="A6AEB6"/>
                </a:solidFill>
                <a:cs typeface="+mn-ea"/>
                <a:sym typeface="+mn-lt"/>
              </a:endParaRPr>
            </a:p>
          </p:txBody>
        </p:sp>
        <p:sp>
          <p:nvSpPr>
            <p:cNvPr id="44" name="矩形: 圆角 43"/>
            <p:cNvSpPr/>
            <p:nvPr/>
          </p:nvSpPr>
          <p:spPr>
            <a:xfrm>
              <a:off x="-632090" y="1786781"/>
              <a:ext cx="595641" cy="109065"/>
            </a:xfrm>
            <a:prstGeom prst="roundRect">
              <a:avLst>
                <a:gd name="adj" fmla="val 50000"/>
              </a:avLst>
            </a:prstGeom>
            <a:solidFill>
              <a:srgbClr val="EFC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5368075" y="3881572"/>
            <a:ext cx="12409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786449"/>
                </a:solidFill>
                <a:cs typeface="+mn-ea"/>
                <a:sym typeface="+mn-lt"/>
              </a:rPr>
              <a:t>Total</a:t>
            </a:r>
            <a:endParaRPr lang="zh-CN" altLang="en-US" sz="4400" dirty="0">
              <a:solidFill>
                <a:srgbClr val="786449"/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626730" y="4339336"/>
            <a:ext cx="8526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786449"/>
                </a:solidFill>
                <a:cs typeface="+mn-ea"/>
                <a:sym typeface="+mn-lt"/>
              </a:rPr>
              <a:t>items</a:t>
            </a:r>
            <a:endParaRPr lang="zh-CN" altLang="en-US" sz="4400" dirty="0">
              <a:solidFill>
                <a:srgbClr val="786449"/>
              </a:solidFill>
              <a:cs typeface="+mn-ea"/>
              <a:sym typeface="+mn-lt"/>
            </a:endParaRPr>
          </a:p>
        </p:txBody>
      </p:sp>
      <p:pic>
        <p:nvPicPr>
          <p:cNvPr id="2" name="图片 1" descr="51miz-E966131-91FF3134"/>
          <p:cNvPicPr>
            <a:picLocks noChangeAspect="1"/>
          </p:cNvPicPr>
          <p:nvPr/>
        </p:nvPicPr>
        <p:blipFill>
          <a:blip r:embed="rId2">
            <a:lum bright="84000"/>
          </a:blip>
          <a:srcRect r="91170" b="86561"/>
          <a:stretch>
            <a:fillRect/>
          </a:stretch>
        </p:blipFill>
        <p:spPr>
          <a:xfrm>
            <a:off x="4922520" y="3115310"/>
            <a:ext cx="625475" cy="737870"/>
          </a:xfrm>
          <a:prstGeom prst="rect">
            <a:avLst/>
          </a:prstGeom>
        </p:spPr>
      </p:pic>
      <p:pic>
        <p:nvPicPr>
          <p:cNvPr id="5" name="图片 4" descr="51miz-E966131-91FF3134"/>
          <p:cNvPicPr>
            <a:picLocks noChangeAspect="1"/>
          </p:cNvPicPr>
          <p:nvPr/>
        </p:nvPicPr>
        <p:blipFill>
          <a:blip r:embed="rId2">
            <a:lum bright="84000"/>
          </a:blip>
          <a:srcRect l="-403" t="21338" r="91573" b="65223"/>
          <a:stretch>
            <a:fillRect/>
          </a:stretch>
        </p:blipFill>
        <p:spPr>
          <a:xfrm>
            <a:off x="6633210" y="3036570"/>
            <a:ext cx="625475" cy="737870"/>
          </a:xfrm>
          <a:prstGeom prst="rect">
            <a:avLst/>
          </a:prstGeom>
        </p:spPr>
      </p:pic>
      <p:pic>
        <p:nvPicPr>
          <p:cNvPr id="6" name="图片 5" descr="51miz-E966131-91FF3134"/>
          <p:cNvPicPr>
            <a:picLocks noChangeAspect="1"/>
          </p:cNvPicPr>
          <p:nvPr/>
        </p:nvPicPr>
        <p:blipFill>
          <a:blip r:embed="rId2">
            <a:lum bright="84000"/>
          </a:blip>
          <a:srcRect l="14254" t="21165" r="76916" b="65396"/>
          <a:stretch>
            <a:fillRect/>
          </a:stretch>
        </p:blipFill>
        <p:spPr>
          <a:xfrm>
            <a:off x="4922520" y="4693920"/>
            <a:ext cx="625475" cy="737870"/>
          </a:xfrm>
          <a:prstGeom prst="rect">
            <a:avLst/>
          </a:prstGeom>
        </p:spPr>
      </p:pic>
      <p:pic>
        <p:nvPicPr>
          <p:cNvPr id="7" name="图片 6" descr="51miz-E966131-91FF3134"/>
          <p:cNvPicPr>
            <a:picLocks noChangeAspect="1"/>
          </p:cNvPicPr>
          <p:nvPr/>
        </p:nvPicPr>
        <p:blipFill>
          <a:blip r:embed="rId2">
            <a:lum bright="84000"/>
          </a:blip>
          <a:srcRect l="45450" t="42676" r="45720" b="43885"/>
          <a:stretch>
            <a:fillRect/>
          </a:stretch>
        </p:blipFill>
        <p:spPr>
          <a:xfrm>
            <a:off x="6674485" y="4641215"/>
            <a:ext cx="625475" cy="7378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948344" y="1557984"/>
            <a:ext cx="5147563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500" dirty="0">
                <a:solidFill>
                  <a:srgbClr val="EEEAE7">
                    <a:alpha val="80000"/>
                  </a:srgbClr>
                </a:solidFill>
                <a:cs typeface="+mn-ea"/>
                <a:sym typeface="+mn-lt"/>
              </a:rPr>
              <a:t>Thanks</a:t>
            </a:r>
            <a:endParaRPr lang="zh-CN" altLang="en-US" sz="8800" dirty="0">
              <a:solidFill>
                <a:srgbClr val="EEEAE7">
                  <a:alpha val="8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26172" y="2222770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7B664B"/>
                </a:solidFill>
                <a:cs typeface="+mn-ea"/>
                <a:sym typeface="+mn-lt"/>
              </a:rPr>
              <a:t>多谢您的观看</a:t>
            </a:r>
          </a:p>
        </p:txBody>
      </p:sp>
      <p:sp>
        <p:nvSpPr>
          <p:cNvPr id="12" name="矩形 11"/>
          <p:cNvSpPr/>
          <p:nvPr/>
        </p:nvSpPr>
        <p:spPr>
          <a:xfrm>
            <a:off x="3140697" y="3211610"/>
            <a:ext cx="591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7B664B"/>
                </a:solidFill>
                <a:cs typeface="+mn-ea"/>
                <a:sym typeface="+mn-lt"/>
              </a:rPr>
              <a:t>持续性发展期待与您共创完美世界</a:t>
            </a:r>
          </a:p>
        </p:txBody>
      </p:sp>
      <p:sp>
        <p:nvSpPr>
          <p:cNvPr id="13" name="矩形: 圆角 12"/>
          <p:cNvSpPr/>
          <p:nvPr/>
        </p:nvSpPr>
        <p:spPr>
          <a:xfrm>
            <a:off x="5326740" y="4393547"/>
            <a:ext cx="1538514" cy="494335"/>
          </a:xfrm>
          <a:prstGeom prst="trapezoid">
            <a:avLst/>
          </a:prstGeom>
          <a:solidFill>
            <a:srgbClr val="EFC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马  坚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559190" y="5709883"/>
            <a:ext cx="3073616" cy="566861"/>
            <a:chOff x="4559188" y="5709883"/>
            <a:chExt cx="3073616" cy="566861"/>
          </a:xfrm>
        </p:grpSpPr>
        <p:sp>
          <p:nvSpPr>
            <p:cNvPr id="16" name="矩形 15"/>
            <p:cNvSpPr/>
            <p:nvPr/>
          </p:nvSpPr>
          <p:spPr>
            <a:xfrm>
              <a:off x="4559188" y="5968967"/>
              <a:ext cx="307361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786449">
                      <a:alpha val="50000"/>
                    </a:srgbClr>
                  </a:solidFill>
                  <a:cs typeface="+mn-ea"/>
                  <a:sym typeface="+mn-lt"/>
                </a:rPr>
                <a:t>SUMMARIES &amp; PLANNINGS</a:t>
              </a:r>
              <a:endParaRPr lang="zh-CN" altLang="en-US" sz="1400" dirty="0">
                <a:solidFill>
                  <a:srgbClr val="786449">
                    <a:alpha val="50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867003" y="5709883"/>
              <a:ext cx="245798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786449">
                      <a:alpha val="50000"/>
                    </a:srgbClr>
                  </a:solidFill>
                  <a:cs typeface="+mn-ea"/>
                  <a:sym typeface="+mn-lt"/>
                </a:rPr>
                <a:t>MORANDI ELEGANT</a:t>
              </a:r>
              <a:r>
                <a:rPr lang="en-US" altLang="zh-CN" sz="1400" dirty="0">
                  <a:solidFill>
                    <a:srgbClr val="786449">
                      <a:alpha val="50000"/>
                    </a:srgbClr>
                  </a:solidFill>
                  <a:cs typeface="+mn-ea"/>
                  <a:sym typeface="+mn-lt"/>
                </a:rPr>
                <a:t>LY</a:t>
              </a:r>
              <a:endParaRPr lang="zh-CN" altLang="en-US" sz="1400" dirty="0">
                <a:solidFill>
                  <a:srgbClr val="786449">
                    <a:alpha val="50000"/>
                  </a:srgb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898808" y="3718106"/>
            <a:ext cx="6924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786449">
                    <a:alpha val="80000"/>
                  </a:srgbClr>
                </a:solidFill>
                <a:cs typeface="+mn-ea"/>
                <a:sym typeface="+mn-lt"/>
              </a:rPr>
              <a:t>WATERCOLOR HAND-PAINTED WORK SUMMARY DEMONSTRATION</a:t>
            </a:r>
            <a:endParaRPr lang="zh-CN" altLang="en-US" sz="1600" dirty="0">
              <a:solidFill>
                <a:srgbClr val="786449">
                  <a:alpha val="8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dxdeofwu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617</Words>
  <Application>Microsoft Office PowerPoint</Application>
  <PresentationFormat>宽屏</PresentationFormat>
  <Paragraphs>129</Paragraphs>
  <Slides>14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等线</vt:lpstr>
      <vt:lpstr>微软雅黑</vt:lpstr>
      <vt:lpstr>Arial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淡雅水彩</dc:title>
  <dc:creator>第一PPT</dc:creator>
  <cp:keywords>www.1ppt.com</cp:keywords>
  <dc:description>www.1ppt.com</dc:description>
  <cp:lastModifiedBy>马 坚</cp:lastModifiedBy>
  <cp:revision>173</cp:revision>
  <dcterms:created xsi:type="dcterms:W3CDTF">2020-10-26T01:57:00Z</dcterms:created>
  <dcterms:modified xsi:type="dcterms:W3CDTF">2021-11-08T16:15:04Z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2052-10.1.0.7698</vt:lpwstr>
  </property>
</Properties>
</file>