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6"/>
  </p:notesMasterIdLst>
  <p:sldIdLst>
    <p:sldId id="319" r:id="rId2"/>
    <p:sldId id="281" r:id="rId3"/>
    <p:sldId id="302" r:id="rId4"/>
    <p:sldId id="303" r:id="rId5"/>
    <p:sldId id="322" r:id="rId6"/>
    <p:sldId id="323" r:id="rId7"/>
    <p:sldId id="305" r:id="rId8"/>
    <p:sldId id="304" r:id="rId9"/>
    <p:sldId id="308" r:id="rId10"/>
    <p:sldId id="309" r:id="rId11"/>
    <p:sldId id="310" r:id="rId12"/>
    <p:sldId id="311" r:id="rId13"/>
    <p:sldId id="320" r:id="rId14"/>
    <p:sldId id="299" r:id="rId15"/>
    <p:sldId id="312" r:id="rId16"/>
    <p:sldId id="300" r:id="rId17"/>
    <p:sldId id="313" r:id="rId18"/>
    <p:sldId id="314" r:id="rId19"/>
    <p:sldId id="315" r:id="rId20"/>
    <p:sldId id="316" r:id="rId21"/>
    <p:sldId id="317" r:id="rId22"/>
    <p:sldId id="318" r:id="rId23"/>
    <p:sldId id="301" r:id="rId24"/>
    <p:sldId id="32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56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63"/>
    <p:restoredTop sz="94050"/>
  </p:normalViewPr>
  <p:slideViewPr>
    <p:cSldViewPr snapToGrid="0" snapToObjects="1">
      <p:cViewPr varScale="1">
        <p:scale>
          <a:sx n="81" d="100"/>
          <a:sy n="81" d="100"/>
        </p:scale>
        <p:origin x="168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AF3A7-0BCB-824F-9529-E2F456342D2B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3B837-72FD-E544-919E-1C9CE6936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58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25938"/>
            <a:ext cx="68580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3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21" y="56116"/>
            <a:ext cx="8100680" cy="1325563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133" y="1693346"/>
            <a:ext cx="8497567" cy="45160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list-symbol_1068">
            <a:extLst>
              <a:ext uri="{FF2B5EF4-FFF2-40B4-BE49-F238E27FC236}">
                <a16:creationId xmlns:a16="http://schemas.microsoft.com/office/drawing/2014/main" id="{FF7B6378-DBEF-A140-AE92-209A47CEAA24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347134" y="571020"/>
            <a:ext cx="396887" cy="295756"/>
          </a:xfrm>
          <a:custGeom>
            <a:avLst/>
            <a:gdLst>
              <a:gd name="connsiteX0" fmla="*/ 209665 w 580028"/>
              <a:gd name="connsiteY0" fmla="*/ 366914 h 488759"/>
              <a:gd name="connsiteX1" fmla="*/ 580028 w 580028"/>
              <a:gd name="connsiteY1" fmla="*/ 366914 h 488759"/>
              <a:gd name="connsiteX2" fmla="*/ 580028 w 580028"/>
              <a:gd name="connsiteY2" fmla="*/ 488759 h 488759"/>
              <a:gd name="connsiteX3" fmla="*/ 209665 w 580028"/>
              <a:gd name="connsiteY3" fmla="*/ 488759 h 488759"/>
              <a:gd name="connsiteX4" fmla="*/ 0 w 580028"/>
              <a:gd name="connsiteY4" fmla="*/ 366914 h 488759"/>
              <a:gd name="connsiteX5" fmla="*/ 147823 w 580028"/>
              <a:gd name="connsiteY5" fmla="*/ 366914 h 488759"/>
              <a:gd name="connsiteX6" fmla="*/ 147823 w 580028"/>
              <a:gd name="connsiteY6" fmla="*/ 488759 h 488759"/>
              <a:gd name="connsiteX7" fmla="*/ 0 w 580028"/>
              <a:gd name="connsiteY7" fmla="*/ 488759 h 488759"/>
              <a:gd name="connsiteX8" fmla="*/ 209665 w 580028"/>
              <a:gd name="connsiteY8" fmla="*/ 183457 h 488759"/>
              <a:gd name="connsiteX9" fmla="*/ 580028 w 580028"/>
              <a:gd name="connsiteY9" fmla="*/ 183457 h 488759"/>
              <a:gd name="connsiteX10" fmla="*/ 580028 w 580028"/>
              <a:gd name="connsiteY10" fmla="*/ 305302 h 488759"/>
              <a:gd name="connsiteX11" fmla="*/ 209665 w 580028"/>
              <a:gd name="connsiteY11" fmla="*/ 305302 h 488759"/>
              <a:gd name="connsiteX12" fmla="*/ 0 w 580028"/>
              <a:gd name="connsiteY12" fmla="*/ 183457 h 488759"/>
              <a:gd name="connsiteX13" fmla="*/ 147823 w 580028"/>
              <a:gd name="connsiteY13" fmla="*/ 183457 h 488759"/>
              <a:gd name="connsiteX14" fmla="*/ 147823 w 580028"/>
              <a:gd name="connsiteY14" fmla="*/ 305302 h 488759"/>
              <a:gd name="connsiteX15" fmla="*/ 0 w 580028"/>
              <a:gd name="connsiteY15" fmla="*/ 305302 h 488759"/>
              <a:gd name="connsiteX16" fmla="*/ 209665 w 580028"/>
              <a:gd name="connsiteY16" fmla="*/ 0 h 488759"/>
              <a:gd name="connsiteX17" fmla="*/ 580028 w 580028"/>
              <a:gd name="connsiteY17" fmla="*/ 0 h 488759"/>
              <a:gd name="connsiteX18" fmla="*/ 580028 w 580028"/>
              <a:gd name="connsiteY18" fmla="*/ 121845 h 488759"/>
              <a:gd name="connsiteX19" fmla="*/ 209665 w 580028"/>
              <a:gd name="connsiteY19" fmla="*/ 121845 h 488759"/>
              <a:gd name="connsiteX20" fmla="*/ 0 w 580028"/>
              <a:gd name="connsiteY20" fmla="*/ 0 h 488759"/>
              <a:gd name="connsiteX21" fmla="*/ 147823 w 580028"/>
              <a:gd name="connsiteY21" fmla="*/ 0 h 488759"/>
              <a:gd name="connsiteX22" fmla="*/ 147823 w 580028"/>
              <a:gd name="connsiteY22" fmla="*/ 121845 h 488759"/>
              <a:gd name="connsiteX23" fmla="*/ 0 w 580028"/>
              <a:gd name="connsiteY23" fmla="*/ 121845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0028" h="488759">
                <a:moveTo>
                  <a:pt x="209665" y="366914"/>
                </a:moveTo>
                <a:lnTo>
                  <a:pt x="580028" y="366914"/>
                </a:lnTo>
                <a:lnTo>
                  <a:pt x="580028" y="488759"/>
                </a:lnTo>
                <a:lnTo>
                  <a:pt x="209665" y="488759"/>
                </a:lnTo>
                <a:close/>
                <a:moveTo>
                  <a:pt x="0" y="366914"/>
                </a:moveTo>
                <a:lnTo>
                  <a:pt x="147823" y="366914"/>
                </a:lnTo>
                <a:lnTo>
                  <a:pt x="147823" y="488759"/>
                </a:lnTo>
                <a:lnTo>
                  <a:pt x="0" y="488759"/>
                </a:lnTo>
                <a:close/>
                <a:moveTo>
                  <a:pt x="209665" y="183457"/>
                </a:moveTo>
                <a:lnTo>
                  <a:pt x="580028" y="183457"/>
                </a:lnTo>
                <a:lnTo>
                  <a:pt x="580028" y="305302"/>
                </a:lnTo>
                <a:lnTo>
                  <a:pt x="209665" y="305302"/>
                </a:lnTo>
                <a:close/>
                <a:moveTo>
                  <a:pt x="0" y="183457"/>
                </a:moveTo>
                <a:lnTo>
                  <a:pt x="147823" y="183457"/>
                </a:lnTo>
                <a:lnTo>
                  <a:pt x="147823" y="305302"/>
                </a:lnTo>
                <a:lnTo>
                  <a:pt x="0" y="305302"/>
                </a:lnTo>
                <a:close/>
                <a:moveTo>
                  <a:pt x="209665" y="0"/>
                </a:moveTo>
                <a:lnTo>
                  <a:pt x="580028" y="0"/>
                </a:lnTo>
                <a:lnTo>
                  <a:pt x="580028" y="121845"/>
                </a:lnTo>
                <a:lnTo>
                  <a:pt x="209665" y="121845"/>
                </a:lnTo>
                <a:close/>
                <a:moveTo>
                  <a:pt x="0" y="0"/>
                </a:moveTo>
                <a:lnTo>
                  <a:pt x="147823" y="0"/>
                </a:lnTo>
                <a:lnTo>
                  <a:pt x="147823" y="121845"/>
                </a:lnTo>
                <a:lnTo>
                  <a:pt x="0" y="121845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1525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0" name="Slide Number">
            <a:extLst>
              <a:ext uri="{FF2B5EF4-FFF2-40B4-BE49-F238E27FC236}">
                <a16:creationId xmlns:a16="http://schemas.microsoft.com/office/drawing/2014/main" id="{B52F4545-E39A-EF43-BFF4-813E4FE0225C}"/>
              </a:ext>
            </a:extLst>
          </p:cNvPr>
          <p:cNvSpPr txBox="1">
            <a:spLocks/>
          </p:cNvSpPr>
          <p:nvPr userDrawn="1"/>
        </p:nvSpPr>
        <p:spPr>
          <a:xfrm>
            <a:off x="4449997" y="6536531"/>
            <a:ext cx="293350" cy="27571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25" b="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pPr/>
              <a:t>‹#›</a:t>
            </a:fld>
            <a:endParaRPr 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61" name="组合 6">
            <a:extLst>
              <a:ext uri="{FF2B5EF4-FFF2-40B4-BE49-F238E27FC236}">
                <a16:creationId xmlns:a16="http://schemas.microsoft.com/office/drawing/2014/main" id="{BEB99D43-AFA3-A14D-BE9A-F67261FD0C45}"/>
              </a:ext>
            </a:extLst>
          </p:cNvPr>
          <p:cNvGrpSpPr/>
          <p:nvPr userDrawn="1"/>
        </p:nvGrpSpPr>
        <p:grpSpPr>
          <a:xfrm>
            <a:off x="7625314" y="6664252"/>
            <a:ext cx="1518687" cy="0"/>
            <a:chOff x="10672763" y="6691699"/>
            <a:chExt cx="1519237" cy="0"/>
          </a:xfrm>
        </p:grpSpPr>
        <p:cxnSp>
          <p:nvCxnSpPr>
            <p:cNvPr id="62" name="直接连接符 7">
              <a:extLst>
                <a:ext uri="{FF2B5EF4-FFF2-40B4-BE49-F238E27FC236}">
                  <a16:creationId xmlns:a16="http://schemas.microsoft.com/office/drawing/2014/main" id="{28766A55-F541-DB40-BF8F-59E88664CC0C}"/>
                </a:ext>
              </a:extLst>
            </p:cNvPr>
            <p:cNvCxnSpPr/>
            <p:nvPr/>
          </p:nvCxnSpPr>
          <p:spPr>
            <a:xfrm>
              <a:off x="10672763" y="6691699"/>
              <a:ext cx="1039812" cy="0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8">
              <a:extLst>
                <a:ext uri="{FF2B5EF4-FFF2-40B4-BE49-F238E27FC236}">
                  <a16:creationId xmlns:a16="http://schemas.microsoft.com/office/drawing/2014/main" id="{1A4BC0A8-3150-0F46-84BF-3C62D7C98A0E}"/>
                </a:ext>
              </a:extLst>
            </p:cNvPr>
            <p:cNvCxnSpPr/>
            <p:nvPr/>
          </p:nvCxnSpPr>
          <p:spPr>
            <a:xfrm>
              <a:off x="11712575" y="6691699"/>
              <a:ext cx="479425" cy="0"/>
            </a:xfrm>
            <a:prstGeom prst="line">
              <a:avLst/>
            </a:prstGeom>
            <a:ln w="57150">
              <a:solidFill>
                <a:srgbClr val="CC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文本框 22">
            <a:extLst>
              <a:ext uri="{FF2B5EF4-FFF2-40B4-BE49-F238E27FC236}">
                <a16:creationId xmlns:a16="http://schemas.microsoft.com/office/drawing/2014/main" id="{ED756857-8B73-F541-8C3D-362EF82B1E02}"/>
              </a:ext>
            </a:extLst>
          </p:cNvPr>
          <p:cNvSpPr txBox="1"/>
          <p:nvPr userDrawn="1"/>
        </p:nvSpPr>
        <p:spPr>
          <a:xfrm>
            <a:off x="5357981" y="6517501"/>
            <a:ext cx="22789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国防科技大学计算机学院</a:t>
            </a:r>
          </a:p>
        </p:txBody>
      </p:sp>
      <p:grpSp>
        <p:nvGrpSpPr>
          <p:cNvPr id="71" name="组合 10">
            <a:extLst>
              <a:ext uri="{FF2B5EF4-FFF2-40B4-BE49-F238E27FC236}">
                <a16:creationId xmlns:a16="http://schemas.microsoft.com/office/drawing/2014/main" id="{6A77824B-220A-8F4D-BAE2-4497E032D2F5}"/>
              </a:ext>
            </a:extLst>
          </p:cNvPr>
          <p:cNvGrpSpPr/>
          <p:nvPr userDrawn="1"/>
        </p:nvGrpSpPr>
        <p:grpSpPr>
          <a:xfrm>
            <a:off x="8068814" y="232644"/>
            <a:ext cx="900691" cy="366951"/>
            <a:chOff x="9492836" y="217712"/>
            <a:chExt cx="2232656" cy="909608"/>
          </a:xfrm>
        </p:grpSpPr>
        <p:grpSp>
          <p:nvGrpSpPr>
            <p:cNvPr id="72" name="组合 11">
              <a:extLst>
                <a:ext uri="{FF2B5EF4-FFF2-40B4-BE49-F238E27FC236}">
                  <a16:creationId xmlns:a16="http://schemas.microsoft.com/office/drawing/2014/main" id="{252EE4BA-FF15-DD4E-A5CE-32F3626EDD8B}"/>
                </a:ext>
              </a:extLst>
            </p:cNvPr>
            <p:cNvGrpSpPr/>
            <p:nvPr/>
          </p:nvGrpSpPr>
          <p:grpSpPr>
            <a:xfrm>
              <a:off x="9492836" y="370798"/>
              <a:ext cx="871178" cy="608873"/>
              <a:chOff x="3563596" y="1563880"/>
              <a:chExt cx="5477854" cy="3828516"/>
            </a:xfrm>
            <a:solidFill>
              <a:srgbClr val="CC0000"/>
            </a:solidFill>
          </p:grpSpPr>
          <p:sp>
            <p:nvSpPr>
              <p:cNvPr id="74" name="任意多边形 56">
                <a:extLst>
                  <a:ext uri="{FF2B5EF4-FFF2-40B4-BE49-F238E27FC236}">
                    <a16:creationId xmlns:a16="http://schemas.microsoft.com/office/drawing/2014/main" id="{C923AAE7-D08E-584B-B2BB-49FEF06F1BB7}"/>
                  </a:ext>
                </a:extLst>
              </p:cNvPr>
              <p:cNvSpPr/>
              <p:nvPr/>
            </p:nvSpPr>
            <p:spPr>
              <a:xfrm>
                <a:off x="3563596" y="1563880"/>
                <a:ext cx="1862983" cy="3743058"/>
              </a:xfrm>
              <a:custGeom>
                <a:avLst/>
                <a:gdLst>
                  <a:gd name="connsiteX0" fmla="*/ 0 w 1862983"/>
                  <a:gd name="connsiteY0" fmla="*/ 0 h 3743058"/>
                  <a:gd name="connsiteX1" fmla="*/ 1350236 w 1862983"/>
                  <a:gd name="connsiteY1" fmla="*/ 3743058 h 3743058"/>
                  <a:gd name="connsiteX2" fmla="*/ 1862983 w 1862983"/>
                  <a:gd name="connsiteY2" fmla="*/ 2290273 h 3743058"/>
                  <a:gd name="connsiteX3" fmla="*/ 1034041 w 1862983"/>
                  <a:gd name="connsiteY3" fmla="*/ 0 h 3743058"/>
                  <a:gd name="connsiteX4" fmla="*/ 0 w 1862983"/>
                  <a:gd name="connsiteY4" fmla="*/ 0 h 3743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2983" h="3743058">
                    <a:moveTo>
                      <a:pt x="0" y="0"/>
                    </a:moveTo>
                    <a:lnTo>
                      <a:pt x="1350236" y="3743058"/>
                    </a:lnTo>
                    <a:lnTo>
                      <a:pt x="1862983" y="2290273"/>
                    </a:lnTo>
                    <a:lnTo>
                      <a:pt x="103404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800"/>
              </a:p>
            </p:txBody>
          </p:sp>
          <p:sp>
            <p:nvSpPr>
              <p:cNvPr id="75" name="任意多边形 57">
                <a:extLst>
                  <a:ext uri="{FF2B5EF4-FFF2-40B4-BE49-F238E27FC236}">
                    <a16:creationId xmlns:a16="http://schemas.microsoft.com/office/drawing/2014/main" id="{9138DA62-6F3D-2743-AC41-2D3420EC0C8A}"/>
                  </a:ext>
                </a:extLst>
              </p:cNvPr>
              <p:cNvSpPr/>
              <p:nvPr/>
            </p:nvSpPr>
            <p:spPr>
              <a:xfrm>
                <a:off x="5170206" y="1572426"/>
                <a:ext cx="3871244" cy="3819970"/>
              </a:xfrm>
              <a:custGeom>
                <a:avLst/>
                <a:gdLst>
                  <a:gd name="connsiteX0" fmla="*/ 1333144 w 3871244"/>
                  <a:gd name="connsiteY0" fmla="*/ 8546 h 3819970"/>
                  <a:gd name="connsiteX1" fmla="*/ 0 w 3871244"/>
                  <a:gd name="connsiteY1" fmla="*/ 3802879 h 3819970"/>
                  <a:gd name="connsiteX2" fmla="*/ 1145136 w 3871244"/>
                  <a:gd name="connsiteY2" fmla="*/ 3802879 h 3819970"/>
                  <a:gd name="connsiteX3" fmla="*/ 1803162 w 3871244"/>
                  <a:gd name="connsiteY3" fmla="*/ 2016808 h 3819970"/>
                  <a:gd name="connsiteX4" fmla="*/ 2085173 w 3871244"/>
                  <a:gd name="connsiteY4" fmla="*/ 2016808 h 3819970"/>
                  <a:gd name="connsiteX5" fmla="*/ 1435693 w 3871244"/>
                  <a:gd name="connsiteY5" fmla="*/ 3819970 h 3819970"/>
                  <a:gd name="connsiteX6" fmla="*/ 2469734 w 3871244"/>
                  <a:gd name="connsiteY6" fmla="*/ 3819970 h 3819970"/>
                  <a:gd name="connsiteX7" fmla="*/ 3871244 w 3871244"/>
                  <a:gd name="connsiteY7" fmla="*/ 0 h 3819970"/>
                  <a:gd name="connsiteX8" fmla="*/ 2828658 w 3871244"/>
                  <a:gd name="connsiteY8" fmla="*/ 0 h 3819970"/>
                  <a:gd name="connsiteX9" fmla="*/ 2333001 w 3871244"/>
                  <a:gd name="connsiteY9" fmla="*/ 1341690 h 3819970"/>
                  <a:gd name="connsiteX10" fmla="*/ 2102265 w 3871244"/>
                  <a:gd name="connsiteY10" fmla="*/ 1341690 h 3819970"/>
                  <a:gd name="connsiteX11" fmla="*/ 2572284 w 3871244"/>
                  <a:gd name="connsiteY11" fmla="*/ 17092 h 3819970"/>
                  <a:gd name="connsiteX12" fmla="*/ 1333144 w 3871244"/>
                  <a:gd name="connsiteY12" fmla="*/ 8546 h 3819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871244" h="3819970">
                    <a:moveTo>
                      <a:pt x="1333144" y="8546"/>
                    </a:moveTo>
                    <a:lnTo>
                      <a:pt x="0" y="3802879"/>
                    </a:lnTo>
                    <a:lnTo>
                      <a:pt x="1145136" y="3802879"/>
                    </a:lnTo>
                    <a:lnTo>
                      <a:pt x="1803162" y="2016808"/>
                    </a:lnTo>
                    <a:lnTo>
                      <a:pt x="2085173" y="2016808"/>
                    </a:lnTo>
                    <a:lnTo>
                      <a:pt x="1435693" y="3819970"/>
                    </a:lnTo>
                    <a:lnTo>
                      <a:pt x="2469734" y="3819970"/>
                    </a:lnTo>
                    <a:lnTo>
                      <a:pt x="3871244" y="0"/>
                    </a:lnTo>
                    <a:lnTo>
                      <a:pt x="2828658" y="0"/>
                    </a:lnTo>
                    <a:lnTo>
                      <a:pt x="2333001" y="1341690"/>
                    </a:lnTo>
                    <a:lnTo>
                      <a:pt x="2102265" y="1341690"/>
                    </a:lnTo>
                    <a:lnTo>
                      <a:pt x="2572284" y="17092"/>
                    </a:lnTo>
                    <a:lnTo>
                      <a:pt x="1333144" y="854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800"/>
              </a:p>
            </p:txBody>
          </p:sp>
          <p:sp>
            <p:nvSpPr>
              <p:cNvPr id="76" name="任意多边形 58">
                <a:extLst>
                  <a:ext uri="{FF2B5EF4-FFF2-40B4-BE49-F238E27FC236}">
                    <a16:creationId xmlns:a16="http://schemas.microsoft.com/office/drawing/2014/main" id="{7F167037-F48A-D84F-B0B9-2FC783A2D7B9}"/>
                  </a:ext>
                </a:extLst>
              </p:cNvPr>
              <p:cNvSpPr/>
              <p:nvPr/>
            </p:nvSpPr>
            <p:spPr>
              <a:xfrm>
                <a:off x="4888194" y="1580972"/>
                <a:ext cx="1298961" cy="1880075"/>
              </a:xfrm>
              <a:custGeom>
                <a:avLst/>
                <a:gdLst>
                  <a:gd name="connsiteX0" fmla="*/ 0 w 1298961"/>
                  <a:gd name="connsiteY0" fmla="*/ 0 h 1880075"/>
                  <a:gd name="connsiteX1" fmla="*/ 1298961 w 1298961"/>
                  <a:gd name="connsiteY1" fmla="*/ 0 h 1880075"/>
                  <a:gd name="connsiteX2" fmla="*/ 658027 w 1298961"/>
                  <a:gd name="connsiteY2" fmla="*/ 1880075 h 1880075"/>
                  <a:gd name="connsiteX3" fmla="*/ 0 w 1298961"/>
                  <a:gd name="connsiteY3" fmla="*/ 0 h 188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8961" h="1880075">
                    <a:moveTo>
                      <a:pt x="0" y="0"/>
                    </a:moveTo>
                    <a:lnTo>
                      <a:pt x="1298961" y="0"/>
                    </a:lnTo>
                    <a:lnTo>
                      <a:pt x="658027" y="188007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800"/>
              </a:p>
            </p:txBody>
          </p:sp>
        </p:grpSp>
        <p:pic>
          <p:nvPicPr>
            <p:cNvPr id="73" name="图片 12">
              <a:extLst>
                <a:ext uri="{FF2B5EF4-FFF2-40B4-BE49-F238E27FC236}">
                  <a16:creationId xmlns:a16="http://schemas.microsoft.com/office/drawing/2014/main" id="{EBD7D9DD-72B3-324A-BDEE-2D0466ADC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4014" y="217712"/>
              <a:ext cx="1361478" cy="9096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278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gcc.gnu.org/onlinedocs/gcc/Invoking-Gcov.html#Invoking-Gcov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aper.seebug.org/841/" TargetMode="External"/><Relationship Id="rId2" Type="http://schemas.openxmlformats.org/officeDocument/2006/relationships/hyperlink" Target="http://fuzzing.in/codelabs/fuzzing_opensource/index.html#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google/AFL" TargetMode="External"/><Relationship Id="rId5" Type="http://schemas.openxmlformats.org/officeDocument/2006/relationships/hyperlink" Target="https://xz.aliyun.com/t/4314" TargetMode="External"/><Relationship Id="rId4" Type="http://schemas.openxmlformats.org/officeDocument/2006/relationships/hyperlink" Target="https://paper.seebug.org/842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动态测试实验</a:t>
            </a: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A413B1E7-CE20-6E26-BF27-59B124E35862}"/>
              </a:ext>
            </a:extLst>
          </p:cNvPr>
          <p:cNvSpPr txBox="1">
            <a:spLocks/>
          </p:cNvSpPr>
          <p:nvPr/>
        </p:nvSpPr>
        <p:spPr>
          <a:xfrm>
            <a:off x="842959" y="3923548"/>
            <a:ext cx="7902804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1BF648C-0C19-FA57-85FF-A4764CAF3008}"/>
              </a:ext>
            </a:extLst>
          </p:cNvPr>
          <p:cNvSpPr txBox="1"/>
          <p:nvPr/>
        </p:nvSpPr>
        <p:spPr>
          <a:xfrm>
            <a:off x="1105291" y="2209573"/>
            <a:ext cx="57102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800" dirty="0"/>
              <a:t>实验</a:t>
            </a:r>
            <a:r>
              <a:rPr lang="en-US" altLang="zh-CN" sz="4800" dirty="0"/>
              <a:t>1</a:t>
            </a:r>
            <a:r>
              <a:rPr lang="zh-CN" altLang="en-US" sz="4800" dirty="0"/>
              <a:t>：</a:t>
            </a:r>
            <a:r>
              <a:rPr lang="en-US" altLang="zh-CN" sz="4800" dirty="0" err="1"/>
              <a:t>Gcov</a:t>
            </a:r>
            <a:endParaRPr lang="zh-CN" altLang="en-US" sz="4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ADEF935-99C7-EF94-50A1-C073F07C5F56}"/>
              </a:ext>
            </a:extLst>
          </p:cNvPr>
          <p:cNvSpPr txBox="1"/>
          <p:nvPr/>
        </p:nvSpPr>
        <p:spPr>
          <a:xfrm>
            <a:off x="1105291" y="3799415"/>
            <a:ext cx="68203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800" dirty="0"/>
              <a:t>实验</a:t>
            </a:r>
            <a:r>
              <a:rPr lang="en-US" altLang="zh-CN" sz="4800" dirty="0"/>
              <a:t>2</a:t>
            </a:r>
            <a:r>
              <a:rPr lang="zh-CN" altLang="en-US" sz="4800" dirty="0"/>
              <a:t>：</a:t>
            </a:r>
            <a:r>
              <a:rPr lang="en-US" altLang="zh-CN" sz="4800" dirty="0"/>
              <a:t>AFL-fuzzing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896712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动态测试实验</a:t>
            </a: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A413B1E7-CE20-6E26-BF27-59B124E35862}"/>
              </a:ext>
            </a:extLst>
          </p:cNvPr>
          <p:cNvSpPr txBox="1">
            <a:spLocks/>
          </p:cNvSpPr>
          <p:nvPr/>
        </p:nvSpPr>
        <p:spPr>
          <a:xfrm>
            <a:off x="842959" y="3923548"/>
            <a:ext cx="7902804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任务：基于</a:t>
            </a:r>
            <a:r>
              <a:rPr lang="en-US" altLang="zh-CN" dirty="0" err="1"/>
              <a:t>gtest</a:t>
            </a:r>
            <a:r>
              <a:rPr lang="zh-CN" altLang="en-US" dirty="0"/>
              <a:t>设计测试用例使用</a:t>
            </a:r>
            <a:r>
              <a:rPr lang="en-US" altLang="zh-CN" dirty="0"/>
              <a:t>GCOV</a:t>
            </a:r>
            <a:r>
              <a:rPr lang="zh-CN" altLang="en-US" dirty="0"/>
              <a:t>分析一个真实</a:t>
            </a:r>
            <a:r>
              <a:rPr lang="en-US" altLang="zh-CN" dirty="0"/>
              <a:t>C/C++</a:t>
            </a:r>
            <a:r>
              <a:rPr lang="zh-CN" altLang="en-US" dirty="0"/>
              <a:t>开源程序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1BF648C-0C19-FA57-85FF-A4764CAF3008}"/>
              </a:ext>
            </a:extLst>
          </p:cNvPr>
          <p:cNvSpPr txBox="1"/>
          <p:nvPr/>
        </p:nvSpPr>
        <p:spPr>
          <a:xfrm>
            <a:off x="2462752" y="2237115"/>
            <a:ext cx="4013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dirty="0"/>
              <a:t>实验</a:t>
            </a:r>
            <a:r>
              <a:rPr lang="en-US" altLang="zh-CN" sz="4800" dirty="0"/>
              <a:t>1</a:t>
            </a:r>
            <a:r>
              <a:rPr lang="zh-CN" altLang="en-US" sz="4800" dirty="0"/>
              <a:t>：</a:t>
            </a:r>
            <a:r>
              <a:rPr lang="en-US" altLang="zh-CN" sz="4800" dirty="0"/>
              <a:t>GCOV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3528964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GCOV</a:t>
            </a:r>
            <a:r>
              <a:rPr lang="zh-CN" altLang="en-US" dirty="0"/>
              <a:t>简介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7A1E8C0-9AD7-3643-04B3-C4C41AB5AE07}"/>
              </a:ext>
            </a:extLst>
          </p:cNvPr>
          <p:cNvSpPr txBox="1"/>
          <p:nvPr/>
        </p:nvSpPr>
        <p:spPr>
          <a:xfrm>
            <a:off x="744021" y="1523431"/>
            <a:ext cx="68257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 err="1"/>
              <a:t>gcov</a:t>
            </a:r>
            <a:r>
              <a:rPr lang="zh-CN" altLang="en-US" dirty="0"/>
              <a:t>是一款和</a:t>
            </a:r>
            <a:r>
              <a:rPr lang="en-US" altLang="zh-CN" dirty="0"/>
              <a:t>GCC</a:t>
            </a:r>
            <a:r>
              <a:rPr lang="zh-CN" altLang="en-US" dirty="0"/>
              <a:t>配套发布的代码覆盖率统计工具。与</a:t>
            </a:r>
            <a:r>
              <a:rPr lang="en-US" altLang="zh-CN" dirty="0"/>
              <a:t>GCC</a:t>
            </a:r>
            <a:r>
              <a:rPr lang="zh-CN" altLang="en-US" dirty="0"/>
              <a:t>一起使用它来分析您的程序，以帮助更有效、更快的运行代码，并发现程序中未测试的代码。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363743B-A35D-0A98-2A7D-4D841898DA77}"/>
              </a:ext>
            </a:extLst>
          </p:cNvPr>
          <p:cNvSpPr txBox="1"/>
          <p:nvPr/>
        </p:nvSpPr>
        <p:spPr>
          <a:xfrm>
            <a:off x="744021" y="5362130"/>
            <a:ext cx="7444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配合使用</a:t>
            </a:r>
            <a:r>
              <a:rPr lang="en-US" altLang="zh-CN" dirty="0" err="1"/>
              <a:t>lcov,gcovr</a:t>
            </a:r>
            <a:r>
              <a:rPr lang="zh-CN" altLang="en-US" dirty="0"/>
              <a:t>等前端图形工具实现统计数据图形化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B4B2526-64AE-1585-5CEC-EE2EEF9AA217}"/>
              </a:ext>
            </a:extLst>
          </p:cNvPr>
          <p:cNvSpPr txBox="1"/>
          <p:nvPr/>
        </p:nvSpPr>
        <p:spPr>
          <a:xfrm>
            <a:off x="744021" y="2876146"/>
            <a:ext cx="69451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使用像</a:t>
            </a:r>
            <a:r>
              <a:rPr lang="en-US" altLang="zh-CN" dirty="0" err="1"/>
              <a:t>gcov</a:t>
            </a:r>
            <a:r>
              <a:rPr lang="zh-CN" altLang="en-US" dirty="0"/>
              <a:t>或</a:t>
            </a:r>
            <a:r>
              <a:rPr lang="en-US" altLang="zh-CN" dirty="0" err="1"/>
              <a:t>gprof</a:t>
            </a:r>
            <a:r>
              <a:rPr lang="zh-CN" altLang="en-US" dirty="0"/>
              <a:t>这样的分析器，您可以找到一些基本的性能统计数据：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E6BDACE-83F4-73A9-ED4A-65FC4308280D}"/>
              </a:ext>
            </a:extLst>
          </p:cNvPr>
          <p:cNvSpPr txBox="1"/>
          <p:nvPr/>
        </p:nvSpPr>
        <p:spPr>
          <a:xfrm>
            <a:off x="1347339" y="3728506"/>
            <a:ext cx="4586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每行代码执行的频率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4F2AC6B-27A6-029B-C0E0-3D9C2FB181FE}"/>
              </a:ext>
            </a:extLst>
          </p:cNvPr>
          <p:cNvSpPr txBox="1"/>
          <p:nvPr/>
        </p:nvSpPr>
        <p:spPr>
          <a:xfrm>
            <a:off x="1347339" y="4119201"/>
            <a:ext cx="4586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实际执行哪些代码行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B5B7A29-139A-9CC0-BDCC-CB05832809F7}"/>
              </a:ext>
            </a:extLst>
          </p:cNvPr>
          <p:cNvSpPr txBox="1"/>
          <p:nvPr/>
        </p:nvSpPr>
        <p:spPr>
          <a:xfrm>
            <a:off x="1347339" y="4488533"/>
            <a:ext cx="4586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每段代码使用多少计算时间</a:t>
            </a:r>
          </a:p>
        </p:txBody>
      </p:sp>
    </p:spTree>
    <p:extLst>
      <p:ext uri="{BB962C8B-B14F-4D97-AF65-F5344CB8AC3E}">
        <p14:creationId xmlns:p14="http://schemas.microsoft.com/office/powerpoint/2010/main" val="3537612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GCOV</a:t>
            </a:r>
            <a:r>
              <a:rPr lang="zh-CN" altLang="en-US" dirty="0"/>
              <a:t>简介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74D7AC6-AB2E-DF01-71AA-34013746C9DA}"/>
              </a:ext>
            </a:extLst>
          </p:cNvPr>
          <p:cNvSpPr txBox="1"/>
          <p:nvPr/>
        </p:nvSpPr>
        <p:spPr>
          <a:xfrm>
            <a:off x="1076665" y="1759439"/>
            <a:ext cx="74353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gcov</a:t>
            </a:r>
            <a:r>
              <a:rPr lang="zh-CN" altLang="en-US" dirty="0"/>
              <a:t>创建一个</a:t>
            </a:r>
            <a:r>
              <a:rPr lang="en-US" altLang="zh-CN" dirty="0"/>
              <a:t>.</a:t>
            </a:r>
            <a:r>
              <a:rPr lang="en-US" altLang="zh-CN" dirty="0" err="1"/>
              <a:t>gcov</a:t>
            </a:r>
            <a:r>
              <a:rPr lang="zh-CN" altLang="en-US" dirty="0"/>
              <a:t>的日志文件，此文件标识代码源文件</a:t>
            </a:r>
            <a:r>
              <a:rPr lang="en-US" altLang="zh-CN" dirty="0" err="1"/>
              <a:t>sourcefile.c</a:t>
            </a:r>
            <a:r>
              <a:rPr lang="zh-CN" altLang="en-US" dirty="0"/>
              <a:t>每一行执行的次数。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8C218BA-6A28-3B6E-F4B9-44D98A4C654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883" y="2667787"/>
            <a:ext cx="7014238" cy="260903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8C1F580-8571-66E8-50C9-7B8E4DA0B2C5}"/>
              </a:ext>
            </a:extLst>
          </p:cNvPr>
          <p:cNvSpPr txBox="1"/>
          <p:nvPr/>
        </p:nvSpPr>
        <p:spPr>
          <a:xfrm>
            <a:off x="973316" y="5538835"/>
            <a:ext cx="74353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可以与</a:t>
            </a:r>
            <a:r>
              <a:rPr lang="en-US" altLang="zh-CN" dirty="0" err="1"/>
              <a:t>gprof</a:t>
            </a:r>
            <a:r>
              <a:rPr lang="zh-CN" altLang="en-US" dirty="0"/>
              <a:t>一起使用这些日志文件来帮助优化程序的性能。</a:t>
            </a:r>
            <a:r>
              <a:rPr lang="en-US" altLang="zh-CN" dirty="0" err="1"/>
              <a:t>gprof</a:t>
            </a:r>
            <a:r>
              <a:rPr lang="zh-CN" altLang="en-US" dirty="0"/>
              <a:t>提供了您可以使用的时间信息以及从</a:t>
            </a:r>
            <a:r>
              <a:rPr lang="en-US" altLang="zh-CN" dirty="0" err="1"/>
              <a:t>gcov</a:t>
            </a:r>
            <a:r>
              <a:rPr lang="zh-CN" altLang="en-US" dirty="0"/>
              <a:t>获得的信息。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6094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GCOV</a:t>
            </a:r>
            <a:r>
              <a:rPr lang="zh-CN" altLang="en-US" dirty="0"/>
              <a:t>简介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74D7AC6-AB2E-DF01-71AA-34013746C9DA}"/>
              </a:ext>
            </a:extLst>
          </p:cNvPr>
          <p:cNvSpPr txBox="1"/>
          <p:nvPr/>
        </p:nvSpPr>
        <p:spPr>
          <a:xfrm>
            <a:off x="1076665" y="1759439"/>
            <a:ext cx="74353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gcov</a:t>
            </a:r>
            <a:r>
              <a:rPr lang="zh-CN" altLang="en-US" dirty="0"/>
              <a:t>创建一个</a:t>
            </a:r>
            <a:r>
              <a:rPr lang="en-US" altLang="zh-CN" dirty="0"/>
              <a:t>.</a:t>
            </a:r>
            <a:r>
              <a:rPr lang="en-US" altLang="zh-CN" dirty="0" err="1"/>
              <a:t>gcov</a:t>
            </a:r>
            <a:r>
              <a:rPr lang="zh-CN" altLang="en-US" dirty="0"/>
              <a:t>的日志文件，此文件标识代码源文件</a:t>
            </a:r>
            <a:r>
              <a:rPr lang="en-US" altLang="zh-CN" dirty="0" err="1"/>
              <a:t>sourcefile.c</a:t>
            </a:r>
            <a:r>
              <a:rPr lang="zh-CN" altLang="en-US" dirty="0"/>
              <a:t>每一行执行的次数。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8C218BA-6A28-3B6E-F4B9-44D98A4C654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883" y="2667787"/>
            <a:ext cx="7014238" cy="260903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8C1F580-8571-66E8-50C9-7B8E4DA0B2C5}"/>
              </a:ext>
            </a:extLst>
          </p:cNvPr>
          <p:cNvSpPr txBox="1"/>
          <p:nvPr/>
        </p:nvSpPr>
        <p:spPr>
          <a:xfrm>
            <a:off x="973316" y="5538835"/>
            <a:ext cx="74353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可以与</a:t>
            </a:r>
            <a:r>
              <a:rPr lang="en-US" altLang="zh-CN" dirty="0" err="1"/>
              <a:t>gprof</a:t>
            </a:r>
            <a:r>
              <a:rPr lang="zh-CN" altLang="en-US" dirty="0"/>
              <a:t>一起使用这些日志文件来帮助优化程序的性能。</a:t>
            </a:r>
            <a:r>
              <a:rPr lang="en-US" altLang="zh-CN" dirty="0" err="1"/>
              <a:t>gprof</a:t>
            </a:r>
            <a:r>
              <a:rPr lang="zh-CN" altLang="en-US" dirty="0"/>
              <a:t>提供了您可以使用的时间信息以及从</a:t>
            </a:r>
            <a:r>
              <a:rPr lang="en-US" altLang="zh-CN" dirty="0" err="1"/>
              <a:t>gcov</a:t>
            </a:r>
            <a:r>
              <a:rPr lang="zh-CN" altLang="en-US" dirty="0"/>
              <a:t>获得的信息。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36968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GCOV</a:t>
            </a:r>
            <a:r>
              <a:rPr lang="zh-CN" altLang="en-US" dirty="0"/>
              <a:t>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D411496-3EAD-CBE2-A71A-76706C6B789C}"/>
              </a:ext>
            </a:extLst>
          </p:cNvPr>
          <p:cNvSpPr txBox="1"/>
          <p:nvPr/>
        </p:nvSpPr>
        <p:spPr>
          <a:xfrm>
            <a:off x="1028699" y="1723238"/>
            <a:ext cx="7086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当使用</a:t>
            </a:r>
            <a:r>
              <a:rPr lang="en-US" altLang="zh-CN" dirty="0" err="1"/>
              <a:t>gcov</a:t>
            </a:r>
            <a:r>
              <a:rPr lang="zh-CN" altLang="en-US" dirty="0"/>
              <a:t>统计覆盖率时，首先使用特殊的</a:t>
            </a:r>
            <a:r>
              <a:rPr lang="en-US" altLang="zh-CN" dirty="0"/>
              <a:t>GCC</a:t>
            </a:r>
            <a:r>
              <a:rPr lang="zh-CN" altLang="en-US" dirty="0"/>
              <a:t>选项</a:t>
            </a:r>
            <a:r>
              <a:rPr lang="en-US" altLang="zh-CN" b="1" i="0" dirty="0">
                <a:solidFill>
                  <a:srgbClr val="4D4D4D"/>
                </a:solidFill>
                <a:effectLst/>
                <a:latin typeface="-apple-system"/>
              </a:rPr>
              <a:t>-</a:t>
            </a:r>
            <a:r>
              <a:rPr lang="en-US" altLang="zh-CN" b="1" i="0" dirty="0" err="1">
                <a:solidFill>
                  <a:srgbClr val="4D4D4D"/>
                </a:solidFill>
                <a:effectLst/>
                <a:latin typeface="-apple-system"/>
              </a:rPr>
              <a:t>fprofile</a:t>
            </a:r>
            <a:r>
              <a:rPr lang="en-US" altLang="zh-CN" b="1" i="0" dirty="0">
                <a:solidFill>
                  <a:srgbClr val="4D4D4D"/>
                </a:solidFill>
                <a:effectLst/>
                <a:latin typeface="-apple-system"/>
              </a:rPr>
              <a:t>-arcs -</a:t>
            </a:r>
            <a:r>
              <a:rPr lang="en-US" altLang="zh-CN" b="1" i="0" dirty="0" err="1">
                <a:solidFill>
                  <a:srgbClr val="4D4D4D"/>
                </a:solidFill>
                <a:effectLst/>
                <a:latin typeface="-apple-system"/>
              </a:rPr>
              <a:t>ftest</a:t>
            </a:r>
            <a:r>
              <a:rPr lang="en-US" altLang="zh-CN" b="1" i="0" dirty="0">
                <a:solidFill>
                  <a:srgbClr val="4D4D4D"/>
                </a:solidFill>
                <a:effectLst/>
                <a:latin typeface="-apple-system"/>
              </a:rPr>
              <a:t>-coverage</a:t>
            </a:r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 </a:t>
            </a:r>
            <a:r>
              <a:rPr lang="zh-CN" altLang="en-US" dirty="0"/>
              <a:t>来编译您的程序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9C9A748-B5BE-5F22-6700-49E2CDD58EE2}"/>
              </a:ext>
            </a:extLst>
          </p:cNvPr>
          <p:cNvSpPr txBox="1"/>
          <p:nvPr/>
        </p:nvSpPr>
        <p:spPr>
          <a:xfrm>
            <a:off x="956627" y="3077779"/>
            <a:ext cx="757463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编译器生成</a:t>
            </a:r>
            <a:r>
              <a:rPr lang="en-US" altLang="zh-CN" dirty="0" err="1"/>
              <a:t>gcov</a:t>
            </a:r>
            <a:r>
              <a:rPr lang="zh-CN" altLang="en-US" dirty="0"/>
              <a:t>统计覆盖率所需的额外信息</a:t>
            </a:r>
            <a:r>
              <a:rPr lang="en-US" altLang="zh-CN" dirty="0"/>
              <a:t>(</a:t>
            </a:r>
            <a:r>
              <a:rPr lang="zh-CN" altLang="en-US" dirty="0"/>
              <a:t>基本上是程序的流程图</a:t>
            </a:r>
            <a:r>
              <a:rPr lang="en-US" altLang="zh-CN" dirty="0"/>
              <a:t>)</a:t>
            </a:r>
            <a:r>
              <a:rPr lang="zh-CN" altLang="en-US" dirty="0"/>
              <a:t>，保存在</a:t>
            </a:r>
            <a:r>
              <a:rPr lang="en-US" altLang="zh-CN" dirty="0"/>
              <a:t>.</a:t>
            </a:r>
            <a:r>
              <a:rPr lang="en-US" altLang="zh-CN" dirty="0" err="1"/>
              <a:t>gcno</a:t>
            </a:r>
            <a:r>
              <a:rPr lang="zh-CN" altLang="en-US" dirty="0"/>
              <a:t>文件中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目标文件中插桩，插入</a:t>
            </a:r>
            <a:r>
              <a:rPr lang="en-US" altLang="zh-CN" dirty="0" err="1"/>
              <a:t>gcov</a:t>
            </a:r>
            <a:r>
              <a:rPr lang="zh-CN" altLang="en-US" dirty="0"/>
              <a:t>所需的额外分析信息的额外代码，记录运行时数据，并运行结束时将这些数据保存在</a:t>
            </a:r>
            <a:r>
              <a:rPr lang="en-US" altLang="zh-CN" dirty="0"/>
              <a:t>.</a:t>
            </a:r>
            <a:r>
              <a:rPr lang="en-US" altLang="zh-CN" dirty="0" err="1"/>
              <a:t>gcda</a:t>
            </a:r>
            <a:r>
              <a:rPr lang="zh-CN" altLang="en-US" dirty="0"/>
              <a:t>文件中。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基于</a:t>
            </a:r>
            <a:r>
              <a:rPr lang="en-US" altLang="zh-CN" dirty="0"/>
              <a:t>.</a:t>
            </a:r>
            <a:r>
              <a:rPr lang="en-US" altLang="zh-CN" dirty="0" err="1"/>
              <a:t>gcno</a:t>
            </a:r>
            <a:r>
              <a:rPr lang="zh-CN" altLang="en-US" dirty="0"/>
              <a:t>和</a:t>
            </a:r>
            <a:r>
              <a:rPr lang="en-US" altLang="zh-CN" dirty="0"/>
              <a:t>.</a:t>
            </a:r>
            <a:r>
              <a:rPr lang="en-US" altLang="zh-CN" dirty="0" err="1"/>
              <a:t>gcda</a:t>
            </a:r>
            <a:r>
              <a:rPr lang="zh-CN" altLang="en-US" dirty="0"/>
              <a:t>文件以及源</a:t>
            </a:r>
            <a:r>
              <a:rPr lang="en-US" altLang="zh-CN" dirty="0"/>
              <a:t>c</a:t>
            </a:r>
            <a:r>
              <a:rPr lang="zh-CN" altLang="en-US" dirty="0"/>
              <a:t>文件，可以使用</a:t>
            </a:r>
            <a:r>
              <a:rPr lang="en-US" altLang="zh-CN" dirty="0" err="1"/>
              <a:t>gcov</a:t>
            </a:r>
            <a:r>
              <a:rPr lang="zh-CN" altLang="en-US" dirty="0"/>
              <a:t>生成*</a:t>
            </a:r>
            <a:r>
              <a:rPr lang="en-US" altLang="zh-CN" dirty="0"/>
              <a:t>.</a:t>
            </a:r>
            <a:r>
              <a:rPr lang="en-US" altLang="zh-CN" dirty="0" err="1"/>
              <a:t>c.gcov</a:t>
            </a:r>
            <a:r>
              <a:rPr lang="zh-CN" altLang="en-US" dirty="0"/>
              <a:t>文件查看</a:t>
            </a:r>
            <a:endParaRPr lang="en-US" altLang="zh-CN" dirty="0"/>
          </a:p>
          <a:p>
            <a:r>
              <a:rPr lang="zh-CN" altLang="en-US" dirty="0"/>
              <a:t>具体覆盖信息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4.lcov</a:t>
            </a:r>
            <a:r>
              <a:rPr lang="zh-CN" altLang="en-US" dirty="0"/>
              <a:t>生成</a:t>
            </a:r>
            <a:r>
              <a:rPr lang="en-US" altLang="zh-CN" dirty="0"/>
              <a:t>html</a:t>
            </a:r>
            <a:r>
              <a:rPr lang="zh-CN" altLang="en-US" dirty="0"/>
              <a:t>页面查看覆盖率报告</a:t>
            </a:r>
          </a:p>
          <a:p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D89C9FD-0A70-1357-F341-B3813224F597}"/>
              </a:ext>
            </a:extLst>
          </p:cNvPr>
          <p:cNvSpPr txBox="1"/>
          <p:nvPr/>
        </p:nvSpPr>
        <p:spPr>
          <a:xfrm>
            <a:off x="417136" y="2600559"/>
            <a:ext cx="4586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880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GCOV</a:t>
            </a:r>
            <a:r>
              <a:rPr lang="zh-CN" altLang="en-US" dirty="0"/>
              <a:t>使用示例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D411496-3EAD-CBE2-A71A-76706C6B789C}"/>
              </a:ext>
            </a:extLst>
          </p:cNvPr>
          <p:cNvSpPr txBox="1"/>
          <p:nvPr/>
        </p:nvSpPr>
        <p:spPr>
          <a:xfrm>
            <a:off x="1028699" y="1723238"/>
            <a:ext cx="7086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当使用</a:t>
            </a:r>
            <a:r>
              <a:rPr lang="en-US" altLang="zh-CN" dirty="0" err="1"/>
              <a:t>gcov</a:t>
            </a:r>
            <a:r>
              <a:rPr lang="zh-CN" altLang="en-US" dirty="0"/>
              <a:t>统计覆盖率时，首先使用特殊的</a:t>
            </a:r>
            <a:r>
              <a:rPr lang="en-US" altLang="zh-CN" dirty="0"/>
              <a:t>GCC</a:t>
            </a:r>
            <a:r>
              <a:rPr lang="zh-CN" altLang="en-US" dirty="0"/>
              <a:t>选项</a:t>
            </a:r>
            <a:r>
              <a:rPr lang="en-US" altLang="zh-CN" b="1" i="0" dirty="0">
                <a:solidFill>
                  <a:srgbClr val="4D4D4D"/>
                </a:solidFill>
                <a:effectLst/>
                <a:latin typeface="-apple-system"/>
              </a:rPr>
              <a:t>-</a:t>
            </a:r>
            <a:r>
              <a:rPr lang="en-US" altLang="zh-CN" b="1" i="0" dirty="0" err="1">
                <a:solidFill>
                  <a:srgbClr val="4D4D4D"/>
                </a:solidFill>
                <a:effectLst/>
                <a:latin typeface="-apple-system"/>
              </a:rPr>
              <a:t>fprofile</a:t>
            </a:r>
            <a:r>
              <a:rPr lang="en-US" altLang="zh-CN" b="1" i="0" dirty="0">
                <a:solidFill>
                  <a:srgbClr val="4D4D4D"/>
                </a:solidFill>
                <a:effectLst/>
                <a:latin typeface="-apple-system"/>
              </a:rPr>
              <a:t>-arcs -</a:t>
            </a:r>
            <a:r>
              <a:rPr lang="en-US" altLang="zh-CN" b="1" i="0" dirty="0" err="1">
                <a:solidFill>
                  <a:srgbClr val="4D4D4D"/>
                </a:solidFill>
                <a:effectLst/>
                <a:latin typeface="-apple-system"/>
              </a:rPr>
              <a:t>ftest</a:t>
            </a:r>
            <a:r>
              <a:rPr lang="en-US" altLang="zh-CN" b="1" i="0" dirty="0">
                <a:solidFill>
                  <a:srgbClr val="4D4D4D"/>
                </a:solidFill>
                <a:effectLst/>
                <a:latin typeface="-apple-system"/>
              </a:rPr>
              <a:t>-coverage</a:t>
            </a:r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 </a:t>
            </a:r>
            <a:r>
              <a:rPr lang="zh-CN" altLang="en-US" dirty="0"/>
              <a:t>来编译您的程序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9C9A748-B5BE-5F22-6700-49E2CDD58EE2}"/>
              </a:ext>
            </a:extLst>
          </p:cNvPr>
          <p:cNvSpPr txBox="1"/>
          <p:nvPr/>
        </p:nvSpPr>
        <p:spPr>
          <a:xfrm>
            <a:off x="956627" y="3077779"/>
            <a:ext cx="75746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编译器生成</a:t>
            </a:r>
            <a:r>
              <a:rPr lang="en-US" altLang="zh-CN" dirty="0" err="1"/>
              <a:t>gcov</a:t>
            </a:r>
            <a:r>
              <a:rPr lang="zh-CN" altLang="en-US" dirty="0"/>
              <a:t>统计覆盖率所需的额外信息</a:t>
            </a:r>
            <a:r>
              <a:rPr lang="en-US" altLang="zh-CN" dirty="0"/>
              <a:t>(</a:t>
            </a:r>
            <a:r>
              <a:rPr lang="zh-CN" altLang="en-US" dirty="0"/>
              <a:t>基本上是程序的流程图</a:t>
            </a:r>
            <a:r>
              <a:rPr lang="en-US" altLang="zh-CN" dirty="0"/>
              <a:t>)</a:t>
            </a:r>
            <a:r>
              <a:rPr lang="zh-CN" altLang="en-US" dirty="0"/>
              <a:t>，保存在</a:t>
            </a:r>
            <a:r>
              <a:rPr lang="en-US" altLang="zh-CN" dirty="0"/>
              <a:t>.</a:t>
            </a:r>
            <a:r>
              <a:rPr lang="en-US" altLang="zh-CN" dirty="0" err="1"/>
              <a:t>gcno</a:t>
            </a:r>
            <a:r>
              <a:rPr lang="zh-CN" altLang="en-US" dirty="0"/>
              <a:t>文件中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目标文件中插桩，插入</a:t>
            </a:r>
            <a:r>
              <a:rPr lang="en-US" altLang="zh-CN" dirty="0" err="1"/>
              <a:t>gcov</a:t>
            </a:r>
            <a:r>
              <a:rPr lang="zh-CN" altLang="en-US" dirty="0"/>
              <a:t>所需的额外分析信息的额外代码，记录运行时数据，并运行结束时将这些数据保存在</a:t>
            </a:r>
            <a:r>
              <a:rPr lang="en-US" altLang="zh-CN" dirty="0"/>
              <a:t>.</a:t>
            </a:r>
            <a:r>
              <a:rPr lang="en-US" altLang="zh-CN" dirty="0" err="1"/>
              <a:t>gcda</a:t>
            </a:r>
            <a:r>
              <a:rPr lang="zh-CN" altLang="en-US" dirty="0"/>
              <a:t>文件中。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AEF46D6-954B-F3BA-E6D8-9B7D713F5D86}"/>
              </a:ext>
            </a:extLst>
          </p:cNvPr>
          <p:cNvSpPr txBox="1"/>
          <p:nvPr/>
        </p:nvSpPr>
        <p:spPr>
          <a:xfrm>
            <a:off x="417136" y="4478330"/>
            <a:ext cx="4586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会生成可执行文件</a:t>
            </a:r>
            <a:r>
              <a:rPr lang="en-US" altLang="zh-CN" dirty="0"/>
              <a:t>test</a:t>
            </a:r>
            <a:r>
              <a:rPr lang="zh-CN" altLang="en-US" dirty="0"/>
              <a:t>和</a:t>
            </a:r>
            <a:r>
              <a:rPr lang="en-US" altLang="zh-CN" dirty="0" err="1"/>
              <a:t>test.gcno</a:t>
            </a:r>
            <a:r>
              <a:rPr lang="zh-CN" altLang="en-US" dirty="0"/>
              <a:t>文件：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6EF9990-2D50-33C0-0BB2-6E5108C4A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21" y="5078652"/>
            <a:ext cx="7173627" cy="601143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4D89C9FD-0A70-1357-F341-B3813224F597}"/>
              </a:ext>
            </a:extLst>
          </p:cNvPr>
          <p:cNvSpPr txBox="1"/>
          <p:nvPr/>
        </p:nvSpPr>
        <p:spPr>
          <a:xfrm>
            <a:off x="417136" y="2600559"/>
            <a:ext cx="4586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-</a:t>
            </a:r>
            <a:r>
              <a:rPr lang="en-US" altLang="zh-CN" b="0" i="0" dirty="0" err="1">
                <a:solidFill>
                  <a:srgbClr val="4D4D4D"/>
                </a:solidFill>
                <a:effectLst/>
                <a:latin typeface="-apple-system"/>
              </a:rPr>
              <a:t>fprofile</a:t>
            </a:r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-arcs -</a:t>
            </a:r>
            <a:r>
              <a:rPr lang="en-US" altLang="zh-CN" b="0" i="0" dirty="0" err="1">
                <a:solidFill>
                  <a:srgbClr val="4D4D4D"/>
                </a:solidFill>
                <a:effectLst/>
                <a:latin typeface="-apple-system"/>
              </a:rPr>
              <a:t>ftest</a:t>
            </a:r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-coverage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：</a:t>
            </a:r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1313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GCOV</a:t>
            </a:r>
            <a:r>
              <a:rPr lang="zh-CN" altLang="en-US" dirty="0"/>
              <a:t>使用示例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4871754-2E9B-EEA0-F542-53D409C67EDD}"/>
              </a:ext>
            </a:extLst>
          </p:cNvPr>
          <p:cNvSpPr txBox="1"/>
          <p:nvPr/>
        </p:nvSpPr>
        <p:spPr>
          <a:xfrm>
            <a:off x="1136895" y="1615853"/>
            <a:ext cx="4586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运行 </a:t>
            </a:r>
            <a:r>
              <a:rPr lang="en-US" altLang="zh-CN" dirty="0"/>
              <a:t>./test </a:t>
            </a:r>
            <a:r>
              <a:rPr lang="zh-CN" altLang="en-US" dirty="0"/>
              <a:t>生成</a:t>
            </a:r>
            <a:r>
              <a:rPr lang="en-US" altLang="zh-CN" dirty="0"/>
              <a:t>.</a:t>
            </a:r>
            <a:r>
              <a:rPr lang="en-US" altLang="zh-CN" dirty="0" err="1"/>
              <a:t>gcda</a:t>
            </a:r>
            <a:r>
              <a:rPr lang="zh-CN" altLang="en-US" dirty="0"/>
              <a:t>文件</a:t>
            </a:r>
            <a:endParaRPr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9AC6AC9-2CBD-833B-EFD0-AB5B92DE8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93" y="3334129"/>
            <a:ext cx="7641884" cy="164498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E57A38D-A75F-3BEA-1197-B63D2BEB088F}"/>
              </a:ext>
            </a:extLst>
          </p:cNvPr>
          <p:cNvSpPr/>
          <p:nvPr/>
        </p:nvSpPr>
        <p:spPr>
          <a:xfrm>
            <a:off x="3521742" y="4534292"/>
            <a:ext cx="1747842" cy="329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828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GCOV</a:t>
            </a:r>
            <a:r>
              <a:rPr lang="zh-CN" altLang="en-US" dirty="0"/>
              <a:t>使用示例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CA98F99-9CEC-F9B3-535E-11A71E4127E4}"/>
              </a:ext>
            </a:extLst>
          </p:cNvPr>
          <p:cNvSpPr txBox="1"/>
          <p:nvPr/>
        </p:nvSpPr>
        <p:spPr>
          <a:xfrm>
            <a:off x="992170" y="1716174"/>
            <a:ext cx="57385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基于</a:t>
            </a:r>
            <a:r>
              <a:rPr lang="en-US" altLang="zh-CN" dirty="0"/>
              <a:t>.</a:t>
            </a:r>
            <a:r>
              <a:rPr lang="en-US" altLang="zh-CN" dirty="0" err="1"/>
              <a:t>gcno</a:t>
            </a:r>
            <a:r>
              <a:rPr lang="zh-CN" altLang="en-US" dirty="0"/>
              <a:t>和</a:t>
            </a:r>
            <a:r>
              <a:rPr lang="en-US" altLang="zh-CN" dirty="0"/>
              <a:t>.</a:t>
            </a:r>
            <a:r>
              <a:rPr lang="en-US" altLang="zh-CN" dirty="0" err="1"/>
              <a:t>gcda</a:t>
            </a:r>
            <a:r>
              <a:rPr lang="zh-CN" altLang="en-US" dirty="0"/>
              <a:t>文件以及源</a:t>
            </a:r>
            <a:r>
              <a:rPr lang="en-US" altLang="zh-CN" dirty="0"/>
              <a:t>c</a:t>
            </a:r>
            <a:r>
              <a:rPr lang="zh-CN" altLang="en-US" dirty="0"/>
              <a:t>文件，可以使用</a:t>
            </a:r>
            <a:r>
              <a:rPr lang="en-US" altLang="zh-CN" dirty="0" err="1"/>
              <a:t>gcov</a:t>
            </a:r>
            <a:r>
              <a:rPr lang="zh-CN" altLang="en-US" dirty="0"/>
              <a:t>生成*</a:t>
            </a:r>
            <a:r>
              <a:rPr lang="en-US" altLang="zh-CN" dirty="0"/>
              <a:t>.</a:t>
            </a:r>
            <a:r>
              <a:rPr lang="en-US" altLang="zh-CN" dirty="0" err="1"/>
              <a:t>c.gcov</a:t>
            </a:r>
            <a:r>
              <a:rPr lang="zh-CN" altLang="en-US" dirty="0"/>
              <a:t>文件查看具体覆盖信息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17D141B-7564-A8B3-E60A-1AE8CC5DB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39" y="3069777"/>
            <a:ext cx="5617033" cy="302623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AFB3975-70DE-1811-F870-3D910C1269AE}"/>
              </a:ext>
            </a:extLst>
          </p:cNvPr>
          <p:cNvSpPr txBox="1"/>
          <p:nvPr/>
        </p:nvSpPr>
        <p:spPr>
          <a:xfrm>
            <a:off x="0" y="4792448"/>
            <a:ext cx="1423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条件覆盖率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DFC087B-92CF-509F-0CEA-3DF788C072C1}"/>
              </a:ext>
            </a:extLst>
          </p:cNvPr>
          <p:cNvSpPr/>
          <p:nvPr/>
        </p:nvSpPr>
        <p:spPr>
          <a:xfrm>
            <a:off x="1567539" y="4861367"/>
            <a:ext cx="3039185" cy="2314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9D5FD05-E87A-4120-9309-FB8AD1811505}"/>
              </a:ext>
            </a:extLst>
          </p:cNvPr>
          <p:cNvSpPr/>
          <p:nvPr/>
        </p:nvSpPr>
        <p:spPr>
          <a:xfrm>
            <a:off x="2853338" y="5854915"/>
            <a:ext cx="1379297" cy="2314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168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GCOV</a:t>
            </a:r>
            <a:r>
              <a:rPr lang="zh-CN" altLang="en-US" dirty="0"/>
              <a:t>使用示例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CA98F99-9CEC-F9B3-535E-11A71E4127E4}"/>
              </a:ext>
            </a:extLst>
          </p:cNvPr>
          <p:cNvSpPr txBox="1"/>
          <p:nvPr/>
        </p:nvSpPr>
        <p:spPr>
          <a:xfrm>
            <a:off x="992170" y="1716174"/>
            <a:ext cx="57385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也可以使用</a:t>
            </a:r>
            <a:r>
              <a:rPr lang="en-US" altLang="zh-CN" dirty="0" err="1"/>
              <a:t>lcov</a:t>
            </a:r>
            <a:r>
              <a:rPr lang="zh-CN" altLang="en-US" dirty="0"/>
              <a:t>生成</a:t>
            </a:r>
            <a:r>
              <a:rPr lang="en-US" altLang="zh-CN" dirty="0"/>
              <a:t>html</a:t>
            </a:r>
            <a:r>
              <a:rPr lang="zh-CN" altLang="en-US" dirty="0"/>
              <a:t>页面查看覆盖率报告，首先使用</a:t>
            </a:r>
            <a:r>
              <a:rPr lang="en-US" altLang="zh-CN" dirty="0" err="1"/>
              <a:t>lcov</a:t>
            </a:r>
            <a:r>
              <a:rPr lang="zh-CN" altLang="en-US" dirty="0"/>
              <a:t>生成特定格式的</a:t>
            </a:r>
            <a:r>
              <a:rPr lang="en-US" altLang="zh-CN" dirty="0"/>
              <a:t>.info</a:t>
            </a:r>
            <a:r>
              <a:rPr lang="zh-CN" altLang="en-US" dirty="0"/>
              <a:t>文件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F6DBB98-2104-48F3-78C9-34F53EC3D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70" y="2697000"/>
            <a:ext cx="7391400" cy="24248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A9D5FD05-E87A-4120-9309-FB8AD1811505}"/>
              </a:ext>
            </a:extLst>
          </p:cNvPr>
          <p:cNvSpPr/>
          <p:nvPr/>
        </p:nvSpPr>
        <p:spPr>
          <a:xfrm>
            <a:off x="5728513" y="4890353"/>
            <a:ext cx="1379297" cy="2314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851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GCOV</a:t>
            </a:r>
            <a:r>
              <a:rPr lang="zh-CN" altLang="en-US" dirty="0"/>
              <a:t>使用示例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CA98F99-9CEC-F9B3-535E-11A71E4127E4}"/>
              </a:ext>
            </a:extLst>
          </p:cNvPr>
          <p:cNvSpPr txBox="1"/>
          <p:nvPr/>
        </p:nvSpPr>
        <p:spPr>
          <a:xfrm>
            <a:off x="992170" y="1716174"/>
            <a:ext cx="57385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接着使用</a:t>
            </a:r>
            <a:r>
              <a:rPr lang="en-US" altLang="zh-CN" dirty="0" err="1"/>
              <a:t>genhtml</a:t>
            </a:r>
            <a:r>
              <a:rPr lang="zh-CN" altLang="en-US" dirty="0"/>
              <a:t>生成</a:t>
            </a:r>
            <a:r>
              <a:rPr lang="en-US" altLang="zh-CN" dirty="0"/>
              <a:t>html</a:t>
            </a:r>
            <a:r>
              <a:rPr lang="zh-CN" altLang="en-US" dirty="0"/>
              <a:t>页面查看覆盖率报告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606D21E-E6AF-1EA5-BD51-215A53B53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827" y="2085506"/>
            <a:ext cx="5627173" cy="447723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1C477FA7-9A2F-2068-A18B-3AC2C0F623FD}"/>
              </a:ext>
            </a:extLst>
          </p:cNvPr>
          <p:cNvSpPr/>
          <p:nvPr/>
        </p:nvSpPr>
        <p:spPr>
          <a:xfrm>
            <a:off x="5728513" y="5286278"/>
            <a:ext cx="1379297" cy="2314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108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Gcov</a:t>
            </a:r>
            <a:r>
              <a:rPr lang="zh-CN" altLang="en-US" dirty="0"/>
              <a:t>简介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9D5FD05-E87A-4120-9309-FB8AD1811505}"/>
              </a:ext>
            </a:extLst>
          </p:cNvPr>
          <p:cNvSpPr/>
          <p:nvPr/>
        </p:nvSpPr>
        <p:spPr>
          <a:xfrm>
            <a:off x="5973610" y="4440224"/>
            <a:ext cx="1379297" cy="2314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1C7C37A-7A6C-BF51-2355-111F9EB40B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72108" y="1576352"/>
            <a:ext cx="6766150" cy="453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919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Gcov</a:t>
            </a:r>
            <a:r>
              <a:rPr lang="zh-CN" altLang="en-US" dirty="0"/>
              <a:t>参考资料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91BBD85-3A99-AC3C-86D6-3E2D4C39D5CA}"/>
              </a:ext>
            </a:extLst>
          </p:cNvPr>
          <p:cNvSpPr txBox="1"/>
          <p:nvPr/>
        </p:nvSpPr>
        <p:spPr>
          <a:xfrm>
            <a:off x="1208986" y="3292857"/>
            <a:ext cx="65516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u="sng" kern="100" dirty="0">
                <a:solidFill>
                  <a:srgbClr val="0563C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hlinkClick r:id="rId2"/>
              </a:rPr>
              <a:t>Invoking </a:t>
            </a:r>
            <a:r>
              <a:rPr lang="en-US" altLang="zh-CN" sz="1800" u="sng" kern="100" dirty="0" err="1">
                <a:solidFill>
                  <a:srgbClr val="0563C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hlinkClick r:id="rId2"/>
              </a:rPr>
              <a:t>Gcov</a:t>
            </a:r>
            <a:r>
              <a:rPr lang="en-US" altLang="zh-CN" sz="1800" u="sng" kern="100" dirty="0">
                <a:solidFill>
                  <a:srgbClr val="0563C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hlinkClick r:id="rId2"/>
              </a:rPr>
              <a:t> (Using the GNU Compiler Collection (GCC))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4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A1697-A2DF-BD4F-84EB-441C179B8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gcov</a:t>
            </a:r>
            <a:r>
              <a:rPr lang="zh-CN" altLang="en-US" dirty="0"/>
              <a:t>实验要求</a:t>
            </a:r>
            <a:endParaRPr 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48F8CF2-676D-9BD3-A60A-3ECF7F596A1D}"/>
              </a:ext>
            </a:extLst>
          </p:cNvPr>
          <p:cNvSpPr txBox="1"/>
          <p:nvPr/>
        </p:nvSpPr>
        <p:spPr>
          <a:xfrm>
            <a:off x="744020" y="1305341"/>
            <a:ext cx="743844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设计测试用例配合</a:t>
            </a:r>
            <a:r>
              <a:rPr lang="en-US" altLang="zh-CN" sz="1800" b="1" kern="100" dirty="0" err="1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gtest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测试，并使用</a:t>
            </a:r>
            <a:r>
              <a:rPr lang="en-US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GCOV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分析一个</a:t>
            </a:r>
            <a:r>
              <a:rPr lang="en-US" altLang="zh-CN" sz="1800" b="1" u="sng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1500</a:t>
            </a:r>
            <a:r>
              <a:rPr lang="zh-CN" altLang="zh-CN" sz="1800" b="1" u="sng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行以上的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真实</a:t>
            </a:r>
            <a:r>
              <a:rPr lang="en-US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C/C++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开源程序</a:t>
            </a:r>
            <a:r>
              <a:rPr lang="zh-CN" altLang="en-US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（不能使用程序自带的测试用例！！）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提交实验报告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，内容包括：</a:t>
            </a:r>
          </a:p>
          <a:p>
            <a:pPr marL="133350" algn="just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）分析过程：使用过程、编译运行命令、测试用例构建等；</a:t>
            </a:r>
          </a:p>
          <a:p>
            <a:pPr marL="133350" algn="just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）分析结果：覆盖率信息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附加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提交文件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包括：被分析代码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测试用例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评分标准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根据报告质量、分析的代码规模、分析结果（比如自带设计用例和自己设计的测试用例的比例、统计指标的多少、是否发现被测程序需要改进的代码）等评分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行覆盖率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100%</a:t>
            </a:r>
            <a:r>
              <a:rPr lang="zh-CN" altLang="en-US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条件覆盖率达到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95%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以上，如果不能达到说明原因。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加分</a:t>
            </a:r>
            <a:r>
              <a:rPr lang="zh-CN" altLang="en-US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项</a:t>
            </a:r>
            <a:r>
              <a:rPr lang="en-US" altLang="zh-CN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zh-CN" sz="1800" kern="100" dirty="0" err="1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gcov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配合其它工具一起分析（如使用</a:t>
            </a:r>
            <a:r>
              <a:rPr lang="en-US" altLang="zh-CN" sz="1800" kern="100" dirty="0" err="1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gprof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，评估代码的哪些部分使用了最多的计算时间）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其它加分项：发现代码中的逻辑错误以及测试哪部分代码耗时较多并进行优化</a:t>
            </a:r>
          </a:p>
        </p:txBody>
      </p:sp>
    </p:spTree>
    <p:extLst>
      <p:ext uri="{BB962C8B-B14F-4D97-AF65-F5344CB8AC3E}">
        <p14:creationId xmlns:p14="http://schemas.microsoft.com/office/powerpoint/2010/main" val="2570593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动态测试实验</a:t>
            </a: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A413B1E7-CE20-6E26-BF27-59B124E35862}"/>
              </a:ext>
            </a:extLst>
          </p:cNvPr>
          <p:cNvSpPr txBox="1">
            <a:spLocks/>
          </p:cNvSpPr>
          <p:nvPr/>
        </p:nvSpPr>
        <p:spPr>
          <a:xfrm>
            <a:off x="842959" y="3923548"/>
            <a:ext cx="7902804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任务：用</a:t>
            </a:r>
            <a:r>
              <a:rPr lang="en-US" altLang="zh-CN" dirty="0"/>
              <a:t>AFL</a:t>
            </a:r>
            <a:r>
              <a:rPr lang="zh-CN" altLang="en-US" dirty="0"/>
              <a:t>测试一个</a:t>
            </a:r>
            <a:r>
              <a:rPr lang="en-US" altLang="zh-CN" dirty="0"/>
              <a:t>C/C++</a:t>
            </a:r>
            <a:r>
              <a:rPr lang="zh-CN" altLang="en-US" dirty="0"/>
              <a:t>开源程序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1BF648C-0C19-FA57-85FF-A4764CAF3008}"/>
              </a:ext>
            </a:extLst>
          </p:cNvPr>
          <p:cNvSpPr txBox="1"/>
          <p:nvPr/>
        </p:nvSpPr>
        <p:spPr>
          <a:xfrm>
            <a:off x="1815838" y="2237115"/>
            <a:ext cx="55123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dirty="0"/>
              <a:t>实验</a:t>
            </a:r>
            <a:r>
              <a:rPr lang="en-US" altLang="zh-CN" sz="4800" dirty="0"/>
              <a:t>2</a:t>
            </a:r>
            <a:r>
              <a:rPr lang="zh-CN" altLang="en-US" sz="4800" dirty="0"/>
              <a:t>：</a:t>
            </a:r>
            <a:r>
              <a:rPr lang="en-US" altLang="zh-CN" sz="4800" dirty="0"/>
              <a:t>AFL-fuzzing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43360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4EE4B-2A58-A342-906E-A98D42289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AFL</a:t>
            </a:r>
            <a:r>
              <a:rPr lang="zh-CN" altLang="en-US" dirty="0"/>
              <a:t>简介</a:t>
            </a:r>
            <a:endParaRPr 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4328EFB-AF1F-3A42-6071-368F3A35249B}"/>
              </a:ext>
            </a:extLst>
          </p:cNvPr>
          <p:cNvSpPr txBox="1"/>
          <p:nvPr/>
        </p:nvSpPr>
        <p:spPr>
          <a:xfrm>
            <a:off x="445417" y="1402860"/>
            <a:ext cx="74448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AFL</a:t>
            </a:r>
            <a:r>
              <a:rPr lang="zh-CN" altLang="en-US" dirty="0"/>
              <a:t>则是一个开源的模糊测试工具，全称是</a:t>
            </a:r>
            <a:r>
              <a:rPr lang="en-US" altLang="zh-CN" b="1" dirty="0"/>
              <a:t>American Fuzzy Lop</a:t>
            </a:r>
            <a:r>
              <a:rPr lang="zh-CN" altLang="en-US" dirty="0"/>
              <a:t>，可以高效地对二进制程序进行</a:t>
            </a:r>
            <a:r>
              <a:rPr lang="en-US" altLang="zh-CN" dirty="0"/>
              <a:t>fuzzing</a:t>
            </a:r>
            <a:r>
              <a:rPr lang="zh-CN" altLang="en-US" dirty="0"/>
              <a:t>，自动生成测试用例以及执行，可以挖掘可能存在的内存安全漏洞，如栈溢出、堆溢出、</a:t>
            </a:r>
            <a:r>
              <a:rPr lang="en-US" altLang="zh-CN" dirty="0"/>
              <a:t>UAF</a:t>
            </a:r>
            <a:r>
              <a:rPr lang="zh-CN" altLang="en-US" dirty="0"/>
              <a:t>、</a:t>
            </a:r>
            <a:r>
              <a:rPr lang="en-US" altLang="zh-CN" dirty="0"/>
              <a:t>double free</a:t>
            </a:r>
            <a:r>
              <a:rPr lang="zh-CN" altLang="en-US" dirty="0"/>
              <a:t>等。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F796B16-2E5A-4BF4-ED72-66FCBE768DC9}"/>
              </a:ext>
            </a:extLst>
          </p:cNvPr>
          <p:cNvSpPr txBox="1"/>
          <p:nvPr/>
        </p:nvSpPr>
        <p:spPr>
          <a:xfrm>
            <a:off x="849591" y="4332997"/>
            <a:ext cx="74448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CN" altLang="en-US" dirty="0"/>
              <a:t>通过</a:t>
            </a:r>
            <a:r>
              <a:rPr lang="zh-CN" altLang="en-US" b="1" dirty="0"/>
              <a:t>对源码进行重新编译时进行插桩</a:t>
            </a:r>
            <a:r>
              <a:rPr lang="zh-CN" altLang="en-US" dirty="0"/>
              <a:t>（简称编译时插桩）的方式，对提供的输入进行变异，自动产生测试用例来探索二进制程序内部新的执行路径。</a:t>
            </a:r>
            <a:r>
              <a:rPr lang="en-US" altLang="zh-CN" dirty="0"/>
              <a:t>AFL</a:t>
            </a:r>
            <a:r>
              <a:rPr lang="zh-CN" altLang="en-US" dirty="0"/>
              <a:t>也支持直接对没有源码的二进制程序进行测试，但需要</a:t>
            </a:r>
            <a:r>
              <a:rPr lang="en-US" altLang="zh-CN" dirty="0"/>
              <a:t>QEMU</a:t>
            </a:r>
            <a:r>
              <a:rPr lang="zh-CN" altLang="en-US" dirty="0"/>
              <a:t>的支持。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149E634-F47B-391F-80A0-86A2A7BCF966}"/>
              </a:ext>
            </a:extLst>
          </p:cNvPr>
          <p:cNvSpPr txBox="1"/>
          <p:nvPr/>
        </p:nvSpPr>
        <p:spPr>
          <a:xfrm>
            <a:off x="445417" y="3791258"/>
            <a:ext cx="4586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工作原理：</a:t>
            </a:r>
          </a:p>
        </p:txBody>
      </p:sp>
    </p:spTree>
    <p:extLst>
      <p:ext uri="{BB962C8B-B14F-4D97-AF65-F5344CB8AC3E}">
        <p14:creationId xmlns:p14="http://schemas.microsoft.com/office/powerpoint/2010/main" val="2884458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AFL</a:t>
            </a:r>
            <a:r>
              <a:rPr lang="zh-CN" altLang="en-US" dirty="0"/>
              <a:t>使用示例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30C5106-D56D-4234-F753-7AA75E8989D0}"/>
              </a:ext>
            </a:extLst>
          </p:cNvPr>
          <p:cNvSpPr txBox="1"/>
          <p:nvPr/>
        </p:nvSpPr>
        <p:spPr>
          <a:xfrm>
            <a:off x="596246" y="1875242"/>
            <a:ext cx="4586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示例程序</a:t>
            </a:r>
            <a:r>
              <a:rPr lang="en-US" altLang="zh-CN" dirty="0" err="1"/>
              <a:t>afl_test.c</a:t>
            </a:r>
            <a:r>
              <a:rPr lang="en-US" altLang="zh-CN" dirty="0"/>
              <a:t> :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9F8E2E5-2B8D-6B06-76B3-A0DBFAAAD8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258561" y="905418"/>
            <a:ext cx="4586140" cy="589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30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AFL</a:t>
            </a:r>
            <a:r>
              <a:rPr lang="zh-CN" altLang="en-US" dirty="0"/>
              <a:t>使用示例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F22A0D9-8E02-3212-ED5B-D7ACBBF07AD7}"/>
              </a:ext>
            </a:extLst>
          </p:cNvPr>
          <p:cNvSpPr txBox="1"/>
          <p:nvPr/>
        </p:nvSpPr>
        <p:spPr>
          <a:xfrm>
            <a:off x="536631" y="1619723"/>
            <a:ext cx="4586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编译</a:t>
            </a:r>
            <a:r>
              <a:rPr lang="en-US" altLang="zh-CN" dirty="0" err="1"/>
              <a:t>afl_test.c</a:t>
            </a:r>
            <a:r>
              <a:rPr lang="zh-CN" altLang="en-US" dirty="0"/>
              <a:t>为可执行文件：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FD9F651-C53F-9845-04F8-82AFAAE9D576}"/>
              </a:ext>
            </a:extLst>
          </p:cNvPr>
          <p:cNvSpPr txBox="1"/>
          <p:nvPr/>
        </p:nvSpPr>
        <p:spPr>
          <a:xfrm>
            <a:off x="1878291" y="2251510"/>
            <a:ext cx="4586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afl-gcc</a:t>
            </a:r>
            <a:r>
              <a:rPr lang="en-US" altLang="zh-CN" dirty="0"/>
              <a:t> -g -o </a:t>
            </a:r>
            <a:r>
              <a:rPr lang="en-US" altLang="zh-CN" dirty="0" err="1"/>
              <a:t>afl_test</a:t>
            </a:r>
            <a:r>
              <a:rPr lang="en-US" altLang="zh-CN" dirty="0"/>
              <a:t> </a:t>
            </a:r>
            <a:r>
              <a:rPr lang="en-US" altLang="zh-CN" dirty="0" err="1"/>
              <a:t>afl_test.c</a:t>
            </a:r>
            <a:endParaRPr lang="en-US" altLang="zh-CN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EDFD555-D6D9-EEC0-7F7F-FB18753503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51043" y="2883297"/>
            <a:ext cx="8732701" cy="383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826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AFL</a:t>
            </a:r>
            <a:r>
              <a:rPr lang="zh-CN" altLang="en-US" dirty="0"/>
              <a:t>使用示例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EFCF2E5-AA06-23B3-0725-9EF82FC4A166}"/>
              </a:ext>
            </a:extLst>
          </p:cNvPr>
          <p:cNvSpPr txBox="1"/>
          <p:nvPr/>
        </p:nvSpPr>
        <p:spPr>
          <a:xfrm>
            <a:off x="1020451" y="1381679"/>
            <a:ext cx="65398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zh-CN" altLang="en-US" dirty="0"/>
              <a:t>接着建立两个文件夹：</a:t>
            </a:r>
            <a:r>
              <a:rPr lang="en-US" altLang="zh-CN" dirty="0" err="1"/>
              <a:t>fuzz_in</a:t>
            </a:r>
            <a:r>
              <a:rPr lang="zh-CN" altLang="en-US" dirty="0"/>
              <a:t>和</a:t>
            </a:r>
            <a:r>
              <a:rPr lang="en-US" altLang="zh-CN" dirty="0" err="1"/>
              <a:t>fuzz_out</a:t>
            </a:r>
            <a:r>
              <a:rPr lang="zh-CN" altLang="en-US" dirty="0"/>
              <a:t>，用来存放程序的输入和</a:t>
            </a:r>
            <a:r>
              <a:rPr lang="en-US" altLang="zh-CN" dirty="0"/>
              <a:t>fuzz</a:t>
            </a:r>
            <a:r>
              <a:rPr lang="zh-CN" altLang="en-US" dirty="0"/>
              <a:t>的输出结果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zh-CN" altLang="en-US" dirty="0"/>
              <a:t>在</a:t>
            </a:r>
            <a:r>
              <a:rPr lang="en-US" altLang="zh-CN" dirty="0" err="1"/>
              <a:t>fuzz_in</a:t>
            </a:r>
            <a:r>
              <a:rPr lang="zh-CN" altLang="en-US" dirty="0"/>
              <a:t>中还需要创建一个</a:t>
            </a:r>
            <a:r>
              <a:rPr lang="en-US" altLang="zh-CN" dirty="0"/>
              <a:t>testcase</a:t>
            </a:r>
            <a:r>
              <a:rPr lang="zh-CN" altLang="en-US" dirty="0"/>
              <a:t>文件，在这个程序的例子里，只需要随便输入一点东西作为种子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AD03CAE-8FBB-7E9D-D3C7-7946D99F81A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57" y="3321195"/>
            <a:ext cx="8236852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562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AFL</a:t>
            </a:r>
            <a:r>
              <a:rPr lang="zh-CN" altLang="en-US" dirty="0"/>
              <a:t>使用示例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6390A63-98D8-603F-439D-78CC73A2B9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4148" b="35379"/>
          <a:stretch/>
        </p:blipFill>
        <p:spPr>
          <a:xfrm>
            <a:off x="886265" y="2642014"/>
            <a:ext cx="7371470" cy="388181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D4349F7-11F6-8212-72FE-B45F504F53AA}"/>
              </a:ext>
            </a:extLst>
          </p:cNvPr>
          <p:cNvSpPr txBox="1"/>
          <p:nvPr/>
        </p:nvSpPr>
        <p:spPr>
          <a:xfrm>
            <a:off x="744021" y="1461403"/>
            <a:ext cx="67095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zh-CN" altLang="en-US" dirty="0"/>
              <a:t>使用</a:t>
            </a:r>
            <a:r>
              <a:rPr lang="en-US" altLang="zh-CN" dirty="0" err="1"/>
              <a:t>afl</a:t>
            </a:r>
            <a:r>
              <a:rPr lang="en-US" altLang="zh-CN" dirty="0"/>
              <a:t>-fuzz</a:t>
            </a:r>
            <a:r>
              <a:rPr lang="zh-CN" altLang="en-US" dirty="0"/>
              <a:t>对样例程序</a:t>
            </a:r>
            <a:r>
              <a:rPr lang="en-US" altLang="zh-CN" dirty="0" err="1"/>
              <a:t>afl_test.c</a:t>
            </a:r>
            <a:r>
              <a:rPr lang="zh-CN" altLang="en-US" dirty="0"/>
              <a:t>进行模糊测试</a:t>
            </a:r>
            <a:endParaRPr lang="en-US" altLang="zh-CN" dirty="0"/>
          </a:p>
          <a:p>
            <a:r>
              <a:rPr lang="en-US" altLang="zh-CN" dirty="0"/>
              <a:t>	</a:t>
            </a:r>
          </a:p>
          <a:p>
            <a:r>
              <a:rPr lang="en-US" altLang="zh-CN" dirty="0"/>
              <a:t>	</a:t>
            </a:r>
            <a:r>
              <a:rPr lang="en-US" altLang="zh-CN" dirty="0" err="1"/>
              <a:t>Afl</a:t>
            </a:r>
            <a:r>
              <a:rPr lang="en-US" altLang="zh-CN" dirty="0"/>
              <a:t>-fuzz –</a:t>
            </a:r>
            <a:r>
              <a:rPr lang="en-US" altLang="zh-CN" dirty="0" err="1"/>
              <a:t>i</a:t>
            </a:r>
            <a:r>
              <a:rPr lang="en-US" altLang="zh-CN" dirty="0"/>
              <a:t> </a:t>
            </a:r>
            <a:r>
              <a:rPr lang="en-US" altLang="zh-CN" dirty="0" err="1"/>
              <a:t>fuzz_in</a:t>
            </a:r>
            <a:r>
              <a:rPr lang="en-US" altLang="zh-CN" dirty="0"/>
              <a:t> –o </a:t>
            </a:r>
            <a:r>
              <a:rPr lang="en-US" altLang="zh-CN" dirty="0" err="1"/>
              <a:t>fuzz_out</a:t>
            </a:r>
            <a:r>
              <a:rPr lang="en-US" altLang="zh-CN" dirty="0"/>
              <a:t> ./</a:t>
            </a:r>
            <a:r>
              <a:rPr lang="en-US" altLang="zh-CN" dirty="0" err="1"/>
              <a:t>afl_test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7725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AFL</a:t>
            </a:r>
            <a:r>
              <a:rPr lang="zh-CN" altLang="en-US" dirty="0"/>
              <a:t>使用示例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5D22C29-00A9-ECE6-7B0E-883117CDE373}"/>
              </a:ext>
            </a:extLst>
          </p:cNvPr>
          <p:cNvSpPr txBox="1"/>
          <p:nvPr/>
        </p:nvSpPr>
        <p:spPr>
          <a:xfrm>
            <a:off x="744021" y="1461403"/>
            <a:ext cx="67095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zh-CN" altLang="en-US" dirty="0"/>
              <a:t>使用</a:t>
            </a:r>
            <a:r>
              <a:rPr lang="en-US" altLang="zh-CN" dirty="0" err="1"/>
              <a:t>afl</a:t>
            </a:r>
            <a:r>
              <a:rPr lang="en-US" altLang="zh-CN" dirty="0"/>
              <a:t>-fuzz</a:t>
            </a:r>
            <a:r>
              <a:rPr lang="zh-CN" altLang="en-US" dirty="0"/>
              <a:t>对样例程序</a:t>
            </a:r>
            <a:r>
              <a:rPr lang="en-US" altLang="zh-CN" dirty="0" err="1"/>
              <a:t>afl_test.c</a:t>
            </a:r>
            <a:r>
              <a:rPr lang="zh-CN" altLang="en-US" dirty="0"/>
              <a:t>进行模糊测试</a:t>
            </a:r>
            <a:endParaRPr lang="en-US" altLang="zh-CN" dirty="0"/>
          </a:p>
          <a:p>
            <a:r>
              <a:rPr lang="en-US" altLang="zh-CN" dirty="0"/>
              <a:t>	</a:t>
            </a:r>
          </a:p>
          <a:p>
            <a:r>
              <a:rPr lang="en-US" altLang="zh-CN" dirty="0"/>
              <a:t>	</a:t>
            </a:r>
            <a:r>
              <a:rPr lang="en-US" altLang="zh-CN" dirty="0" err="1"/>
              <a:t>Afl</a:t>
            </a:r>
            <a:r>
              <a:rPr lang="en-US" altLang="zh-CN" dirty="0"/>
              <a:t>-fuzz –</a:t>
            </a:r>
            <a:r>
              <a:rPr lang="en-US" altLang="zh-CN" dirty="0" err="1"/>
              <a:t>i</a:t>
            </a:r>
            <a:r>
              <a:rPr lang="en-US" altLang="zh-CN" dirty="0"/>
              <a:t> </a:t>
            </a:r>
            <a:r>
              <a:rPr lang="en-US" altLang="zh-CN" dirty="0" err="1"/>
              <a:t>fuzz_in</a:t>
            </a:r>
            <a:r>
              <a:rPr lang="en-US" altLang="zh-CN" dirty="0"/>
              <a:t> –o </a:t>
            </a:r>
            <a:r>
              <a:rPr lang="en-US" altLang="zh-CN" dirty="0" err="1"/>
              <a:t>fuzz_out</a:t>
            </a:r>
            <a:r>
              <a:rPr lang="en-US" altLang="zh-CN" dirty="0"/>
              <a:t> ./</a:t>
            </a:r>
            <a:r>
              <a:rPr lang="en-US" altLang="zh-CN" dirty="0" err="1"/>
              <a:t>afl_test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73C991F-47AF-510E-9B3B-030DD6065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21" y="2464457"/>
            <a:ext cx="6223602" cy="384449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218C999-CE51-2903-A8B7-70A1AED61963}"/>
              </a:ext>
            </a:extLst>
          </p:cNvPr>
          <p:cNvSpPr txBox="1"/>
          <p:nvPr/>
        </p:nvSpPr>
        <p:spPr>
          <a:xfrm>
            <a:off x="7251569" y="3246690"/>
            <a:ext cx="18924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/>
              <a:t>AFL</a:t>
            </a:r>
            <a:r>
              <a:rPr lang="zh-CN" altLang="en-US" sz="1800" dirty="0"/>
              <a:t>不会主动停止，</a:t>
            </a:r>
            <a:endParaRPr lang="en-US" altLang="zh-CN" sz="1800" dirty="0"/>
          </a:p>
          <a:p>
            <a:r>
              <a:rPr lang="zh-CN" altLang="en-US" sz="1800" dirty="0"/>
              <a:t>需要</a:t>
            </a:r>
            <a:r>
              <a:rPr lang="en-US" altLang="zh-CN" sz="1800" dirty="0"/>
              <a:t>Ctrl C</a:t>
            </a:r>
            <a:r>
              <a:rPr lang="zh-CN" altLang="en-US" sz="1800" dirty="0"/>
              <a:t>手动停止</a:t>
            </a:r>
          </a:p>
        </p:txBody>
      </p:sp>
    </p:spTree>
    <p:extLst>
      <p:ext uri="{BB962C8B-B14F-4D97-AF65-F5344CB8AC3E}">
        <p14:creationId xmlns:p14="http://schemas.microsoft.com/office/powerpoint/2010/main" val="2754531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AFL</a:t>
            </a:r>
            <a:r>
              <a:rPr lang="zh-CN" altLang="en-US" dirty="0"/>
              <a:t>参考资料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F6D646A-29D4-A6E1-C220-E4C966B687ED}"/>
              </a:ext>
            </a:extLst>
          </p:cNvPr>
          <p:cNvSpPr txBox="1"/>
          <p:nvPr/>
        </p:nvSpPr>
        <p:spPr>
          <a:xfrm>
            <a:off x="930784" y="22114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b="0" i="0" dirty="0">
                <a:solidFill>
                  <a:srgbClr val="3C4043"/>
                </a:solidFill>
                <a:effectLst/>
                <a:latin typeface="Roboto" panose="02000000000000000000" pitchFamily="2" charset="0"/>
                <a:hlinkClick r:id="rId2"/>
              </a:rPr>
              <a:t>Fuzzing open source </a:t>
            </a:r>
            <a:r>
              <a:rPr lang="en-US" altLang="zh-CN" b="0" i="0" dirty="0" err="1">
                <a:solidFill>
                  <a:srgbClr val="3C4043"/>
                </a:solidFill>
                <a:effectLst/>
                <a:latin typeface="Roboto" panose="02000000000000000000" pitchFamily="2" charset="0"/>
                <a:hlinkClick r:id="rId2"/>
              </a:rPr>
              <a:t>softwares</a:t>
            </a:r>
            <a:r>
              <a:rPr lang="en-US" altLang="zh-CN" b="0" i="0" dirty="0">
                <a:solidFill>
                  <a:srgbClr val="3C4043"/>
                </a:solidFill>
                <a:effectLst/>
                <a:latin typeface="Roboto" panose="02000000000000000000" pitchFamily="2" charset="0"/>
                <a:hlinkClick r:id="rId2"/>
              </a:rPr>
              <a:t> with AFL</a:t>
            </a:r>
            <a:endParaRPr lang="en-US" altLang="zh-CN" b="0" i="0" dirty="0">
              <a:solidFill>
                <a:srgbClr val="3C404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A0FD781-840F-4F7F-A0A2-B663ADD5CFFB}"/>
              </a:ext>
            </a:extLst>
          </p:cNvPr>
          <p:cNvSpPr txBox="1"/>
          <p:nvPr/>
        </p:nvSpPr>
        <p:spPr>
          <a:xfrm>
            <a:off x="930784" y="3022075"/>
            <a:ext cx="6520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linkClick r:id="rId3"/>
              </a:rPr>
              <a:t>AFL </a:t>
            </a:r>
            <a:r>
              <a:rPr lang="zh-CN" altLang="en-US" dirty="0">
                <a:hlinkClick r:id="rId3"/>
              </a:rPr>
              <a:t>漏洞挖掘技术漫谈（一）：用 </a:t>
            </a:r>
            <a:r>
              <a:rPr lang="en-US" altLang="zh-CN" dirty="0">
                <a:hlinkClick r:id="rId3"/>
              </a:rPr>
              <a:t>AFL </a:t>
            </a:r>
            <a:r>
              <a:rPr lang="zh-CN" altLang="en-US" dirty="0">
                <a:hlinkClick r:id="rId3"/>
              </a:rPr>
              <a:t>开始你的第一次 </a:t>
            </a:r>
            <a:r>
              <a:rPr lang="en-US" altLang="zh-CN" dirty="0">
                <a:hlinkClick r:id="rId3"/>
              </a:rPr>
              <a:t>Fuzzing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8F5B73E-B317-FB50-7FDD-E9974F159C40}"/>
              </a:ext>
            </a:extLst>
          </p:cNvPr>
          <p:cNvSpPr txBox="1"/>
          <p:nvPr/>
        </p:nvSpPr>
        <p:spPr>
          <a:xfrm>
            <a:off x="930784" y="3832669"/>
            <a:ext cx="6520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linkClick r:id="rId4"/>
              </a:rPr>
              <a:t>AFL </a:t>
            </a:r>
            <a:r>
              <a:rPr lang="zh-CN" altLang="en-US" dirty="0">
                <a:hlinkClick r:id="rId4"/>
              </a:rPr>
              <a:t>漏洞挖掘技术漫谈（二）：</a:t>
            </a:r>
            <a:r>
              <a:rPr lang="en-US" altLang="zh-CN" dirty="0">
                <a:hlinkClick r:id="rId4"/>
              </a:rPr>
              <a:t>Fuzz </a:t>
            </a:r>
            <a:r>
              <a:rPr lang="zh-CN" altLang="en-US" dirty="0">
                <a:hlinkClick r:id="rId4"/>
              </a:rPr>
              <a:t>结果分析和代码覆盖率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A469444-0992-F1A6-F1F7-98D4F8412F2B}"/>
              </a:ext>
            </a:extLst>
          </p:cNvPr>
          <p:cNvSpPr txBox="1"/>
          <p:nvPr/>
        </p:nvSpPr>
        <p:spPr>
          <a:xfrm>
            <a:off x="930784" y="4458597"/>
            <a:ext cx="7779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u="sng" kern="100" dirty="0" err="1">
                <a:solidFill>
                  <a:srgbClr val="0563C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hlinkClick r:id="rId5"/>
              </a:rPr>
              <a:t>初探AFL</a:t>
            </a:r>
            <a:r>
              <a:rPr lang="en-US" altLang="zh-CN" sz="1800" u="sng" kern="100" dirty="0">
                <a:solidFill>
                  <a:srgbClr val="0563C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hlinkClick r:id="rId5"/>
              </a:rPr>
              <a:t>-Fuzz - </a:t>
            </a:r>
            <a:r>
              <a:rPr lang="en-US" altLang="zh-CN" sz="1800" u="sng" kern="100" dirty="0" err="1">
                <a:solidFill>
                  <a:srgbClr val="0563C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hlinkClick r:id="rId5"/>
              </a:rPr>
              <a:t>先知社区</a:t>
            </a:r>
            <a:r>
              <a:rPr lang="en-US" altLang="zh-CN" sz="1800" u="sng" kern="100" dirty="0">
                <a:solidFill>
                  <a:srgbClr val="0563C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hlinkClick r:id="rId5"/>
              </a:rPr>
              <a:t> (aliyun.com)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96FF97A-C602-E5C5-4F4B-AE092D4ED918}"/>
              </a:ext>
            </a:extLst>
          </p:cNvPr>
          <p:cNvSpPr txBox="1"/>
          <p:nvPr/>
        </p:nvSpPr>
        <p:spPr>
          <a:xfrm>
            <a:off x="930784" y="5171518"/>
            <a:ext cx="7675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u="sng" kern="100" dirty="0">
                <a:solidFill>
                  <a:srgbClr val="0563C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hlinkClick r:id="rId6"/>
              </a:rPr>
              <a:t>google/AFL: </a:t>
            </a:r>
            <a:r>
              <a:rPr lang="en-US" altLang="zh-CN" sz="1800" u="sng" kern="100" dirty="0" err="1">
                <a:solidFill>
                  <a:srgbClr val="0563C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hlinkClick r:id="rId6"/>
              </a:rPr>
              <a:t>american</a:t>
            </a:r>
            <a:r>
              <a:rPr lang="en-US" altLang="zh-CN" sz="1800" u="sng" kern="100" dirty="0">
                <a:solidFill>
                  <a:srgbClr val="0563C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hlinkClick r:id="rId6"/>
              </a:rPr>
              <a:t> fuzzy lop - a security-oriented </a:t>
            </a:r>
            <a:r>
              <a:rPr lang="en-US" altLang="zh-CN" sz="1800" u="sng" kern="100" dirty="0" err="1">
                <a:solidFill>
                  <a:srgbClr val="0563C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hlinkClick r:id="rId6"/>
              </a:rPr>
              <a:t>fuzzer</a:t>
            </a:r>
            <a:r>
              <a:rPr lang="en-US" altLang="zh-CN" sz="1800" u="sng" kern="100" dirty="0">
                <a:solidFill>
                  <a:srgbClr val="0563C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hlinkClick r:id="rId6"/>
              </a:rPr>
              <a:t> (github.com)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374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9E3A8-CB71-8041-8B76-71493D727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AFL</a:t>
            </a:r>
            <a:r>
              <a:rPr lang="zh-CN" altLang="en-US" dirty="0"/>
              <a:t>实验要求</a:t>
            </a:r>
            <a:endParaRPr 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58526D-A405-EA5C-5B99-BC9E31D230C6}"/>
              </a:ext>
            </a:extLst>
          </p:cNvPr>
          <p:cNvSpPr txBox="1"/>
          <p:nvPr/>
        </p:nvSpPr>
        <p:spPr>
          <a:xfrm>
            <a:off x="744021" y="1859339"/>
            <a:ext cx="719972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en-US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AFL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测试一个</a:t>
            </a:r>
            <a:r>
              <a:rPr lang="en-US" altLang="zh-CN" sz="1800" b="1" u="sng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1500</a:t>
            </a:r>
            <a:r>
              <a:rPr lang="zh-CN" altLang="zh-CN" sz="1800" b="1" u="sng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行以上的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真实</a:t>
            </a:r>
            <a:r>
              <a:rPr lang="en-US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C/C++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开源程序</a:t>
            </a:r>
            <a:endParaRPr lang="en-US" altLang="zh-CN" sz="1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行覆盖率和条件覆盖率越高越好</a:t>
            </a:r>
            <a:endParaRPr lang="en-US" altLang="zh-CN" sz="18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测试执行次数达到</a:t>
            </a:r>
            <a:r>
              <a:rPr lang="en-US" altLang="zh-CN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500</a:t>
            </a:r>
            <a:r>
              <a:rPr lang="zh-CN" altLang="en-US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万次</a:t>
            </a:r>
            <a:endParaRPr lang="zh-CN" altLang="zh-CN" sz="18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提交实验报告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，内容包括：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分析过程：测试入口、测试驱动编写、设置运行时间、构造种子输入等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分析结果：实验过程中发现的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bug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、生成测试用例数量、有效测试用例数量、分支覆盖率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提交文件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包括：被分析代码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运行脚本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种子输入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评分标准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</a:p>
          <a:p>
            <a:pPr algn="just"/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根据分析的代码规模、分析的结果（比如是否找到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bug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、是否使用合适的种子输入、语句和分支覆盖率）等评分</a:t>
            </a:r>
          </a:p>
        </p:txBody>
      </p:sp>
    </p:spTree>
    <p:extLst>
      <p:ext uri="{BB962C8B-B14F-4D97-AF65-F5344CB8AC3E}">
        <p14:creationId xmlns:p14="http://schemas.microsoft.com/office/powerpoint/2010/main" val="1800562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9E3A8-CB71-8041-8B76-71493D727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AFL</a:t>
            </a:r>
            <a:r>
              <a:rPr lang="zh-CN" altLang="en-US" dirty="0"/>
              <a:t>实验要求</a:t>
            </a:r>
            <a:endParaRPr 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58526D-A405-EA5C-5B99-BC9E31D230C6}"/>
              </a:ext>
            </a:extLst>
          </p:cNvPr>
          <p:cNvSpPr txBox="1"/>
          <p:nvPr/>
        </p:nvSpPr>
        <p:spPr>
          <a:xfrm>
            <a:off x="744021" y="1859339"/>
            <a:ext cx="719972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en-US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AFL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测试一个</a:t>
            </a:r>
            <a:r>
              <a:rPr lang="en-US" altLang="zh-CN" sz="1800" b="1" u="sng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1500</a:t>
            </a:r>
            <a:r>
              <a:rPr lang="zh-CN" altLang="zh-CN" sz="1800" b="1" u="sng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行以上的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真实</a:t>
            </a:r>
            <a:r>
              <a:rPr lang="en-US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C/C++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开源程序</a:t>
            </a:r>
            <a:endParaRPr lang="en-US" altLang="zh-CN" sz="1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行覆盖率和条件覆盖率越高越好</a:t>
            </a:r>
            <a:endParaRPr lang="en-US" altLang="zh-CN" sz="18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测试执行次数达到</a:t>
            </a:r>
            <a:r>
              <a:rPr lang="en-US" altLang="zh-CN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500</a:t>
            </a:r>
            <a:r>
              <a:rPr lang="zh-CN" altLang="en-US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万次</a:t>
            </a:r>
            <a:endParaRPr lang="zh-CN" altLang="zh-CN" sz="18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提交实验报告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，内容包括：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分析过程：测试入口、测试驱动编写、设置运行时间、构造种子输入等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分析结果：实验过程中发现的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bug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、生成测试用例数量、有效测试用例数量、分支覆盖率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提交文件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包括：被分析代码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运行脚本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种子输入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评分标准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</a:p>
          <a:p>
            <a:pPr algn="just"/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根据分析的代码规模、分析的结果（比如是否找到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bug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、是否使用合适的种子输入、语句和分支覆盖率）等评分</a:t>
            </a:r>
          </a:p>
        </p:txBody>
      </p:sp>
    </p:spTree>
    <p:extLst>
      <p:ext uri="{BB962C8B-B14F-4D97-AF65-F5344CB8AC3E}">
        <p14:creationId xmlns:p14="http://schemas.microsoft.com/office/powerpoint/2010/main" val="4128610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339</TotalTime>
  <Words>1367</Words>
  <Application>Microsoft Office PowerPoint</Application>
  <PresentationFormat>全屏显示(4:3)</PresentationFormat>
  <Paragraphs>110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-apple-system</vt:lpstr>
      <vt:lpstr>等线</vt:lpstr>
      <vt:lpstr>微软雅黑</vt:lpstr>
      <vt:lpstr>微软雅黑</vt:lpstr>
      <vt:lpstr>Arial</vt:lpstr>
      <vt:lpstr>Calibri</vt:lpstr>
      <vt:lpstr>Roboto</vt:lpstr>
      <vt:lpstr>Office Theme</vt:lpstr>
      <vt:lpstr>动态测试实验</vt:lpstr>
      <vt:lpstr>动态测试实验</vt:lpstr>
      <vt:lpstr>GCOV简介</vt:lpstr>
      <vt:lpstr>GCOV简介</vt:lpstr>
      <vt:lpstr>GCOV简介</vt:lpstr>
      <vt:lpstr>GCOV简介</vt:lpstr>
      <vt:lpstr>GCOV使用示例</vt:lpstr>
      <vt:lpstr>GCOV使用示例</vt:lpstr>
      <vt:lpstr>GCOV使用示例</vt:lpstr>
      <vt:lpstr>GCOV使用示例</vt:lpstr>
      <vt:lpstr>GCOV使用示例</vt:lpstr>
      <vt:lpstr>Gcov简介</vt:lpstr>
      <vt:lpstr>Gcov参考资料</vt:lpstr>
      <vt:lpstr>gcov实验要求</vt:lpstr>
      <vt:lpstr>动态测试实验</vt:lpstr>
      <vt:lpstr>AFL简介</vt:lpstr>
      <vt:lpstr>AFL使用示例</vt:lpstr>
      <vt:lpstr>AFL使用示例</vt:lpstr>
      <vt:lpstr>AFL使用示例</vt:lpstr>
      <vt:lpstr>AFL使用示例</vt:lpstr>
      <vt:lpstr>AFL使用示例</vt:lpstr>
      <vt:lpstr>AFL参考资料</vt:lpstr>
      <vt:lpstr>AFL实验要求</vt:lpstr>
      <vt:lpstr>AFL实验要求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liu kunlin</cp:lastModifiedBy>
  <cp:revision>204</cp:revision>
  <cp:lastPrinted>2021-02-03T06:21:00Z</cp:lastPrinted>
  <dcterms:created xsi:type="dcterms:W3CDTF">2021-01-31T05:24:12Z</dcterms:created>
  <dcterms:modified xsi:type="dcterms:W3CDTF">2022-05-13T11:54:08Z</dcterms:modified>
</cp:coreProperties>
</file>