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3" r:id="rId7"/>
    <p:sldId id="264" r:id="rId8"/>
    <p:sldId id="266" r:id="rId9"/>
    <p:sldId id="281" r:id="rId10"/>
    <p:sldId id="273" r:id="rId11"/>
    <p:sldId id="280" r:id="rId12"/>
    <p:sldId id="268" r:id="rId13"/>
    <p:sldId id="275" r:id="rId14"/>
    <p:sldId id="276" r:id="rId15"/>
    <p:sldId id="279" r:id="rId16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87" d="100"/>
          <a:sy n="87" d="100"/>
        </p:scale>
        <p:origin x="84" y="436"/>
      </p:cViewPr>
      <p:guideLst>
        <p:guide orient="horz" pos="2160"/>
        <p:guide pos="29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08D5B-51C1-4329-AA08-4437839E0D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667DE-B013-4124-A74B-FF0588E811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667DE-B013-4124-A74B-FF0588E811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s://baike.baidu.com/item/%E8%9B%87%E8%BA%AB/3117045?fromModule=lemma_inlink" TargetMode="External"/><Relationship Id="rId1" Type="http://schemas.openxmlformats.org/officeDocument/2006/relationships/hyperlink" Target="https://baike.baidu.com/item/%E6%96%B9%E5%90%91%E9%94%AE/9804335?fromModule=lemma_inlin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CDC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295900" cy="6877050"/>
          </a:xfrm>
          <a:custGeom>
            <a:avLst/>
            <a:gdLst/>
            <a:ahLst/>
            <a:cxnLst/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1500188" y="1173106"/>
            <a:ext cx="9191625" cy="5704772"/>
          </a:xfrm>
          <a:custGeom>
            <a:avLst/>
            <a:gdLst/>
            <a:ahLst/>
            <a:cxnLst/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</p:spPr>
      </p:sp>
      <p:sp>
        <p:nvSpPr>
          <p:cNvPr id="4" name="Freeform 4"/>
          <p:cNvSpPr/>
          <p:nvPr/>
        </p:nvSpPr>
        <p:spPr>
          <a:xfrm>
            <a:off x="2465829" y="-828"/>
            <a:ext cx="6803142" cy="5396474"/>
          </a:xfrm>
          <a:custGeom>
            <a:avLst/>
            <a:gdLst/>
            <a:ahLst/>
            <a:cxnLst/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rgbClr val="FDFAF6">
              <a:alpha val="99000"/>
            </a:srgbClr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AutoShape 5"/>
          <p:cNvSpPr/>
          <p:nvPr/>
        </p:nvSpPr>
        <p:spPr>
          <a:xfrm>
            <a:off x="3043101" y="1292579"/>
            <a:ext cx="5746140" cy="1475773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[</a:t>
            </a:r>
            <a:r>
              <a:rPr lang="en-US" sz="5400" b="1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贪吃蛇</a:t>
            </a:r>
            <a:r>
              <a:rPr lang="en-US" sz="360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]</a:t>
            </a:r>
            <a:endParaRPr lang="en-US" sz="3600" b="1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2400" y="3364525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小组成员：夏子翔，魏笑，王奕顺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</p:spPr>
      </p:sp>
      <p:sp>
        <p:nvSpPr>
          <p:cNvPr id="3" name="AutoShape 3"/>
          <p:cNvSpPr/>
          <p:nvPr/>
        </p:nvSpPr>
        <p:spPr>
          <a:xfrm>
            <a:off x="893826" y="1382361"/>
            <a:ext cx="3825587" cy="382558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1172751" y="2293579"/>
            <a:ext cx="3454708" cy="240386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72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72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35331" y="1916284"/>
            <a:ext cx="2942577" cy="99798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86000"/>
              </a:lnSpc>
            </a:pPr>
            <a:r>
              <a:rPr lang="en-US" sz="2475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lang="en-US" sz="2475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41246" y="970764"/>
            <a:ext cx="5534263" cy="459071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rmAutofit/>
          </a:bodyPr>
          <a:lstStyle/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22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zh-CN" altLang="en-US" sz="225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程序功能</a:t>
            </a:r>
            <a:endParaRPr lang="en-US" sz="2250" dirty="0"/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zh-CN" altLang="en-US" sz="225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功能梳理</a:t>
            </a:r>
            <a:endParaRPr lang="en-US" sz="2250" dirty="0"/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  <a:sym typeface="+mn-ea"/>
              </a:rPr>
              <a:t>方案设计与实现</a:t>
            </a:r>
            <a:endParaRPr lang="en-US" sz="2250"/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  <a:sym typeface="+mn-ea"/>
              </a:rPr>
              <a:t>项目完成情况</a:t>
            </a:r>
            <a:endParaRPr lang="en-US" sz="2250"/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zh-CN" altLang="en-US" sz="22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尚未解决的</a:t>
            </a:r>
            <a:r>
              <a:rPr lang="zh-CN" altLang="en-US" sz="22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zh-CN" altLang="en-US" sz="22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  <a:sym typeface="+mn-ea"/>
              </a:rPr>
              <a:t>开发小结与心得体会</a:t>
            </a:r>
            <a:endParaRPr lang="en-US" sz="2250"/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endParaRPr lang="zh-CN" altLang="en-US" sz="22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117900" y="2124327"/>
            <a:ext cx="1923317" cy="4449440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3813232" y="2143382"/>
            <a:ext cx="1923317" cy="44378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3811405" y="1159260"/>
            <a:ext cx="1923317" cy="192331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9119302" y="2087038"/>
            <a:ext cx="1923317" cy="443782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119302" y="1211788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9236540" y="1329026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535828" y="2124326"/>
            <a:ext cx="1923317" cy="443782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6535828" y="1249076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653066" y="1366314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1117592" y="1190456"/>
            <a:ext cx="1923317" cy="1923317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1235139" y="1366315"/>
            <a:ext cx="1688839" cy="168883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1182025" y="3172393"/>
            <a:ext cx="1795068" cy="97548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项目起源</a:t>
            </a:r>
            <a:endParaRPr lang="en-US" sz="15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17900" y="4110586"/>
            <a:ext cx="1923317" cy="20612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75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本项目在Visual</a:t>
            </a:r>
            <a:r>
              <a:rPr lang="en-US" sz="1275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Studio 2022环境中模拟开发了经典小游戏“贪吃蛇”。</a:t>
            </a:r>
            <a:endParaRPr lang="en-US" sz="1275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830202" y="3885749"/>
            <a:ext cx="1923317" cy="255318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+mn-ea"/>
                <a:cs typeface="微软雅黑" panose="020B0503020204020204" charset="-122"/>
              </a:rPr>
              <a:t>贪吃蛇作为一款小游戏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用</a:t>
            </a:r>
            <a:r>
              <a:rPr lang="zh-CN" altLang="en-US" sz="1200" b="0" i="0" u="none" strike="noStrike" dirty="0">
                <a:solidFill>
                  <a:schemeClr val="bg1"/>
                </a:solidFill>
                <a:effectLst/>
                <a:latin typeface="+mn-ea"/>
                <a:hlinkClick r:id="rId1"/>
              </a:rPr>
              <a:t>方向键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操控一条长长的蛇不断吞下豆子，同时</a:t>
            </a:r>
            <a:r>
              <a:rPr lang="zh-CN" altLang="en-US" sz="1200" b="0" i="0" u="none" strike="noStrike" dirty="0">
                <a:solidFill>
                  <a:schemeClr val="bg1"/>
                </a:solidFill>
                <a:effectLst/>
                <a:latin typeface="+mn-ea"/>
                <a:hlinkClick r:id="rId2"/>
              </a:rPr>
              <a:t>蛇身</a:t>
            </a:r>
            <a:r>
              <a:rPr lang="zh-CN" altLang="en-US" sz="1200" b="0" i="0" dirty="0">
                <a:solidFill>
                  <a:schemeClr val="bg1"/>
                </a:solidFill>
                <a:effectLst/>
                <a:latin typeface="+mn-ea"/>
              </a:rPr>
              <a:t>随着吞下的豆子不断变长，当蛇头撞到蛇身或障壁时游戏结束。</a:t>
            </a:r>
            <a:endParaRPr lang="en-US" sz="1200" dirty="0">
              <a:solidFill>
                <a:schemeClr val="bg1"/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573301" y="4110585"/>
            <a:ext cx="1923317" cy="20612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设计C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++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贪吃蛇游戏，利用EasyX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Library for C++</a:t>
            </a:r>
            <a:r>
              <a:rPr lang="en-US" sz="120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实现游戏画面和函数设计与调用，制定游戏规则与运行机制</a:t>
            </a:r>
            <a:r>
              <a:rPr lang="en-US" sz="1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20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156774" y="4073297"/>
            <a:ext cx="1923317" cy="206128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75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在Windows控制台主机输出画面，实现游戏运行</a:t>
            </a:r>
            <a:r>
              <a:rPr lang="zh-CN" altLang="en-US" sz="1275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275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3913500" y="1298963"/>
            <a:ext cx="1688839" cy="1688839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25" name="TextBox 25"/>
          <p:cNvSpPr txBox="1"/>
          <p:nvPr/>
        </p:nvSpPr>
        <p:spPr>
          <a:xfrm>
            <a:off x="6599952" y="3172392"/>
            <a:ext cx="1795068" cy="97548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设计C++游戏</a:t>
            </a:r>
            <a:endParaRPr lang="en-US" sz="15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83426" y="3135104"/>
            <a:ext cx="1795068" cy="97548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实现游戏运行</a:t>
            </a:r>
            <a:endParaRPr lang="en-US" sz="1500" b="1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860386" y="3105041"/>
            <a:ext cx="1795068" cy="97548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5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游戏介绍</a:t>
            </a:r>
            <a:endParaRPr lang="en-US" sz="15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1750731" y="1947673"/>
            <a:ext cx="657655" cy="52612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0" name="Freeform 30"/>
          <p:cNvSpPr/>
          <p:nvPr/>
        </p:nvSpPr>
        <p:spPr>
          <a:xfrm>
            <a:off x="4369903" y="1668958"/>
            <a:ext cx="776033" cy="77603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1" name="Freeform 31"/>
          <p:cNvSpPr/>
          <p:nvPr/>
        </p:nvSpPr>
        <p:spPr>
          <a:xfrm>
            <a:off x="7163105" y="1782345"/>
            <a:ext cx="668763" cy="6839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2" name="Freeform 32"/>
          <p:cNvSpPr/>
          <p:nvPr/>
        </p:nvSpPr>
        <p:spPr>
          <a:xfrm>
            <a:off x="9746012" y="1752090"/>
            <a:ext cx="669896" cy="66989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3" name="AutoShape 33"/>
          <p:cNvSpPr/>
          <p:nvPr/>
        </p:nvSpPr>
        <p:spPr>
          <a:xfrm>
            <a:off x="773774" y="0"/>
            <a:ext cx="7155402" cy="10916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项目背景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454" y="3427336"/>
            <a:ext cx="3202546" cy="3430665"/>
          </a:xfrm>
          <a:custGeom>
            <a:avLst/>
            <a:gdLst/>
            <a:ahLst/>
            <a:cxnLst/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8989454" y="3654149"/>
            <a:ext cx="3202546" cy="3203852"/>
          </a:xfrm>
          <a:custGeom>
            <a:avLst/>
            <a:gdLst/>
            <a:ahLst/>
            <a:cxnLst/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sp>
        <p:nvSpPr>
          <p:cNvPr id="4" name="Freeform 4"/>
          <p:cNvSpPr/>
          <p:nvPr/>
        </p:nvSpPr>
        <p:spPr>
          <a:xfrm>
            <a:off x="8989455" y="1"/>
            <a:ext cx="3202545" cy="3437345"/>
          </a:xfrm>
          <a:custGeom>
            <a:avLst/>
            <a:gdLst/>
            <a:ahLst/>
            <a:cxnLst/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rgbClr val="CCBE89">
              <a:alpha val="100000"/>
            </a:srgbClr>
          </a:solidFill>
        </p:spPr>
      </p:sp>
      <p:sp>
        <p:nvSpPr>
          <p:cNvPr id="5" name="Freeform 5"/>
          <p:cNvSpPr/>
          <p:nvPr/>
        </p:nvSpPr>
        <p:spPr>
          <a:xfrm>
            <a:off x="8989454" y="6681"/>
            <a:ext cx="3202546" cy="3436477"/>
          </a:xfrm>
          <a:custGeom>
            <a:avLst/>
            <a:gdLst/>
            <a:ahLst/>
            <a:cxnLst/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765974" y="152400"/>
            <a:ext cx="7796464" cy="122238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360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程序功能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</p:spPr>
      </p:sp>
      <p:sp>
        <p:nvSpPr>
          <p:cNvPr id="8" name="AutoShape 8"/>
          <p:cNvSpPr/>
          <p:nvPr/>
        </p:nvSpPr>
        <p:spPr>
          <a:xfrm>
            <a:off x="5638800" y="2385740"/>
            <a:ext cx="6248400" cy="2116571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复刻经典游戏贪吃蛇，包括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身体加长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、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食物随机出现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、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自动前行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、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撞墙死亡等规则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。</a:t>
            </a:r>
            <a:endParaRPr lang="en-US" sz="11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694637"/>
            <a:ext cx="5274310" cy="4180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使用上下左右四个按键控制蛇头的朝向，蛇头吃到食物后身体加长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蛇的操作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蛇头撞到自身或者墙壁后死亡，蛇身结点复制前一个结点的坐标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蛇头控制方向</a:t>
            </a:r>
            <a:endParaRPr lang="en-US" sz="15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食物出现在固定位置，被吃掉后随机出现在其他地方，但不能在蛇身上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食物的操作</a:t>
            </a:r>
            <a:endParaRPr lang="en-US" sz="1500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3600" b="1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功能梳理</a:t>
            </a:r>
            <a:endParaRPr lang="en-US" sz="1100" dirty="0"/>
          </a:p>
        </p:txBody>
      </p:sp>
      <p:sp>
        <p:nvSpPr>
          <p:cNvPr id="25" name="AutoShape 12"/>
          <p:cNvSpPr/>
          <p:nvPr/>
        </p:nvSpPr>
        <p:spPr>
          <a:xfrm>
            <a:off x="6291396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6" name="AutoShape 13"/>
          <p:cNvSpPr/>
          <p:nvPr/>
        </p:nvSpPr>
        <p:spPr>
          <a:xfrm>
            <a:off x="6382175" y="2393450"/>
            <a:ext cx="377052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 dirty="0"/>
          </a:p>
        </p:txBody>
      </p:sp>
      <p:sp>
        <p:nvSpPr>
          <p:cNvPr id="27" name="TextBox 14"/>
          <p:cNvSpPr txBox="1"/>
          <p:nvPr/>
        </p:nvSpPr>
        <p:spPr>
          <a:xfrm>
            <a:off x="7026441" y="2314453"/>
            <a:ext cx="39244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页面包括单人模式，双人模式，排行榜，帮助，退出。蛇和食物使用方块表示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7026441" y="2055885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界面显示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AutoShape 16"/>
          <p:cNvSpPr/>
          <p:nvPr/>
        </p:nvSpPr>
        <p:spPr>
          <a:xfrm>
            <a:off x="6291396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0" name="AutoShape 17"/>
          <p:cNvSpPr/>
          <p:nvPr/>
        </p:nvSpPr>
        <p:spPr>
          <a:xfrm>
            <a:off x="6364030" y="3480835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 dirty="0"/>
          </a:p>
        </p:txBody>
      </p:sp>
      <p:sp>
        <p:nvSpPr>
          <p:cNvPr id="31" name="TextBox 18"/>
          <p:cNvSpPr txBox="1"/>
          <p:nvPr/>
        </p:nvSpPr>
        <p:spPr>
          <a:xfrm>
            <a:off x="7026441" y="3443791"/>
            <a:ext cx="3919347" cy="7617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整体界面大小为长640px，宽480px。游戏区为480*480的正方形区域。</a:t>
            </a:r>
            <a:endParaRPr lang="en-US" altLang="zh-CN" sz="12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19"/>
          <p:cNvSpPr txBox="1"/>
          <p:nvPr/>
        </p:nvSpPr>
        <p:spPr>
          <a:xfrm>
            <a:off x="7026441" y="3185223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界面大小设置</a:t>
            </a:r>
            <a:endParaRPr lang="en-US" sz="1500" b="1" dirty="0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AutoShape 20"/>
          <p:cNvSpPr/>
          <p:nvPr/>
        </p:nvSpPr>
        <p:spPr>
          <a:xfrm>
            <a:off x="6287363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4" name="AutoShape 21"/>
          <p:cNvSpPr/>
          <p:nvPr/>
        </p:nvSpPr>
        <p:spPr>
          <a:xfrm>
            <a:off x="6351329" y="4573072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1100" dirty="0"/>
          </a:p>
        </p:txBody>
      </p:sp>
      <p:sp>
        <p:nvSpPr>
          <p:cNvPr id="35" name="TextBox 22"/>
          <p:cNvSpPr txBox="1"/>
          <p:nvPr/>
        </p:nvSpPr>
        <p:spPr>
          <a:xfrm>
            <a:off x="7026441" y="4585680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单人模式使用w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 s </a:t>
            </a: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d键控制方向，双人模式则区分玩家一和玩家二的控制方向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7026441" y="4327112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游戏模式设置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/>
          <p:nvPr/>
        </p:nvSpPr>
        <p:spPr>
          <a:xfrm>
            <a:off x="967494" y="1538199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67494" y="1632965"/>
            <a:ext cx="377052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 dirty="0"/>
          </a:p>
        </p:txBody>
      </p:sp>
      <p:sp>
        <p:nvSpPr>
          <p:cNvPr id="14" name="TextBox 14"/>
          <p:cNvSpPr txBox="1"/>
          <p:nvPr/>
        </p:nvSpPr>
        <p:spPr>
          <a:xfrm>
            <a:off x="1561994" y="1522214"/>
            <a:ext cx="39244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定义和存储常用的数据结构，提供公共数据头文件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61994" y="1295400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公共数据common.h</a:t>
            </a:r>
            <a:endParaRPr lang="en-US" sz="15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67494" y="2277970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67494" y="2374754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1994" y="2305956"/>
            <a:ext cx="3919347" cy="7617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创建贪吃蛇类，负责实现蛇的各项功能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61994" y="2079142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snake类的设计</a:t>
            </a:r>
            <a:endParaRPr lang="en-US" sz="15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67494" y="3212482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967494" y="3307250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1994" y="3319858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创建食物类，实现食物的生成和交互逻辑</a:t>
            </a:r>
            <a:r>
              <a:rPr lang="en-US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61994" y="3061290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 dirty="0" err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food类的设计</a:t>
            </a:r>
            <a:endParaRPr lang="en-US" sz="1500" b="1" dirty="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838200" y="63786"/>
            <a:ext cx="7155402" cy="10916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方案设计与实现</a:t>
            </a:r>
            <a:endParaRPr lang="en-US" sz="110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719" y="609600"/>
            <a:ext cx="3601806" cy="5389017"/>
          </a:xfrm>
          <a:prstGeom prst="rect">
            <a:avLst/>
          </a:prstGeom>
        </p:spPr>
      </p:pic>
      <p:sp>
        <p:nvSpPr>
          <p:cNvPr id="31" name="AutoShape 20"/>
          <p:cNvSpPr/>
          <p:nvPr/>
        </p:nvSpPr>
        <p:spPr>
          <a:xfrm>
            <a:off x="967494" y="3995509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2" name="AutoShape 21"/>
          <p:cNvSpPr/>
          <p:nvPr/>
        </p:nvSpPr>
        <p:spPr>
          <a:xfrm>
            <a:off x="967494" y="4090277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 dirty="0"/>
          </a:p>
        </p:txBody>
      </p:sp>
      <p:sp>
        <p:nvSpPr>
          <p:cNvPr id="33" name="TextBox 22"/>
          <p:cNvSpPr txBox="1"/>
          <p:nvPr/>
        </p:nvSpPr>
        <p:spPr>
          <a:xfrm>
            <a:off x="1561994" y="4102885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创建排行榜类，用于显示和更新排行榜信息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1561994" y="3844317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ranklist类的设计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AutoShape 20"/>
          <p:cNvSpPr/>
          <p:nvPr/>
        </p:nvSpPr>
        <p:spPr>
          <a:xfrm>
            <a:off x="967494" y="5792618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36" name="AutoShape 21"/>
          <p:cNvSpPr/>
          <p:nvPr/>
        </p:nvSpPr>
        <p:spPr>
          <a:xfrm>
            <a:off x="967494" y="5887386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 dirty="0"/>
          </a:p>
        </p:txBody>
      </p:sp>
      <p:sp>
        <p:nvSpPr>
          <p:cNvPr id="37" name="TextBox 22"/>
          <p:cNvSpPr txBox="1"/>
          <p:nvPr/>
        </p:nvSpPr>
        <p:spPr>
          <a:xfrm>
            <a:off x="1561994" y="5899994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进行用户界面设计，使游戏外观更加美观和易于操作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561994" y="5641426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UI设计</a:t>
            </a:r>
            <a:endParaRPr lang="en-US" sz="1500" b="1" dirty="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AutoShape 20"/>
          <p:cNvSpPr/>
          <p:nvPr/>
        </p:nvSpPr>
        <p:spPr>
          <a:xfrm>
            <a:off x="967494" y="4964388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40" name="AutoShape 21"/>
          <p:cNvSpPr/>
          <p:nvPr/>
        </p:nvSpPr>
        <p:spPr>
          <a:xfrm>
            <a:off x="967494" y="5059156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 dirty="0"/>
          </a:p>
        </p:txBody>
      </p:sp>
      <p:sp>
        <p:nvSpPr>
          <p:cNvPr id="41" name="TextBox 22"/>
          <p:cNvSpPr txBox="1"/>
          <p:nvPr/>
        </p:nvSpPr>
        <p:spPr>
          <a:xfrm>
            <a:off x="1561994" y="5055376"/>
            <a:ext cx="42292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7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创建游戏控制类，负责整个游戏的逻辑控制和界面渲染</a:t>
            </a:r>
            <a:r>
              <a:rPr lang="en-US" altLang="zh-CN" sz="127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7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561994" y="4813196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game类设计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500" b="1" dirty="0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14800" y="2514600"/>
            <a:ext cx="495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实机演示</a:t>
            </a:r>
            <a:endParaRPr lang="zh-CN" altLang="en-US" sz="6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6169723" y="2486735"/>
            <a:ext cx="1493979" cy="1561660"/>
            <a:chOff x="6169723" y="2486735"/>
            <a:chExt cx="1493979" cy="1561660"/>
          </a:xfrm>
        </p:grpSpPr>
        <p:sp>
          <p:nvSpPr>
            <p:cNvPr id="4" name="Freeform 4"/>
            <p:cNvSpPr/>
            <p:nvPr/>
          </p:nvSpPr>
          <p:spPr>
            <a:xfrm rot="15417784">
              <a:off x="6169723" y="2486735"/>
              <a:ext cx="1493979" cy="1561660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 rot="20817784">
              <a:off x="6735760" y="3086613"/>
              <a:ext cx="361995" cy="36199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695093" y="1940295"/>
            <a:ext cx="3070972" cy="3210145"/>
            <a:chOff x="7695093" y="1940295"/>
            <a:chExt cx="3070972" cy="3210145"/>
          </a:xfrm>
        </p:grpSpPr>
        <p:sp>
          <p:nvSpPr>
            <p:cNvPr id="7" name="Freeform 7"/>
            <p:cNvSpPr/>
            <p:nvPr/>
          </p:nvSpPr>
          <p:spPr>
            <a:xfrm rot="16200000">
              <a:off x="7695093" y="1940295"/>
              <a:ext cx="3070972" cy="3210145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 rot="20817784">
              <a:off x="8906552" y="3204012"/>
              <a:ext cx="648053" cy="64805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914217" y="4174867"/>
            <a:ext cx="931026" cy="973214"/>
            <a:chOff x="6914217" y="4174867"/>
            <a:chExt cx="931026" cy="973214"/>
          </a:xfrm>
        </p:grpSpPr>
        <p:sp>
          <p:nvSpPr>
            <p:cNvPr id="10" name="Freeform 10"/>
            <p:cNvSpPr/>
            <p:nvPr/>
          </p:nvSpPr>
          <p:spPr>
            <a:xfrm rot="16200000">
              <a:off x="6914217" y="4174867"/>
              <a:ext cx="931026" cy="973214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7266959" y="4548656"/>
              <a:ext cx="225635" cy="225635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我们采用面向对象的方式编写程序，更好地组织和管理代码，提高程序的可读性和可维护性。</a:t>
            </a:r>
            <a:endParaRPr lang="en-US" sz="11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面向对象方式编写程序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125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我们基本完成了贪吃蛇游戏的复刻，实现了游戏的主要功能，包括蛇的移动、食物的生成和消失等</a:t>
            </a: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基本完成贪吃蛇游戏复刻</a:t>
            </a:r>
            <a:endParaRPr lang="en-US" sz="1500" b="1">
              <a:solidFill>
                <a:schemeClr val="accent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我们将数据运算和绘制操作分离，提高了程序的运行效率，使游戏更加流畅。</a:t>
            </a:r>
            <a:endParaRPr lang="en-US" sz="11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00" b="1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数据运算与绘制操作分离</a:t>
            </a:r>
            <a:endParaRPr lang="en-US" sz="1500" b="1">
              <a:solidFill>
                <a:schemeClr val="accent3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项目完成情况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34848" y="304800"/>
            <a:ext cx="11305309" cy="6026727"/>
          </a:xfrm>
          <a:prstGeom prst="rect">
            <a:avLst/>
          </a:prstGeom>
          <a:solidFill>
            <a:srgbClr val="FDFAF6">
              <a:alpha val="100000"/>
            </a:srgbClr>
          </a:solidFill>
        </p:spPr>
      </p:sp>
      <p:grpSp>
        <p:nvGrpSpPr>
          <p:cNvPr id="3" name="Group 3"/>
          <p:cNvGrpSpPr/>
          <p:nvPr/>
        </p:nvGrpSpPr>
        <p:grpSpPr>
          <a:xfrm>
            <a:off x="6169723" y="2486735"/>
            <a:ext cx="1493979" cy="1561660"/>
            <a:chOff x="6169723" y="2486735"/>
            <a:chExt cx="1493979" cy="1561660"/>
          </a:xfrm>
        </p:grpSpPr>
        <p:sp>
          <p:nvSpPr>
            <p:cNvPr id="4" name="Freeform 4"/>
            <p:cNvSpPr/>
            <p:nvPr/>
          </p:nvSpPr>
          <p:spPr>
            <a:xfrm rot="15417784">
              <a:off x="6169723" y="2486735"/>
              <a:ext cx="1493979" cy="1561660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 rot="20817784">
              <a:off x="6735760" y="3086613"/>
              <a:ext cx="361995" cy="361995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695093" y="1940295"/>
            <a:ext cx="3070972" cy="3210145"/>
            <a:chOff x="7695093" y="1940295"/>
            <a:chExt cx="3070972" cy="3210145"/>
          </a:xfrm>
        </p:grpSpPr>
        <p:sp>
          <p:nvSpPr>
            <p:cNvPr id="7" name="Freeform 7"/>
            <p:cNvSpPr/>
            <p:nvPr/>
          </p:nvSpPr>
          <p:spPr>
            <a:xfrm rot="16200000">
              <a:off x="7695093" y="1940295"/>
              <a:ext cx="3070972" cy="3210145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 rot="20817784">
              <a:off x="8906552" y="3204012"/>
              <a:ext cx="648053" cy="64805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914217" y="4174867"/>
            <a:ext cx="931026" cy="973214"/>
            <a:chOff x="6914217" y="4174867"/>
            <a:chExt cx="931026" cy="973214"/>
          </a:xfrm>
        </p:grpSpPr>
        <p:sp>
          <p:nvSpPr>
            <p:cNvPr id="10" name="Freeform 10"/>
            <p:cNvSpPr/>
            <p:nvPr/>
          </p:nvSpPr>
          <p:spPr>
            <a:xfrm rot="16200000">
              <a:off x="6914217" y="4174867"/>
              <a:ext cx="931026" cy="973214"/>
            </a:xfrm>
            <a:custGeom>
              <a:avLst/>
              <a:gdLst/>
              <a:ahLst/>
              <a:cxnLst/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7266959" y="4548656"/>
              <a:ext cx="225635" cy="225635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828709" y="2298684"/>
            <a:ext cx="556506" cy="556506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AutoShape 13"/>
          <p:cNvSpPr/>
          <p:nvPr/>
        </p:nvSpPr>
        <p:spPr>
          <a:xfrm>
            <a:off x="919488" y="2393450"/>
            <a:ext cx="377052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 dirty="0"/>
          </a:p>
        </p:txBody>
      </p:sp>
      <p:sp>
        <p:nvSpPr>
          <p:cNvPr id="14" name="TextBox 14"/>
          <p:cNvSpPr txBox="1"/>
          <p:nvPr/>
        </p:nvSpPr>
        <p:spPr>
          <a:xfrm>
            <a:off x="1563754" y="2314453"/>
            <a:ext cx="3924406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我们完成了游戏的用户界面设计，并实现了用户与游戏的交互效果，使游戏更加美观和易用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63754" y="2055885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完成UI与用户交互效果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28709" y="3384051"/>
            <a:ext cx="556506" cy="556506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AutoShape 17"/>
          <p:cNvSpPr/>
          <p:nvPr/>
        </p:nvSpPr>
        <p:spPr>
          <a:xfrm>
            <a:off x="901343" y="3480835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 dirty="0"/>
          </a:p>
        </p:txBody>
      </p:sp>
      <p:sp>
        <p:nvSpPr>
          <p:cNvPr id="18" name="TextBox 18"/>
          <p:cNvSpPr txBox="1"/>
          <p:nvPr/>
        </p:nvSpPr>
        <p:spPr>
          <a:xfrm>
            <a:off x="1563754" y="3443791"/>
            <a:ext cx="3919347" cy="76175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我们增加了排行榜机制，使玩家可以查看自己的分数和排名，激发玩家的竞争意识</a:t>
            </a:r>
            <a:r>
              <a:rPr lang="en-US" altLang="zh-CN" sz="12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63754" y="3185223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增加排行榜机制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24676" y="4478304"/>
            <a:ext cx="556506" cy="556506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21" name="AutoShape 21"/>
          <p:cNvSpPr/>
          <p:nvPr/>
        </p:nvSpPr>
        <p:spPr>
          <a:xfrm>
            <a:off x="888642" y="4573072"/>
            <a:ext cx="431493" cy="35141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1875" b="1" dirty="0">
                <a:solidFill>
                  <a:schemeClr val="accent3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1100" dirty="0"/>
          </a:p>
        </p:txBody>
      </p:sp>
      <p:sp>
        <p:nvSpPr>
          <p:cNvPr id="22" name="TextBox 22"/>
          <p:cNvSpPr txBox="1"/>
          <p:nvPr/>
        </p:nvSpPr>
        <p:spPr>
          <a:xfrm>
            <a:off x="1563754" y="4585680"/>
            <a:ext cx="3919347" cy="74920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 fontScale="25000" lnSpcReduction="20000"/>
          </a:bodyPr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altLang="zh-CN" sz="4800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我们增加了单人和双人两种游戏模式，使玩家可以根据自己的喜好选择不同的游戏方式</a:t>
            </a:r>
            <a:r>
              <a:rPr lang="en-US" altLang="zh-CN" sz="4800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4800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125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125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63754" y="4327112"/>
            <a:ext cx="3601807" cy="45362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增加单双人游戏模式</a:t>
            </a:r>
            <a:endParaRPr lang="en-US" altLang="zh-CN" sz="16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914401" y="965393"/>
            <a:ext cx="7155402" cy="10916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项目完成情况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193"/>
          <a:stretch>
            <a:fillRect/>
          </a:stretch>
        </p:blipFill>
        <p:spPr>
          <a:xfrm>
            <a:off x="1" y="-12700"/>
            <a:ext cx="443344" cy="68560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flipH="1" flipV="1">
            <a:off x="-3" y="4420134"/>
            <a:ext cx="1293237" cy="2437866"/>
          </a:xfrm>
          <a:custGeom>
            <a:avLst/>
            <a:gdLst/>
            <a:ahLst/>
            <a:cxnLst/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t="7193"/>
          <a:stretch>
            <a:fillRect/>
          </a:stretch>
        </p:blipFill>
        <p:spPr>
          <a:xfrm rot="5400000">
            <a:off x="6072641" y="-5676015"/>
            <a:ext cx="443344" cy="117953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/>
            <a:ahLst/>
            <a:cxnLst/>
            <a:rect l="0" t="0" r="0" b="0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Freeform 6"/>
          <p:cNvSpPr/>
          <p:nvPr/>
        </p:nvSpPr>
        <p:spPr>
          <a:xfrm>
            <a:off x="396626" y="4929577"/>
            <a:ext cx="775021" cy="775021"/>
          </a:xfrm>
          <a:custGeom>
            <a:avLst/>
            <a:gdLst/>
            <a:ahLst/>
            <a:cxnLst/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550564" y="1057274"/>
            <a:ext cx="9875463" cy="999746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尚未解决的问题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430795" y="2236657"/>
            <a:ext cx="9727036" cy="516372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457200"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食物生成算法待优化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：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marL="457200"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当前食物生成算法需检测蛇节点，导致效率低下，运行卡顿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1910518" y="3581400"/>
            <a:ext cx="6366015" cy="3961593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UI设计待优化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：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当前UI设计不够美观，需进行优化以提升用户体验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454" y="3427336"/>
            <a:ext cx="3202546" cy="3430665"/>
          </a:xfrm>
          <a:custGeom>
            <a:avLst/>
            <a:gdLst/>
            <a:ahLst/>
            <a:cxnLst/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rgbClr val="AAC3E8">
              <a:alpha val="100000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8989454" y="3654149"/>
            <a:ext cx="3202546" cy="3203852"/>
          </a:xfrm>
          <a:custGeom>
            <a:avLst/>
            <a:gdLst/>
            <a:ahLst/>
            <a:cxnLst/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sp>
        <p:nvSpPr>
          <p:cNvPr id="4" name="Freeform 4"/>
          <p:cNvSpPr/>
          <p:nvPr/>
        </p:nvSpPr>
        <p:spPr>
          <a:xfrm>
            <a:off x="8989455" y="1"/>
            <a:ext cx="3202545" cy="3437345"/>
          </a:xfrm>
          <a:custGeom>
            <a:avLst/>
            <a:gdLst/>
            <a:ahLst/>
            <a:cxnLst/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rgbClr val="CCBE89">
              <a:alpha val="100000"/>
            </a:srgbClr>
          </a:solidFill>
        </p:spPr>
      </p:sp>
      <p:sp>
        <p:nvSpPr>
          <p:cNvPr id="5" name="Freeform 5"/>
          <p:cNvSpPr/>
          <p:nvPr/>
        </p:nvSpPr>
        <p:spPr>
          <a:xfrm>
            <a:off x="8989454" y="6681"/>
            <a:ext cx="3202546" cy="3436477"/>
          </a:xfrm>
          <a:custGeom>
            <a:avLst/>
            <a:gdLst/>
            <a:ahLst/>
            <a:cxnLst/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914399" y="834635"/>
            <a:ext cx="7796464" cy="122238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开发平台及辅助工具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</p:spPr>
      </p:sp>
      <p:sp>
        <p:nvSpPr>
          <p:cNvPr id="8" name="AutoShape 8"/>
          <p:cNvSpPr/>
          <p:nvPr/>
        </p:nvSpPr>
        <p:spPr>
          <a:xfrm>
            <a:off x="914400" y="2303028"/>
            <a:ext cx="3283119" cy="3720337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开发平台：我们使用visual studio 2022作为主要的开发平台，它提供了丰富的功能和工具，有助于我们更有效地进行程序开发。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782159" y="2303028"/>
            <a:ext cx="3284951" cy="3720337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辅助工具：我们使用EasyX Library for C++作为辅助工具，它提供了图形和动画功能，使我们的游戏更加美观和生动。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193"/>
          <a:stretch>
            <a:fillRect/>
          </a:stretch>
        </p:blipFill>
        <p:spPr>
          <a:xfrm>
            <a:off x="1" y="-12700"/>
            <a:ext cx="443344" cy="68560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flipH="1" flipV="1">
            <a:off x="-3" y="4420134"/>
            <a:ext cx="1293237" cy="2437866"/>
          </a:xfrm>
          <a:custGeom>
            <a:avLst/>
            <a:gdLst/>
            <a:ahLst/>
            <a:cxnLst/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t="7193"/>
          <a:stretch>
            <a:fillRect/>
          </a:stretch>
        </p:blipFill>
        <p:spPr>
          <a:xfrm rot="5400000">
            <a:off x="6072641" y="-5676015"/>
            <a:ext cx="443344" cy="117953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/>
            <a:ahLst/>
            <a:cxnLst/>
            <a:rect l="0" t="0" r="0" b="0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Freeform 6"/>
          <p:cNvSpPr/>
          <p:nvPr/>
        </p:nvSpPr>
        <p:spPr>
          <a:xfrm>
            <a:off x="396626" y="4929577"/>
            <a:ext cx="775021" cy="775021"/>
          </a:xfrm>
          <a:custGeom>
            <a:avLst/>
            <a:gdLst/>
            <a:ahLst/>
            <a:cxnLst/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rgbClr val="1F2C8F">
              <a:alpha val="10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550564" y="1057274"/>
            <a:ext cx="9875463" cy="999746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3600" b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开发小结与心得体会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361471" y="2284807"/>
            <a:ext cx="5155036" cy="1811772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marL="457200"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1</a:t>
            </a:r>
            <a:r>
              <a:rPr lang="zh-CN" altLang="en-US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程序编写完成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：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marL="457200"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当前程序的编写已基本完成，我们了解到让一个思路落实到程序身上的困难，了解到一个程序的注释的重要性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1828800" y="3779895"/>
            <a:ext cx="5105400" cy="16764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2 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团队合作的重要性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：</a:t>
            </a:r>
            <a:endParaRPr lang="en-US" sz="1800" dirty="0">
              <a:solidFill>
                <a:srgbClr val="1F2C8F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通过分共合作。</a:t>
            </a:r>
            <a:r>
              <a:rPr lang="en-US" sz="1800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我们意识到团队合作的重要性，可大大节约时间与精力</a:t>
            </a:r>
            <a:r>
              <a:rPr lang="en-US" sz="1800" dirty="0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438474" y="457199"/>
            <a:ext cx="987552" cy="471489"/>
          </a:xfrm>
          <a:prstGeom prst="rect">
            <a:avLst/>
          </a:prstGeom>
          <a:noFill/>
        </p:spPr>
      </p:sp>
      <p:sp>
        <p:nvSpPr>
          <p:cNvPr id="11" name="文本框 10"/>
          <p:cNvSpPr txBox="1"/>
          <p:nvPr/>
        </p:nvSpPr>
        <p:spPr>
          <a:xfrm>
            <a:off x="1868307" y="5121389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UI" panose="020B0503020204020204" charset="-122"/>
                <a:ea typeface="Microsoft YaHei UI" panose="020B0503020204020204" charset="-122"/>
              </a:rPr>
              <a:t>3 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优化程序意识</a:t>
            </a:r>
            <a:r>
              <a:rPr lang="en-US" altLang="zh-CN" dirty="0">
                <a:latin typeface="Microsoft YaHei UI" panose="020B0503020204020204" charset="-122"/>
                <a:ea typeface="Microsoft YaHei UI" panose="020B0503020204020204" charset="-122"/>
              </a:rPr>
              <a:t>:</a:t>
            </a:r>
            <a:endParaRPr lang="en-US" altLang="zh-CN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蛇类从单向链表到双向链表再到</a:t>
            </a:r>
            <a:r>
              <a:rPr lang="en-US" altLang="zh-CN" dirty="0">
                <a:latin typeface="Microsoft YaHei UI" panose="020B0503020204020204" charset="-122"/>
                <a:ea typeface="Microsoft YaHei UI" panose="020B0503020204020204" charset="-122"/>
              </a:rPr>
              <a:t>STL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过程，逐步优化程序。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C8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8948738" cy="6858000"/>
          </a:xfrm>
          <a:custGeom>
            <a:avLst/>
            <a:gdLst/>
            <a:ahLst/>
            <a:cxnLst/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FAF6">
              <a:alpha val="100000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7527501" y="0"/>
            <a:ext cx="4671276" cy="6857999"/>
          </a:xfrm>
          <a:custGeom>
            <a:avLst/>
            <a:gdLst/>
            <a:ahLst/>
            <a:cxnLst/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rgbClr val="F5CDCE">
              <a:alpha val="100000"/>
            </a:srgb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914401" y="2057400"/>
            <a:ext cx="5486399" cy="12954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800" b="1" dirty="0" err="1">
                <a:solidFill>
                  <a:srgbClr val="1F2C8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谢谢</a:t>
            </a:r>
            <a:endParaRPr lang="en-US" sz="1600" dirty="0"/>
          </a:p>
        </p:txBody>
      </p:sp>
      <p:sp>
        <p:nvSpPr>
          <p:cNvPr id="6" name="AutoShape 6"/>
          <p:cNvSpPr/>
          <p:nvPr/>
        </p:nvSpPr>
        <p:spPr>
          <a:xfrm>
            <a:off x="914401" y="3813606"/>
            <a:ext cx="5715000" cy="2234642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575"/>
              </a:spcBef>
            </a:pPr>
            <a:endParaRPr lang="en-US" sz="1100" dirty="0"/>
          </a:p>
          <a:p>
            <a:pPr algn="l">
              <a:lnSpc>
                <a:spcPct val="100000"/>
              </a:lnSpc>
              <a:spcBef>
                <a:spcPts val="575"/>
              </a:spcBef>
            </a:pPr>
            <a:endParaRPr lang="en-US" sz="1100" dirty="0"/>
          </a:p>
          <a:p>
            <a:pPr algn="l">
              <a:lnSpc>
                <a:spcPct val="100000"/>
              </a:lnSpc>
              <a:spcBef>
                <a:spcPts val="575"/>
              </a:spcBef>
            </a:pPr>
            <a:endParaRPr lang="en-US" sz="11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mU4YWM2YmI3MzlmNmFjOWI1ZjQwMDc4NDJjZDE1MD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1F2C8F"/>
      </a:dk1>
      <a:lt1>
        <a:srgbClr val="FDFAF6"/>
      </a:lt1>
      <a:dk2>
        <a:srgbClr val="44546A"/>
      </a:dk2>
      <a:lt2>
        <a:srgbClr val="E7E6E6"/>
      </a:lt2>
      <a:accent1>
        <a:srgbClr val="1F2C8F"/>
      </a:accent1>
      <a:accent2>
        <a:srgbClr val="1F2C8F"/>
      </a:accent2>
      <a:accent3>
        <a:srgbClr val="1F2C8F"/>
      </a:accent3>
      <a:accent4>
        <a:srgbClr val="1F2C8F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1465</Words>
  <Application>WPS 演示</Application>
  <PresentationFormat>宽屏</PresentationFormat>
  <Paragraphs>197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Microsoft YaHei UI</vt:lpstr>
      <vt:lpstr>微软雅黑</vt:lpstr>
      <vt:lpstr>Arial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南 柯一梦</cp:lastModifiedBy>
  <cp:revision>4</cp:revision>
  <dcterms:created xsi:type="dcterms:W3CDTF">2006-08-16T00:00:00Z</dcterms:created>
  <dcterms:modified xsi:type="dcterms:W3CDTF">2024-06-18T13:59:45Z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9E3704A0DD344C34A1AB41C656E7E856_13</vt:lpwstr>
  </property>
  <property fmtid="{D5CDD505-2E9C-101B-9397-08002B2CF9AE}" pid="3" name="KSOProductBuildVer">
    <vt:lpwstr>2052-12.1.0.17133</vt:lpwstr>
  </property>
</Properties>
</file>