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5"/>
  </p:notesMasterIdLst>
  <p:handoutMasterIdLst>
    <p:handoutMasterId r:id="rId24"/>
  </p:handoutMasterIdLst>
  <p:sldIdLst>
    <p:sldId id="260" r:id="rId4"/>
    <p:sldId id="261" r:id="rId6"/>
    <p:sldId id="262" r:id="rId7"/>
    <p:sldId id="382" r:id="rId8"/>
    <p:sldId id="291" r:id="rId9"/>
    <p:sldId id="385" r:id="rId10"/>
    <p:sldId id="295" r:id="rId11"/>
    <p:sldId id="388" r:id="rId12"/>
    <p:sldId id="389" r:id="rId13"/>
    <p:sldId id="393" r:id="rId14"/>
    <p:sldId id="392" r:id="rId15"/>
    <p:sldId id="394" r:id="rId16"/>
    <p:sldId id="395" r:id="rId17"/>
    <p:sldId id="396" r:id="rId18"/>
    <p:sldId id="397" r:id="rId19"/>
    <p:sldId id="398" r:id="rId20"/>
    <p:sldId id="399" r:id="rId21"/>
    <p:sldId id="300" r:id="rId22"/>
    <p:sldId id="313" r:id="rId23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5" userDrawn="1">
          <p15:clr>
            <a:srgbClr val="A4A3A4"/>
          </p15:clr>
        </p15:guide>
        <p15:guide id="2" pos="38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0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8" autoAdjust="0"/>
    <p:restoredTop sz="87468" autoAdjust="0"/>
  </p:normalViewPr>
  <p:slideViewPr>
    <p:cSldViewPr snapToGrid="0" showGuides="1">
      <p:cViewPr varScale="1">
        <p:scale>
          <a:sx n="122" d="100"/>
          <a:sy n="122" d="100"/>
        </p:scale>
        <p:origin x="106" y="624"/>
      </p:cViewPr>
      <p:guideLst>
        <p:guide orient="horz" pos="2105"/>
        <p:guide pos="38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215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47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2F430-4740-40B5-85C9-2086213972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8A98F-62F7-4FC1-8793-2AC85E1AC7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977C3-5D49-4AE3-94A3-4A850F71867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3FDB9-DDE0-4054-8528-4EF247FF79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讲清楚“小米便签”体系结构中各层、各包的主要职责及包之间的关系</a:t>
            </a:r>
            <a:endParaRPr lang="en-US" altLang="zh-CN" sz="12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简要介绍“小米便签”的基本功能，并具体说明某一功能在体系结构中的体现</a:t>
            </a:r>
            <a:endParaRPr lang="zh-CN" altLang="en-US" sz="12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说明每个成员：（</a:t>
            </a:r>
            <a:r>
              <a:rPr lang="en-US" altLang="zh-CN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）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精读的功能；（</a:t>
            </a:r>
            <a:r>
              <a:rPr lang="en-US" altLang="zh-CN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）功能实现类的交互（设计顺序图）；（</a:t>
            </a:r>
            <a:r>
              <a:rPr lang="en-US" altLang="zh-CN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）功能实现涉及的类（设计类图）；（</a:t>
            </a:r>
            <a:r>
              <a:rPr lang="en-US" altLang="zh-CN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）代码标注情况（类、方法、语句块、语句、标注量）</a:t>
            </a:r>
            <a:endParaRPr lang="en-US" altLang="zh-CN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讲清楚如何通过精读代码，逆向得到设计顺序图和设计类图。</a:t>
            </a:r>
            <a:endParaRPr lang="en-US" altLang="zh-CN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D3FDB9-DDE0-4054-8528-4EF247FF7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内容要求：</a:t>
            </a:r>
            <a:endParaRPr lang="en-US" altLang="zh-CN" sz="12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分析评估“小米便签”代码的编程规范</a:t>
            </a:r>
            <a:endParaRPr lang="en-US" altLang="zh-CN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分析评估“小米便签”代码中存在的缺陷</a:t>
            </a:r>
            <a:endParaRPr lang="en-US" altLang="zh-CN" sz="12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30000"/>
              </a:lnSpc>
              <a:spcBef>
                <a:spcPts val="600"/>
              </a:spcBef>
              <a:buNone/>
              <a:defRPr/>
            </a:pPr>
            <a:endParaRPr lang="en-US" altLang="zh-CN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eriod"/>
              <a:defRPr/>
            </a:pP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简要说明所用代码质量分析工具</a:t>
            </a:r>
            <a:endParaRPr lang="en-US" altLang="zh-CN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eriod"/>
              <a:defRPr/>
            </a:pP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简要介绍严重程度等级说明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D3FDB9-DDE0-4054-8528-4EF247FF7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8922EB3-8BB3-4D7C-920D-99B3A498A3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103367" y="6372416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0" i="0" dirty="0">
                <a:solidFill>
                  <a:schemeClr val="lt1">
                    <a:lumMod val="50000"/>
                  </a:schemeClr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  <a:endParaRPr lang="zh-CN" altLang="en-US" sz="2000" b="0" i="0" dirty="0">
              <a:solidFill>
                <a:schemeClr val="lt1">
                  <a:lumMod val="50000"/>
                </a:schemeClr>
              </a:solidFill>
              <a:effectLst/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835" y="183358"/>
            <a:ext cx="2236966" cy="5724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F5C7D-8D99-4A34-A1E2-2DE24A067E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24F6-D578-4DD4-A737-07C2BD280F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7.png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image" Target="../media/image6.png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0" Type="http://schemas.openxmlformats.org/officeDocument/2006/relationships/notesSlide" Target="../notesSlides/notesSlide2.xml"/><Relationship Id="rId1" Type="http://schemas.openxmlformats.org/officeDocument/2006/relationships/tags" Target="../tags/tag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tags" Target="../tags/tag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tags" Target="../tags/tag35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jpeg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1" Type="http://schemas.openxmlformats.org/officeDocument/2006/relationships/tags" Target="../tags/tag3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tags" Target="../tags/tag3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tags" Target="../tags/tag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6" y="211432"/>
            <a:ext cx="11809308" cy="552601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1345" y="211431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961302" y="6056550"/>
            <a:ext cx="10268124" cy="487239"/>
          </a:xfrm>
          <a:prstGeom prst="parallelogram">
            <a:avLst/>
          </a:prstGeom>
          <a:solidFill>
            <a:srgbClr val="024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组员：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220340019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王定宇，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220340074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苏鹿瑃，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220340083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舒振峰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6772329" y="4960989"/>
            <a:ext cx="2292946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2024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占位符 24"/>
          <p:cNvSpPr txBox="1"/>
          <p:nvPr/>
        </p:nvSpPr>
        <p:spPr>
          <a:xfrm>
            <a:off x="514745" y="2033643"/>
            <a:ext cx="11161239" cy="21337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5000"/>
              </a:lnSpc>
              <a:defRPr/>
            </a:pPr>
            <a:r>
              <a:rPr lang="zh-CN" altLang="en-US" sz="2000" dirty="0">
                <a:solidFill>
                  <a:sysClr val="window" lastClr="FFFFFF"/>
                </a:solidFill>
              </a:rPr>
              <a:t>软件工程课程综合实践汇报</a:t>
            </a:r>
            <a:endParaRPr lang="en-US" altLang="zh-CN" sz="2000" dirty="0">
              <a:solidFill>
                <a:sysClr val="window" lastClr="FFFFFF"/>
              </a:solidFill>
            </a:endParaRPr>
          </a:p>
          <a:p>
            <a:pPr lvl="0">
              <a:lnSpc>
                <a:spcPct val="125000"/>
              </a:lnSpc>
              <a:defRPr/>
            </a:pPr>
            <a:r>
              <a:rPr lang="zh-CN" altLang="en-US" dirty="0">
                <a:solidFill>
                  <a:sysClr val="window" lastClr="FFFFFF"/>
                </a:solidFill>
              </a:rPr>
              <a:t>小米便签阅读与维护</a:t>
            </a:r>
            <a:endParaRPr lang="zh-CN" altLang="en-US" dirty="0">
              <a:solidFill>
                <a:sysClr val="window" lastClr="FFFFFF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182168" y="4352676"/>
            <a:ext cx="763284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0" y="675599"/>
            <a:ext cx="4430178" cy="11602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350730" y="333113"/>
            <a:ext cx="2773045" cy="840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计算机科学与技术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2242160" y="4960990"/>
            <a:ext cx="3853840" cy="38382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组长：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220340062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罗奕翔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0" y="0"/>
            <a:ext cx="611606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25401" y="-14990"/>
            <a:ext cx="6259616" cy="6872990"/>
          </a:xfrm>
          <a:prstGeom prst="rect">
            <a:avLst/>
          </a:prstGeom>
          <a:gradFill flip="none" rotWithShape="1">
            <a:gsLst>
              <a:gs pos="0">
                <a:srgbClr val="024282">
                  <a:alpha val="70000"/>
                </a:srgbClr>
              </a:gs>
              <a:gs pos="59000">
                <a:srgbClr val="024282">
                  <a:alpha val="80000"/>
                </a:srgbClr>
              </a:gs>
              <a:gs pos="100000">
                <a:srgbClr val="024282">
                  <a:alpha val="9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51251" y="948678"/>
            <a:ext cx="3022484" cy="1350274"/>
            <a:chOff x="1283804" y="1236710"/>
            <a:chExt cx="3022484" cy="1350274"/>
          </a:xfrm>
        </p:grpSpPr>
        <p:sp>
          <p:nvSpPr>
            <p:cNvPr id="4" name="平行四边形 3"/>
            <p:cNvSpPr/>
            <p:nvPr/>
          </p:nvSpPr>
          <p:spPr>
            <a:xfrm>
              <a:off x="1283804" y="1236710"/>
              <a:ext cx="3022484" cy="1350274"/>
            </a:xfrm>
            <a:prstGeom prst="parallelogram">
              <a:avLst>
                <a:gd name="adj" fmla="val 3020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573792" y="1256225"/>
              <a:ext cx="2410259" cy="1330759"/>
              <a:chOff x="4874746" y="232424"/>
              <a:chExt cx="2410259" cy="1330759"/>
            </a:xfrm>
          </p:grpSpPr>
          <p:sp>
            <p:nvSpPr>
              <p:cNvPr id="7" name="文本框 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5193843" y="1163073"/>
                <a:ext cx="1772064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CONTENTS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sp>
            <p:nvSpPr>
              <p:cNvPr id="8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4874746" y="232424"/>
                <a:ext cx="241025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865755" algn="l"/>
                  </a:tabLst>
                  <a:defRPr/>
                </a:pPr>
                <a:r>
                  <a:rPr kumimoji="0" lang="zh-CN" alt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428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Calibri" panose="020F0502020204030204" pitchFamily="34" charset="0"/>
                  </a:rPr>
                  <a:t>目 录</a:t>
                </a:r>
                <a:endParaRPr kumimoji="0" lang="en-US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5471592" y="1091557"/>
                <a:ext cx="1224136" cy="0"/>
              </a:xfrm>
              <a:prstGeom prst="line">
                <a:avLst/>
              </a:prstGeom>
              <a:ln w="28575">
                <a:solidFill>
                  <a:srgbClr val="0242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组合 12"/>
          <p:cNvGrpSpPr/>
          <p:nvPr>
            <p:custDataLst>
              <p:tags r:id="rId2"/>
            </p:custDataLst>
          </p:nvPr>
        </p:nvGrpSpPr>
        <p:grpSpPr>
          <a:xfrm>
            <a:off x="5519934" y="1112416"/>
            <a:ext cx="1381373" cy="660400"/>
            <a:chOff x="5519936" y="1488468"/>
            <a:chExt cx="1381373" cy="660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平行四边形 10"/>
            <p:cNvSpPr/>
            <p:nvPr>
              <p:custDataLst>
                <p:tags r:id="rId3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01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5"/>
            </p:custDataLst>
          </p:nvPr>
        </p:nvGrpSpPr>
        <p:grpSpPr>
          <a:xfrm>
            <a:off x="5519935" y="2528573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平行四边形 14"/>
            <p:cNvSpPr/>
            <p:nvPr>
              <p:custDataLst>
                <p:tags r:id="rId6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文本框 1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02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8"/>
            </p:custDataLst>
          </p:nvPr>
        </p:nvGrpSpPr>
        <p:grpSpPr>
          <a:xfrm>
            <a:off x="5450291" y="3944730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平行四边形 17"/>
            <p:cNvSpPr/>
            <p:nvPr>
              <p:custDataLst>
                <p:tags r:id="rId9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文本框 1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03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11"/>
            </p:custDataLst>
          </p:nvPr>
        </p:nvGrpSpPr>
        <p:grpSpPr>
          <a:xfrm>
            <a:off x="5519934" y="5360888"/>
            <a:ext cx="1381373" cy="660400"/>
            <a:chOff x="5519936" y="1488468"/>
            <a:chExt cx="1381373" cy="66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平行四边形 20"/>
            <p:cNvSpPr/>
            <p:nvPr>
              <p:custDataLst>
                <p:tags r:id="rId12"/>
              </p:custDataLst>
            </p:nvPr>
          </p:nvSpPr>
          <p:spPr>
            <a:xfrm>
              <a:off x="5519936" y="1488468"/>
              <a:ext cx="1381373" cy="6604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597600" y="1541909"/>
              <a:ext cx="108675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04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14"/>
            </p:custDataLst>
          </p:nvPr>
        </p:nvGrpSpPr>
        <p:grpSpPr>
          <a:xfrm>
            <a:off x="7407301" y="968193"/>
            <a:ext cx="2688849" cy="908903"/>
            <a:chOff x="7213667" y="968193"/>
            <a:chExt cx="2688849" cy="908903"/>
          </a:xfrm>
        </p:grpSpPr>
        <p:sp>
          <p:nvSpPr>
            <p:cNvPr id="31" name="文本框 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开源代码阅读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矩形 31"/>
            <p:cNvSpPr/>
            <p:nvPr>
              <p:custDataLst>
                <p:tags r:id="rId16"/>
              </p:custDataLst>
            </p:nvPr>
          </p:nvSpPr>
          <p:spPr>
            <a:xfrm>
              <a:off x="7213667" y="1507764"/>
              <a:ext cx="26888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reading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17"/>
            </p:custDataLst>
          </p:nvPr>
        </p:nvGrpSpPr>
        <p:grpSpPr>
          <a:xfrm>
            <a:off x="7407302" y="2416386"/>
            <a:ext cx="2705040" cy="884773"/>
            <a:chOff x="7213668" y="968193"/>
            <a:chExt cx="2705040" cy="884773"/>
          </a:xfrm>
        </p:grpSpPr>
        <p:sp>
          <p:nvSpPr>
            <p:cNvPr id="35" name="文本框 6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代码质量分析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19"/>
              </p:custDataLst>
            </p:nvPr>
          </p:nvSpPr>
          <p:spPr>
            <a:xfrm>
              <a:off x="7213668" y="1483634"/>
              <a:ext cx="27050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Code quality analysis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20"/>
            </p:custDataLst>
          </p:nvPr>
        </p:nvGrpSpPr>
        <p:grpSpPr>
          <a:xfrm>
            <a:off x="7407883" y="3832543"/>
            <a:ext cx="3125717" cy="893028"/>
            <a:chOff x="7214249" y="968193"/>
            <a:chExt cx="3125717" cy="893028"/>
          </a:xfrm>
        </p:grpSpPr>
        <p:sp>
          <p:nvSpPr>
            <p:cNvPr id="38" name="文本框 6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7214249" y="968193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开源代码维护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22"/>
              </p:custDataLst>
            </p:nvPr>
          </p:nvSpPr>
          <p:spPr>
            <a:xfrm>
              <a:off x="7214302" y="1491889"/>
              <a:ext cx="31256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Open source code maintenance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23"/>
            </p:custDataLst>
          </p:nvPr>
        </p:nvGrpSpPr>
        <p:grpSpPr>
          <a:xfrm>
            <a:off x="7407301" y="5264329"/>
            <a:ext cx="1651486" cy="885408"/>
            <a:chOff x="7213667" y="968193"/>
            <a:chExt cx="1651486" cy="885408"/>
          </a:xfrm>
        </p:grpSpPr>
        <p:sp>
          <p:nvSpPr>
            <p:cNvPr id="41" name="文本框 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7214249" y="968193"/>
              <a:ext cx="90281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总结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矩形 41"/>
            <p:cNvSpPr/>
            <p:nvPr>
              <p:custDataLst>
                <p:tags r:id="rId25"/>
              </p:custDataLst>
            </p:nvPr>
          </p:nvSpPr>
          <p:spPr>
            <a:xfrm>
              <a:off x="7213667" y="1484269"/>
              <a:ext cx="165148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24282"/>
                  </a:solidFill>
                  <a:effectLst/>
                  <a:uLnTx/>
                  <a:uFillTx/>
                  <a:latin typeface="Calibri Light" panose="020F0302020204030204" pitchFamily="34" charset="0"/>
                  <a:ea typeface="方正兰亭黑_GBK"/>
                  <a:cs typeface="+mn-cs"/>
                </a:rPr>
                <a:t>Summary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8617953" y="6385194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2000" b="0" i="0" dirty="0">
                <a:solidFill>
                  <a:srgbClr val="25506B"/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明德至善 弘毅兴邦</a:t>
            </a:r>
            <a:endParaRPr lang="zh-CN" altLang="en-US" sz="2000" b="0" i="0" dirty="0">
              <a:solidFill>
                <a:srgbClr val="25506B"/>
              </a:solidFill>
              <a:effectLst/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1" y="3276108"/>
            <a:ext cx="7432218" cy="1016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开源代码阅读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1" y="4424107"/>
            <a:ext cx="608899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reading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883910" y="45523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泛读小米便签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4" name="组合 53"/>
          <p:cNvGrpSpPr/>
          <p:nvPr>
            <p:custDataLst>
              <p:tags r:id="rId1"/>
            </p:custDataLst>
          </p:nvPr>
        </p:nvGrpSpPr>
        <p:grpSpPr>
          <a:xfrm>
            <a:off x="5732381" y="980729"/>
            <a:ext cx="5904129" cy="5448818"/>
            <a:chOff x="5591944" y="980728"/>
            <a:chExt cx="6065777" cy="3168350"/>
          </a:xfrm>
        </p:grpSpPr>
        <p:sp>
          <p:nvSpPr>
            <p:cNvPr id="55" name="矩形 54"/>
            <p:cNvSpPr/>
            <p:nvPr>
              <p:custDataLst>
                <p:tags r:id="rId2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矩形 56"/>
            <p:cNvSpPr/>
            <p:nvPr>
              <p:custDataLst>
                <p:tags r:id="rId3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42" y="980728"/>
            <a:ext cx="4226125" cy="502207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482910" y="5989187"/>
            <a:ext cx="2333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小米便签体系结构图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7442509" y="5956049"/>
            <a:ext cx="1866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小米便签用例图</a:t>
            </a:r>
            <a:endParaRPr lang="zh-CN" altLang="en-US" dirty="0"/>
          </a:p>
        </p:txBody>
      </p:sp>
      <p:grpSp>
        <p:nvGrpSpPr>
          <p:cNvPr id="15" name="组合 14"/>
          <p:cNvGrpSpPr/>
          <p:nvPr>
            <p:custDataLst>
              <p:tags r:id="rId5"/>
            </p:custDataLst>
          </p:nvPr>
        </p:nvGrpSpPr>
        <p:grpSpPr>
          <a:xfrm>
            <a:off x="286268" y="981343"/>
            <a:ext cx="4829032" cy="5448818"/>
            <a:chOff x="5591944" y="980728"/>
            <a:chExt cx="6065777" cy="3168350"/>
          </a:xfrm>
        </p:grpSpPr>
        <p:sp>
          <p:nvSpPr>
            <p:cNvPr id="16" name="矩形 15"/>
            <p:cNvSpPr/>
            <p:nvPr>
              <p:custDataLst>
                <p:tags r:id="rId6"/>
              </p:custDataLst>
            </p:nvPr>
          </p:nvSpPr>
          <p:spPr>
            <a:xfrm>
              <a:off x="5591944" y="980728"/>
              <a:ext cx="6065777" cy="3168350"/>
            </a:xfrm>
            <a:prstGeom prst="rect">
              <a:avLst/>
            </a:prstGeom>
            <a:noFill/>
            <a:ln w="12700" cap="flat" cmpd="sng" algn="ctr">
              <a:solidFill>
                <a:srgbClr val="02428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7"/>
              </p:custDataLst>
            </p:nvPr>
          </p:nvSpPr>
          <p:spPr>
            <a:xfrm>
              <a:off x="5771014" y="1085600"/>
              <a:ext cx="3648075" cy="6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Light 8" panose="020B0502040204020203" pitchFamily="34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3"/>
          <a:stretch>
            <a:fillRect/>
          </a:stretch>
        </p:blipFill>
        <p:spPr>
          <a:xfrm>
            <a:off x="5849695" y="2259249"/>
            <a:ext cx="5669500" cy="251248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代码质量分析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Code quality analysis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420600" y="25507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自动化分析代码质量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5591944" y="980727"/>
            <a:ext cx="6065777" cy="571368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77142" y="5886647"/>
            <a:ext cx="361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***</a:t>
            </a:r>
            <a:r>
              <a:rPr lang="zh-CN" altLang="en-US" dirty="0"/>
              <a:t>工具代码质量报告图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5703136" y="105703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代码质量总结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40" y="1057036"/>
            <a:ext cx="5224104" cy="235669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40" y="3468482"/>
            <a:ext cx="5215439" cy="248339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476" y="3897321"/>
            <a:ext cx="5274310" cy="25082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502024"/>
            <a:ext cx="7765129" cy="79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开源代码维护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cs typeface="+mn-cs"/>
              </a:rPr>
              <a:t>Open source code maintenance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开源软件维护新增功能描述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5587611" y="968633"/>
            <a:ext cx="6065777" cy="571368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2"/>
            </p:custDataLst>
          </p:nvPr>
        </p:nvSpPr>
        <p:spPr>
          <a:xfrm>
            <a:off x="5703136" y="1512400"/>
            <a:ext cx="5834728" cy="1098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新增功能：添加图片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用户点击按钮可以呼出图片选取界面，再选择图片后便可添加图片至对应的便签。</a:t>
            </a:r>
            <a:endParaRPr lang="en-US" altLang="zh-CN" sz="16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77142" y="5886647"/>
            <a:ext cx="361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新增功能用例图</a:t>
            </a:r>
            <a:endParaRPr lang="zh-CN" altLang="en-US" dirty="0"/>
          </a:p>
        </p:txBody>
      </p:sp>
      <p:sp>
        <p:nvSpPr>
          <p:cNvPr id="11" name="圆角矩形 6"/>
          <p:cNvSpPr/>
          <p:nvPr/>
        </p:nvSpPr>
        <p:spPr>
          <a:xfrm>
            <a:off x="5703136" y="105703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新增功能描述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29" y="2398644"/>
            <a:ext cx="5235458" cy="29449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51800" y="942051"/>
            <a:ext cx="6065777" cy="5462940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462992" y="1018359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</a:t>
            </a: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用例描述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8685" y="1710690"/>
            <a:ext cx="4064000" cy="41313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>
              <a:buNone/>
            </a:pPr>
            <a:r>
              <a:rPr lang="zh-CN" altLang="en-US" sz="1200"/>
              <a:t>用例名称: 添加图片</a:t>
            </a:r>
            <a:endParaRPr lang="zh-CN" altLang="en-US" sz="1200"/>
          </a:p>
          <a:p>
            <a:pPr indent="0">
              <a:buNone/>
            </a:pPr>
            <a:endParaRPr lang="zh-CN" altLang="en-US" sz="1200"/>
          </a:p>
          <a:p>
            <a:pPr indent="0">
              <a:buNone/>
            </a:pPr>
            <a:r>
              <a:rPr lang="zh-CN" altLang="en-US" sz="1200"/>
              <a:t>参与者: 用户</a:t>
            </a:r>
            <a:endParaRPr lang="zh-CN" altLang="en-US" sz="1200"/>
          </a:p>
          <a:p>
            <a:pPr indent="0">
              <a:buNone/>
            </a:pPr>
            <a:endParaRPr lang="zh-CN" altLang="en-US" sz="1200"/>
          </a:p>
          <a:p>
            <a:pPr indent="0">
              <a:buNone/>
            </a:pPr>
            <a:r>
              <a:rPr lang="zh-CN" altLang="en-US" sz="1200"/>
              <a:t>前置条件: 用户已打开小米便签应用并进入便签编辑界面。</a:t>
            </a:r>
            <a:endParaRPr lang="zh-CN" altLang="en-US" sz="1200"/>
          </a:p>
          <a:p>
            <a:pPr indent="0">
              <a:buNone/>
            </a:pPr>
            <a:endParaRPr lang="zh-CN" altLang="en-US" sz="1200"/>
          </a:p>
          <a:p>
            <a:pPr indent="0">
              <a:buNone/>
            </a:pPr>
            <a:r>
              <a:rPr lang="zh-CN" altLang="en-US" sz="1200"/>
              <a:t>后置条件: 图片成功添加到便签中。</a:t>
            </a:r>
            <a:endParaRPr lang="zh-CN" altLang="en-US" sz="1200"/>
          </a:p>
          <a:p>
            <a:pPr indent="0">
              <a:buNone/>
            </a:pPr>
            <a:endParaRPr lang="zh-CN" altLang="en-US" sz="1200"/>
          </a:p>
          <a:p>
            <a:pPr indent="0">
              <a:buNone/>
            </a:pPr>
            <a:r>
              <a:rPr lang="zh-CN" altLang="en-US" sz="1200"/>
              <a:t>主要事件流:</a:t>
            </a:r>
            <a:endParaRPr lang="zh-CN" altLang="en-US" sz="1200"/>
          </a:p>
          <a:p>
            <a:pPr indent="0">
              <a:buNone/>
            </a:pPr>
            <a:endParaRPr lang="zh-CN" altLang="en-US" sz="1200"/>
          </a:p>
          <a:p>
            <a:pPr marL="408305" indent="-228600" fontAlgn="auto">
              <a:buAutoNum type="arabicPeriod"/>
            </a:pPr>
            <a:r>
              <a:rPr lang="zh-CN" altLang="en-US" sz="1200"/>
              <a:t>用户点击“添加图片”按钮。</a:t>
            </a:r>
            <a:endParaRPr lang="zh-CN" altLang="en-US" sz="1200"/>
          </a:p>
          <a:p>
            <a:pPr marL="408305" indent="-228600" fontAlgn="auto">
              <a:buAutoNum type="arabicPeriod"/>
            </a:pPr>
            <a:r>
              <a:rPr lang="zh-CN" altLang="en-US" sz="1200"/>
              <a:t>系统显示选择图片来源的选项（相册或相机）。</a:t>
            </a:r>
            <a:endParaRPr lang="zh-CN" altLang="en-US" sz="1200"/>
          </a:p>
          <a:p>
            <a:pPr marL="408305" indent="-228600" fontAlgn="auto">
              <a:buAutoNum type="arabicPeriod"/>
            </a:pPr>
            <a:r>
              <a:rPr lang="zh-CN" altLang="en-US" sz="1200"/>
              <a:t>用户选择从相册选择图片。</a:t>
            </a:r>
            <a:endParaRPr lang="zh-CN" altLang="en-US" sz="1200"/>
          </a:p>
          <a:p>
            <a:pPr marL="408305" indent="-228600" fontAlgn="auto">
              <a:buAutoNum type="arabicPeriod"/>
            </a:pPr>
            <a:r>
              <a:rPr lang="zh-CN" altLang="en-US" sz="1200"/>
              <a:t>系统打开手机相册，用户选择一张图片。</a:t>
            </a:r>
            <a:endParaRPr lang="zh-CN" altLang="en-US" sz="1200"/>
          </a:p>
          <a:p>
            <a:pPr marL="408305" indent="-228600" fontAlgn="auto">
              <a:buAutoNum type="arabicPeriod"/>
            </a:pPr>
            <a:r>
              <a:rPr lang="zh-CN" altLang="en-US" sz="1200"/>
              <a:t>系统将选择的图片添加到便签中。</a:t>
            </a:r>
            <a:endParaRPr lang="zh-CN" altLang="en-US" sz="1200"/>
          </a:p>
          <a:p>
            <a:pPr marL="408305" indent="-228600" fontAlgn="auto">
              <a:buAutoNum type="arabicPeriod"/>
            </a:pPr>
            <a:r>
              <a:rPr lang="zh-CN" altLang="en-US" sz="1200"/>
              <a:t>用户保存便签。</a:t>
            </a:r>
            <a:endParaRPr lang="zh-CN" altLang="en-US" sz="1200"/>
          </a:p>
          <a:p>
            <a:pPr indent="0">
              <a:buNone/>
            </a:pPr>
            <a:r>
              <a:rPr lang="zh-CN" altLang="en-US" sz="1200"/>
              <a:t>替代事件流:</a:t>
            </a:r>
            <a:endParaRPr lang="zh-CN" altLang="en-US" sz="1200"/>
          </a:p>
          <a:p>
            <a:pPr marL="144145" indent="144145" fontAlgn="auto">
              <a:buNone/>
            </a:pPr>
            <a:r>
              <a:rPr lang="zh-CN" altLang="en-US" sz="1200"/>
              <a:t>3a. 用户选择通过相机拍摄图片。</a:t>
            </a:r>
            <a:endParaRPr lang="zh-CN" altLang="en-US" sz="1200"/>
          </a:p>
          <a:p>
            <a:pPr marL="144145" indent="144145" fontAlgn="auto">
              <a:buNone/>
            </a:pPr>
            <a:r>
              <a:rPr lang="zh-CN" altLang="en-US" sz="1200"/>
              <a:t>3b. 系统打开相机，用户拍摄一张照片。</a:t>
            </a:r>
            <a:endParaRPr lang="zh-CN" altLang="en-US" sz="1200"/>
          </a:p>
          <a:p>
            <a:pPr marL="144145" indent="144145" fontAlgn="auto">
              <a:buNone/>
            </a:pPr>
            <a:r>
              <a:rPr lang="zh-CN" altLang="en-US" sz="1200"/>
              <a:t>3c. 系统将拍摄的照片添加到便签中。</a:t>
            </a:r>
            <a:endParaRPr lang="zh-CN" altLang="en-US" sz="1200"/>
          </a:p>
          <a:p>
            <a:pPr marL="144145" indent="144145" fontAlgn="auto">
              <a:buFont typeface="+mj-lt"/>
              <a:buAutoNum type="arabicPeriod" startAt="6"/>
            </a:pPr>
            <a:r>
              <a:rPr lang="zh-CN" altLang="en-US" sz="1200"/>
              <a:t>用户保存便签。</a:t>
            </a:r>
            <a:endParaRPr lang="zh-CN" altLang="en-US" sz="1200"/>
          </a:p>
        </p:txBody>
      </p:sp>
      <p:sp>
        <p:nvSpPr>
          <p:cNvPr id="12" name="文本框 11"/>
          <p:cNvSpPr txBox="1"/>
          <p:nvPr/>
        </p:nvSpPr>
        <p:spPr>
          <a:xfrm>
            <a:off x="6696075" y="647700"/>
            <a:ext cx="4778375" cy="53873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13" name="图片 12" descr="顺序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775" y="944245"/>
            <a:ext cx="5029200" cy="558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163223" y="6330934"/>
            <a:ext cx="361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US" altLang="zh-CN" dirty="0">
                <a:solidFill>
                  <a:srgbClr val="FF0000"/>
                </a:solidFill>
              </a:rPr>
              <a:t>**</a:t>
            </a:r>
            <a:r>
              <a:rPr lang="zh-CN" altLang="en-US" dirty="0"/>
              <a:t>用例顺序图</a:t>
            </a:r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开源软件维护需求分析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分析类图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 descr="分析类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1602740"/>
            <a:ext cx="8945245" cy="44583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89915" y="1672590"/>
            <a:ext cx="4082415" cy="4340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描述: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为了支持小米便签添加图片功能的实现，需要对开源软件的体系结构进行如下改进和调整：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AutoNum type="arabicPeriod"/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添加图片管理模块：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新增一个图片管理模块，该模块负责处理图片的选择、拍摄以及简单编辑操作。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+mj-lt"/>
              <a:buAutoNum type="arabicPeriod" startAt="2"/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调整编辑便签模块：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对现有的编辑便签模块进行扩展，添加处理图片的能力，包括图片插入、显示和编辑。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+mj-lt"/>
              <a:buAutoNum type="arabicPeriod" startAt="3"/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新增图片存储和加载功能：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添加对图片存储和加载的支持，确保用户添加的图片可以持久化存储并在便签中正确显示。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体系结构的设计及调整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72330" y="1672590"/>
            <a:ext cx="1750695" cy="4340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调整说明：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29895" indent="-285750" fontAlgn="auto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编辑便签模块：扩展功能以支持图片的插入和显示。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29895" indent="-285750" fontAlgn="auto">
              <a:buFont typeface="Arial" panose="020B0604020202020204" pitchFamily="34" charset="0"/>
              <a:buChar char="•"/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29895" indent="-285750" fontAlgn="auto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添加图片功能：新增模块，处理用户选择或拍摄图片并进行插入。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29895" indent="-285750" fontAlgn="auto">
              <a:buFont typeface="Arial" panose="020B0604020202020204" pitchFamily="34" charset="0"/>
              <a:buChar char="•"/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29895" indent="-285750" fontAlgn="auto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图片存储和加载功能：新增功能模块，确保图片的持久化存储和加载。</a:t>
            </a:r>
            <a:endParaRPr lang="zh-CN" altLang="en-US" sz="1600"/>
          </a:p>
        </p:txBody>
      </p:sp>
      <p:sp>
        <p:nvSpPr>
          <p:cNvPr id="9" name="文本框 8"/>
          <p:cNvSpPr txBox="1"/>
          <p:nvPr/>
        </p:nvSpPr>
        <p:spPr>
          <a:xfrm>
            <a:off x="6816090" y="1672590"/>
            <a:ext cx="4739640" cy="4340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逻辑视图：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  <p:pic>
        <p:nvPicPr>
          <p:cNvPr id="11" name="图片 10" descr="逻辑视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090" y="2141855"/>
            <a:ext cx="3328670" cy="38709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2430" y="1578610"/>
            <a:ext cx="3890645" cy="46901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新增界面：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1.</a:t>
            </a:r>
            <a:r>
              <a:rPr lang="zh-CN" altLang="en-US"/>
              <a:t>便签编辑界面：</a:t>
            </a:r>
            <a:endParaRPr lang="zh-CN" altLang="en-US"/>
          </a:p>
          <a:p>
            <a:r>
              <a:rPr lang="zh-CN" altLang="en-US"/>
              <a:t>增加“添加图片”按钮。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2.</a:t>
            </a:r>
            <a:r>
              <a:rPr lang="zh-CN" altLang="en-US"/>
              <a:t>选择图片来源界面：</a:t>
            </a:r>
            <a:endParaRPr lang="zh-CN" altLang="en-US"/>
          </a:p>
          <a:p>
            <a:r>
              <a:rPr lang="zh-CN" altLang="en-US"/>
              <a:t>提供选项从相册选择或通过相机拍摄图片。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3.</a:t>
            </a:r>
            <a:r>
              <a:rPr lang="zh-CN" altLang="en-US"/>
              <a:t>相册选择界面：</a:t>
            </a:r>
            <a:endParaRPr lang="zh-CN" altLang="en-US"/>
          </a:p>
          <a:p>
            <a:r>
              <a:rPr lang="zh-CN" altLang="en-US"/>
              <a:t>展示相册内容，允许用户选择图片。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4.</a:t>
            </a:r>
            <a:r>
              <a:rPr lang="zh-CN" altLang="en-US"/>
              <a:t>拍照界面：</a:t>
            </a:r>
            <a:endParaRPr lang="zh-CN" altLang="en-US"/>
          </a:p>
          <a:p>
            <a:r>
              <a:rPr lang="zh-CN" altLang="en-US"/>
              <a:t>打开相机，允许用户拍摄照片并添加到便签。</a:t>
            </a:r>
            <a:endParaRPr lang="zh-CN" altLang="en-US"/>
          </a:p>
        </p:txBody>
      </p:sp>
      <p:pic>
        <p:nvPicPr>
          <p:cNvPr id="9" name="图片 8" descr="界面流程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4535" y="1778000"/>
            <a:ext cx="6734175" cy="449072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533900" y="15786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界面跳转流程：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用例设计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900" y="1661795"/>
            <a:ext cx="4558665" cy="4643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/>
              <a:t>用例名称: 添加图片</a:t>
            </a:r>
            <a:endParaRPr lang="zh-CN" altLang="en-US" sz="1200"/>
          </a:p>
          <a:p>
            <a:endParaRPr lang="zh-CN" altLang="en-US" sz="1200"/>
          </a:p>
          <a:p>
            <a:r>
              <a:rPr lang="zh-CN" altLang="en-US" sz="1200"/>
              <a:t>参与者: 用户</a:t>
            </a:r>
            <a:endParaRPr lang="zh-CN" altLang="en-US" sz="1200"/>
          </a:p>
          <a:p>
            <a:endParaRPr lang="zh-CN" altLang="en-US" sz="1200"/>
          </a:p>
          <a:p>
            <a:r>
              <a:rPr lang="zh-CN" altLang="en-US" sz="1200"/>
              <a:t>前置条件: 用户已打开小米便签应用并进入便签编辑界面。</a:t>
            </a:r>
            <a:endParaRPr lang="zh-CN" altLang="en-US" sz="1200"/>
          </a:p>
          <a:p>
            <a:endParaRPr lang="zh-CN" altLang="en-US" sz="1200"/>
          </a:p>
          <a:p>
            <a:r>
              <a:rPr lang="zh-CN" altLang="en-US" sz="1200"/>
              <a:t>后置条件: 图片成功添加到便签中。</a:t>
            </a:r>
            <a:endParaRPr lang="zh-CN" altLang="en-US" sz="1200"/>
          </a:p>
          <a:p>
            <a:endParaRPr lang="zh-CN" altLang="en-US" sz="1200"/>
          </a:p>
          <a:p>
            <a:r>
              <a:rPr lang="zh-CN" altLang="en-US" sz="1200"/>
              <a:t>主要事件流:</a:t>
            </a:r>
            <a:endParaRPr lang="zh-CN" altLang="en-US" sz="1200"/>
          </a:p>
          <a:p>
            <a:pPr marL="228600" indent="-228600">
              <a:buAutoNum type="arabicPeriod"/>
            </a:pPr>
            <a:r>
              <a:rPr lang="zh-CN" altLang="en-US" sz="1200"/>
              <a:t>用户点击“添加图片”按钮。</a:t>
            </a:r>
            <a:endParaRPr lang="zh-CN" altLang="en-US" sz="1200"/>
          </a:p>
          <a:p>
            <a:pPr marL="228600" indent="-228600">
              <a:buAutoNum type="arabicPeriod"/>
            </a:pPr>
            <a:r>
              <a:rPr lang="zh-CN" altLang="en-US" sz="1200"/>
              <a:t>系统显示选择图片来源的选项（相册或相机）。</a:t>
            </a:r>
            <a:endParaRPr lang="zh-CN" altLang="en-US" sz="1200"/>
          </a:p>
          <a:p>
            <a:pPr marL="228600" indent="-228600">
              <a:buAutoNum type="arabicPeriod"/>
            </a:pPr>
            <a:r>
              <a:rPr lang="zh-CN" altLang="en-US" sz="1200"/>
              <a:t>用户选择从相册选择图片。</a:t>
            </a:r>
            <a:endParaRPr lang="zh-CN" altLang="en-US" sz="1200"/>
          </a:p>
          <a:p>
            <a:pPr marL="228600" indent="-228600">
              <a:buAutoNum type="arabicPeriod"/>
            </a:pPr>
            <a:r>
              <a:rPr lang="zh-CN" altLang="en-US" sz="1200"/>
              <a:t>系统打开手机相册，用户选择一张图片。</a:t>
            </a:r>
            <a:endParaRPr lang="zh-CN" altLang="en-US" sz="1200"/>
          </a:p>
          <a:p>
            <a:pPr marL="228600" indent="-228600">
              <a:buAutoNum type="arabicPeriod"/>
            </a:pPr>
            <a:r>
              <a:rPr lang="zh-CN" altLang="en-US" sz="1200"/>
              <a:t>系统将选择的图片添加到便签中。</a:t>
            </a:r>
            <a:endParaRPr lang="zh-CN" altLang="en-US" sz="1200"/>
          </a:p>
          <a:p>
            <a:pPr marL="228600" indent="-228600">
              <a:buAutoNum type="arabicPeriod"/>
            </a:pPr>
            <a:r>
              <a:rPr lang="zh-CN" altLang="en-US" sz="1200"/>
              <a:t>用户保存便签。</a:t>
            </a:r>
            <a:endParaRPr lang="zh-CN" altLang="en-US" sz="1200"/>
          </a:p>
          <a:p>
            <a:pPr marL="228600" indent="-228600">
              <a:buAutoNum type="arabicPeriod"/>
            </a:pPr>
            <a:endParaRPr lang="zh-CN" altLang="en-US" sz="1200"/>
          </a:p>
          <a:p>
            <a:r>
              <a:rPr lang="zh-CN" altLang="en-US" sz="1200"/>
              <a:t>替代事件流:</a:t>
            </a:r>
            <a:endParaRPr lang="zh-CN" altLang="en-US" sz="1200"/>
          </a:p>
          <a:p>
            <a:r>
              <a:rPr lang="zh-CN" altLang="en-US" sz="1200"/>
              <a:t>3a. 用户选择通过相机拍摄图片。</a:t>
            </a:r>
            <a:endParaRPr lang="zh-CN" altLang="en-US" sz="1200"/>
          </a:p>
          <a:p>
            <a:r>
              <a:rPr lang="zh-CN" altLang="en-US" sz="1200"/>
              <a:t>3b. 系统打开相机，用户拍摄一张照片。</a:t>
            </a:r>
            <a:endParaRPr lang="zh-CN" altLang="en-US" sz="1200"/>
          </a:p>
          <a:p>
            <a:r>
              <a:rPr lang="zh-CN" altLang="en-US" sz="1200"/>
              <a:t>3c. 系统将拍摄的照片添加到便签中。</a:t>
            </a:r>
            <a:endParaRPr lang="zh-CN" altLang="en-US" sz="1200"/>
          </a:p>
          <a:p>
            <a:pPr marL="228600" indent="-228600">
              <a:buFont typeface="+mj-lt"/>
              <a:buAutoNum type="arabicPeriod" startAt="6"/>
            </a:pPr>
            <a:r>
              <a:rPr lang="zh-CN" altLang="en-US" sz="1200"/>
              <a:t>用户保存便签。</a:t>
            </a:r>
            <a:endParaRPr lang="zh-CN" altLang="en-US" sz="1200"/>
          </a:p>
        </p:txBody>
      </p:sp>
      <p:pic>
        <p:nvPicPr>
          <p:cNvPr id="13" name="图片 12" descr="顺序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8275" y="1073150"/>
            <a:ext cx="5029200" cy="523176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开源软件维护设计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67665" y="1073150"/>
            <a:ext cx="11322050" cy="5455920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6"/>
          <p:cNvSpPr/>
          <p:nvPr/>
        </p:nvSpPr>
        <p:spPr>
          <a:xfrm>
            <a:off x="470064" y="1073405"/>
            <a:ext cx="3177540" cy="348121"/>
          </a:xfrm>
          <a:prstGeom prst="roundRect">
            <a:avLst>
              <a:gd name="adj" fmla="val 37046"/>
            </a:avLst>
          </a:prstGeom>
          <a:gradFill>
            <a:gsLst>
              <a:gs pos="53000">
                <a:srgbClr val="024282"/>
              </a:gs>
              <a:gs pos="95000">
                <a:srgbClr val="024282">
                  <a:alpha val="0"/>
                </a:srgbClr>
              </a:gs>
              <a:gs pos="0">
                <a:srgbClr val="024282"/>
              </a:gs>
            </a:gsLst>
            <a:lin ang="20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类设计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9900" y="1490345"/>
            <a:ext cx="3893820" cy="48520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/>
              <a:t>新增类和调整类:</a:t>
            </a:r>
            <a:endParaRPr lang="zh-CN" altLang="en-US" sz="1200"/>
          </a:p>
          <a:p>
            <a:endParaRPr lang="zh-CN" altLang="en-US" sz="1200"/>
          </a:p>
          <a:p>
            <a:r>
              <a:rPr lang="zh-CN" altLang="en-US" sz="1200"/>
              <a:t>NoteEditorActivity (便签编辑界面活动类)</a:t>
            </a:r>
            <a:endParaRPr lang="zh-CN" altLang="en-US" sz="1200"/>
          </a:p>
          <a:p>
            <a:r>
              <a:rPr lang="zh-CN" altLang="en-US" sz="1200"/>
              <a:t>属性：</a:t>
            </a:r>
            <a:endParaRPr lang="zh-CN" altLang="en-US" sz="1200"/>
          </a:p>
          <a:p>
            <a:r>
              <a:rPr lang="zh-CN" altLang="en-US" sz="1200"/>
              <a:t>List&lt;Image&gt; images: 用于存储便签中包含的图片。</a:t>
            </a:r>
            <a:endParaRPr lang="zh-CN" altLang="en-US" sz="1200"/>
          </a:p>
          <a:p>
            <a:r>
              <a:rPr lang="zh-CN" altLang="en-US" sz="1200"/>
              <a:t>方法：</a:t>
            </a:r>
            <a:endParaRPr lang="zh-CN" altLang="en-US" sz="1200"/>
          </a:p>
          <a:p>
            <a:r>
              <a:rPr lang="zh-CN" altLang="en-US" sz="1200"/>
              <a:t>void addImage(Image image): 添加图片到便签。</a:t>
            </a:r>
            <a:endParaRPr lang="zh-CN" altLang="en-US" sz="1200"/>
          </a:p>
          <a:p>
            <a:r>
              <a:rPr lang="zh-CN" altLang="en-US" sz="1200"/>
              <a:t>void saveNote(): 保存便签。</a:t>
            </a:r>
            <a:endParaRPr lang="zh-CN" altLang="en-US" sz="1200"/>
          </a:p>
          <a:p>
            <a:endParaRPr lang="zh-CN" altLang="en-US" sz="1200"/>
          </a:p>
          <a:p>
            <a:r>
              <a:rPr lang="zh-CN" altLang="en-US" sz="1200"/>
              <a:t>ImageManager (图片管理类)</a:t>
            </a:r>
            <a:endParaRPr lang="zh-CN" altLang="en-US" sz="1200"/>
          </a:p>
          <a:p>
            <a:r>
              <a:rPr lang="zh-CN" altLang="en-US" sz="1200"/>
              <a:t>方法：</a:t>
            </a:r>
            <a:endParaRPr lang="zh-CN" altLang="en-US" sz="1200"/>
          </a:p>
          <a:p>
            <a:r>
              <a:rPr lang="zh-CN" altLang="en-US" sz="1200"/>
              <a:t>void selectImageFromGallery(): 从相册选择图片。</a:t>
            </a:r>
            <a:endParaRPr lang="zh-CN" altLang="en-US" sz="1200"/>
          </a:p>
          <a:p>
            <a:r>
              <a:rPr lang="zh-CN" altLang="en-US" sz="1200"/>
              <a:t>void captureImageWithCamera(): 通过相机拍摄图片。</a:t>
            </a:r>
            <a:endParaRPr lang="zh-CN" altLang="en-US" sz="1200"/>
          </a:p>
          <a:p>
            <a:endParaRPr lang="zh-CN" altLang="en-US" sz="1200"/>
          </a:p>
          <a:p>
            <a:r>
              <a:rPr lang="zh-CN" altLang="en-US" sz="1200"/>
              <a:t>ImageStorage (图片存储类)</a:t>
            </a:r>
            <a:endParaRPr lang="zh-CN" altLang="en-US" sz="1200"/>
          </a:p>
          <a:p>
            <a:r>
              <a:rPr lang="zh-CN" altLang="en-US" sz="1200"/>
              <a:t>方法：</a:t>
            </a:r>
            <a:endParaRPr lang="zh-CN" altLang="en-US" sz="1200"/>
          </a:p>
          <a:p>
            <a:r>
              <a:rPr lang="zh-CN" altLang="en-US" sz="1200"/>
              <a:t>void saveImage(Image image): 保存图片到存储中。</a:t>
            </a:r>
            <a:endParaRPr lang="zh-CN" altLang="en-US" sz="1200"/>
          </a:p>
          <a:p>
            <a:r>
              <a:rPr lang="zh-CN" altLang="en-US" sz="1200"/>
              <a:t>Image loadImage(String imagePath): 从存储中加载图片。</a:t>
            </a:r>
            <a:endParaRPr lang="zh-CN" altLang="en-US" sz="1200"/>
          </a:p>
          <a:p>
            <a:endParaRPr lang="zh-CN" altLang="en-US" sz="1200"/>
          </a:p>
          <a:p>
            <a:r>
              <a:rPr lang="zh-CN" altLang="en-US" sz="1200"/>
              <a:t>Camera (相机类)</a:t>
            </a:r>
            <a:endParaRPr lang="zh-CN" altLang="en-US" sz="1200"/>
          </a:p>
          <a:p>
            <a:r>
              <a:rPr lang="zh-CN" altLang="en-US" sz="1200"/>
              <a:t>属性:</a:t>
            </a:r>
            <a:endParaRPr lang="zh-CN" altLang="en-US" sz="1200"/>
          </a:p>
          <a:p>
            <a:r>
              <a:rPr lang="zh-CN" altLang="en-US" sz="1200"/>
              <a:t>CameraInstance cameraInstance: 用于操作相机实例。</a:t>
            </a:r>
            <a:endParaRPr lang="zh-CN" altLang="en-US" sz="1200"/>
          </a:p>
          <a:p>
            <a:r>
              <a:rPr lang="zh-CN" altLang="en-US" sz="1200"/>
              <a:t>方法:</a:t>
            </a:r>
            <a:endParaRPr lang="zh-CN" altLang="en-US" sz="1200"/>
          </a:p>
          <a:p>
            <a:r>
              <a:rPr lang="zh-CN" altLang="en-US" sz="1200"/>
              <a:t>void openCamera(): 打开相机。</a:t>
            </a:r>
            <a:endParaRPr lang="zh-CN" altLang="en-US" sz="1200"/>
          </a:p>
          <a:p>
            <a:r>
              <a:rPr lang="zh-CN" altLang="en-US" sz="1200"/>
              <a:t>void captureImage(): 拍摄照片。</a:t>
            </a:r>
            <a:endParaRPr lang="zh-CN" altLang="en-US" sz="1200"/>
          </a:p>
          <a:p>
            <a:r>
              <a:rPr lang="zh-CN" altLang="en-US" sz="1200"/>
              <a:t>void closeCamera(): 关闭相机。</a:t>
            </a:r>
            <a:endParaRPr lang="zh-CN" altLang="en-US" sz="1200"/>
          </a:p>
          <a:p>
            <a:r>
              <a:rPr lang="zh-CN" altLang="en-US" sz="1200"/>
              <a:t>Image getCapturedImage(): 获取拍摄的照片。</a:t>
            </a:r>
            <a:endParaRPr lang="zh-CN" altLang="en-US" sz="1200"/>
          </a:p>
        </p:txBody>
      </p:sp>
      <p:pic>
        <p:nvPicPr>
          <p:cNvPr id="9" name="图片 8" descr="类交互顺序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830" y="1033145"/>
            <a:ext cx="5723890" cy="56451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34035" y="1254760"/>
            <a:ext cx="11123930" cy="951611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zh-CN" altLang="en-US" sz="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4035" y="971550"/>
            <a:ext cx="3597910" cy="53708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1. 单元测试</a:t>
            </a:r>
            <a:endParaRPr lang="zh-CN" altLang="en-US"/>
          </a:p>
          <a:p>
            <a:pPr indent="0" algn="l">
              <a:buClrTx/>
              <a:buSzTx/>
              <a:buFont typeface="+mj-ea"/>
              <a:buNone/>
            </a:pPr>
            <a:r>
              <a:rPr lang="zh-CN" altLang="en-US" sz="1600" b="1"/>
              <a:t>NoteEditorActivityTest</a:t>
            </a:r>
            <a:endParaRPr lang="zh-CN" altLang="en-US" sz="1600" b="1"/>
          </a:p>
          <a:p>
            <a:r>
              <a:rPr lang="zh-CN" altLang="en-US" sz="1600"/>
              <a:t>void testAddImage(): 测试将图片添加到便签中的方法。</a:t>
            </a:r>
            <a:endParaRPr lang="zh-CN" altLang="en-US" sz="1600"/>
          </a:p>
          <a:p>
            <a:r>
              <a:rPr lang="zh-CN" altLang="en-US" sz="1600"/>
              <a:t>void testSaveNote(): 测试保存便签的方法。</a:t>
            </a:r>
            <a:endParaRPr lang="zh-CN" altLang="en-US" sz="1600"/>
          </a:p>
          <a:p>
            <a:endParaRPr lang="zh-CN" altLang="en-US" sz="1600"/>
          </a:p>
          <a:p>
            <a:pPr algn="l">
              <a:buClrTx/>
              <a:buSzTx/>
              <a:buFontTx/>
            </a:pPr>
            <a:r>
              <a:rPr lang="zh-CN" altLang="en-US" sz="1600" b="1"/>
              <a:t>ImageSourceActivityTest</a:t>
            </a:r>
            <a:endParaRPr lang="zh-CN" altLang="en-US" sz="1600" b="1"/>
          </a:p>
          <a:p>
            <a:r>
              <a:rPr lang="zh-CN" altLang="en-US" sz="1600"/>
              <a:t>void testOnClickSelectGallery(): 测试选择相册选项的响应。</a:t>
            </a:r>
            <a:endParaRPr lang="zh-CN" altLang="en-US" sz="1600"/>
          </a:p>
          <a:p>
            <a:r>
              <a:rPr lang="zh-CN" altLang="en-US" sz="1600"/>
              <a:t>void testOnClickCaptureCamera(): 测试选择相机选项的响应。</a:t>
            </a:r>
            <a:endParaRPr lang="zh-CN" altLang="en-US" sz="1600"/>
          </a:p>
          <a:p>
            <a:endParaRPr lang="zh-CN" altLang="en-US" sz="1600"/>
          </a:p>
          <a:p>
            <a:pPr algn="l">
              <a:buClrTx/>
              <a:buSzTx/>
              <a:buFontTx/>
            </a:pPr>
            <a:r>
              <a:rPr lang="zh-CN" altLang="en-US" sz="1600" b="1"/>
              <a:t>GalleryActivityTest</a:t>
            </a:r>
            <a:endParaRPr lang="zh-CN" altLang="en-US" sz="1600" b="1"/>
          </a:p>
          <a:p>
            <a:r>
              <a:rPr lang="zh-CN" altLang="en-US" sz="1600"/>
              <a:t>void testOnImageSelected(): 测试从相册选择图片的功能。</a:t>
            </a:r>
            <a:endParaRPr lang="zh-CN" altLang="en-US" sz="1600"/>
          </a:p>
          <a:p>
            <a:endParaRPr lang="zh-CN" altLang="en-US" sz="1600"/>
          </a:p>
          <a:p>
            <a:pPr algn="l">
              <a:buClrTx/>
              <a:buSzTx/>
              <a:buFontTx/>
            </a:pPr>
            <a:r>
              <a:rPr lang="zh-CN" altLang="en-US" sz="1600" b="1">
                <a:sym typeface="+mn-ea"/>
              </a:rPr>
              <a:t>CameraActivityTest</a:t>
            </a:r>
            <a:endParaRPr lang="zh-CN" altLang="en-US" sz="1600" b="1"/>
          </a:p>
          <a:p>
            <a:r>
              <a:rPr lang="zh-CN" altLang="en-US" sz="1600">
                <a:sym typeface="+mn-ea"/>
              </a:rPr>
              <a:t>void testOnImageCaptured(): 测试拍摄照片后的处理。</a:t>
            </a:r>
            <a:endParaRPr lang="zh-CN" altLang="en-US" sz="1600"/>
          </a:p>
        </p:txBody>
      </p:sp>
      <p:sp>
        <p:nvSpPr>
          <p:cNvPr id="8" name="文本框 7"/>
          <p:cNvSpPr txBox="1"/>
          <p:nvPr/>
        </p:nvSpPr>
        <p:spPr>
          <a:xfrm>
            <a:off x="4324350" y="981075"/>
            <a:ext cx="4064000" cy="53613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 b="1">
                <a:sym typeface="+mn-ea"/>
              </a:rPr>
              <a:t>ImageEditorActivityTest</a:t>
            </a:r>
            <a:endParaRPr lang="zh-CN" altLang="en-US" sz="1600" b="1"/>
          </a:p>
          <a:p>
            <a:r>
              <a:rPr lang="zh-CN" altLang="en-US" sz="1600"/>
              <a:t>void testOnSaveImage(): 测试图片保存后的处理。</a:t>
            </a:r>
            <a:endParaRPr lang="zh-CN" altLang="en-US" sz="1600"/>
          </a:p>
          <a:p>
            <a:endParaRPr lang="zh-CN" altLang="en-US" sz="1600" b="1"/>
          </a:p>
          <a:p>
            <a:r>
              <a:rPr lang="zh-CN" altLang="en-US" sz="1600" b="1"/>
              <a:t>ImageManagerTest</a:t>
            </a:r>
            <a:endParaRPr lang="zh-CN" altLang="en-US" sz="1600" b="1"/>
          </a:p>
          <a:p>
            <a:r>
              <a:rPr lang="zh-CN" altLang="en-US" sz="1600"/>
              <a:t>void testSelectImageFromGallery(): 测试从相册选择图片的方法。</a:t>
            </a:r>
            <a:endParaRPr lang="zh-CN" altLang="en-US" sz="1600"/>
          </a:p>
          <a:p>
            <a:r>
              <a:rPr lang="zh-CN" altLang="en-US" sz="1600"/>
              <a:t>void testCaptureImageWithCamera(): 测试通过相机拍摄图片的方法。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 b="1"/>
              <a:t>ImageStorageTest</a:t>
            </a:r>
            <a:endParaRPr lang="zh-CN" altLang="en-US" sz="1600" b="1"/>
          </a:p>
          <a:p>
            <a:r>
              <a:rPr lang="zh-CN" altLang="en-US" sz="1600"/>
              <a:t>void testSaveImage(): 测试图片保存功能。</a:t>
            </a:r>
            <a:endParaRPr lang="zh-CN" altLang="en-US" sz="1600"/>
          </a:p>
          <a:p>
            <a:r>
              <a:rPr lang="zh-CN" altLang="en-US" sz="1600"/>
              <a:t>void testLoadImage(): 测试图片加载功能。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 b="1"/>
              <a:t>CameraTest</a:t>
            </a:r>
            <a:endParaRPr lang="zh-CN" altLang="en-US" sz="1600" b="1"/>
          </a:p>
          <a:p>
            <a:r>
              <a:rPr lang="zh-CN" altLang="en-US" sz="1600"/>
              <a:t>void testOpenCamera(): 测试打开相机的方法。</a:t>
            </a:r>
            <a:endParaRPr lang="zh-CN" altLang="en-US" sz="1600"/>
          </a:p>
          <a:p>
            <a:r>
              <a:rPr lang="zh-CN" altLang="en-US" sz="1600"/>
              <a:t>void testCaptureImage(): 测试拍摄照片的方法。</a:t>
            </a:r>
            <a:endParaRPr lang="zh-CN" altLang="en-US" sz="1600"/>
          </a:p>
          <a:p>
            <a:r>
              <a:rPr lang="zh-CN" altLang="en-US" sz="1600"/>
              <a:t>void testCloseCamera(): 测试关闭相机的方法。</a:t>
            </a:r>
            <a:endParaRPr lang="zh-CN" altLang="en-US" sz="1600"/>
          </a:p>
          <a:p>
            <a:r>
              <a:rPr lang="zh-CN" altLang="en-US" sz="1600"/>
              <a:t>void testGetCapturedImage(): 测试获取拍摄照片的方法。</a:t>
            </a:r>
            <a:endParaRPr lang="zh-CN" altLang="en-US" sz="1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34278" y="1254613"/>
            <a:ext cx="5834728" cy="370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4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4035" y="1150620"/>
            <a:ext cx="8940165" cy="53632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2. 集成测试</a:t>
            </a:r>
            <a:endParaRPr lang="zh-CN" altLang="en-US" sz="1600"/>
          </a:p>
          <a:p>
            <a:r>
              <a:rPr lang="zh-CN" altLang="en-US" sz="1600"/>
              <a:t>测试场景:</a:t>
            </a:r>
            <a:endParaRPr lang="zh-CN" altLang="en-US" sz="1600"/>
          </a:p>
          <a:p>
            <a:endParaRPr lang="zh-CN" altLang="en-US" sz="1600"/>
          </a:p>
          <a:p>
            <a:pPr marL="400050" indent="-400050">
              <a:buFont typeface="+mj-lt"/>
              <a:buAutoNum type="romanUcPeriod"/>
            </a:pPr>
            <a:r>
              <a:rPr lang="zh-CN" altLang="en-US" sz="1600"/>
              <a:t>添加图片流程测试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启动便签编辑界面。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点击“添加图片”按钮。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选择相册选项。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从相册中选择一张图片。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对图片进行编辑。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确认图片添加到便签中。</a:t>
            </a:r>
            <a:endParaRPr lang="zh-CN" altLang="en-US" sz="1600"/>
          </a:p>
          <a:p>
            <a:endParaRPr lang="zh-CN" altLang="en-US" sz="1600"/>
          </a:p>
          <a:p>
            <a:pPr marL="400050" indent="-400050">
              <a:buFont typeface="+mj-lt"/>
              <a:buAutoNum type="romanUcPeriod" startAt="2"/>
            </a:pPr>
            <a:r>
              <a:rPr lang="zh-CN" altLang="en-US" sz="1600"/>
              <a:t>拍摄照片流程测试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启动便签编辑界面。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点击“添加图片”按钮。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选择相机选项。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拍摄一张照片。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对照片进行编辑。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确认照片添加到便签中。</a:t>
            </a:r>
            <a:endParaRPr lang="zh-CN" altLang="en-US" sz="1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5361" y="116633"/>
            <a:ext cx="629872" cy="612768"/>
            <a:chOff x="3070727" y="196457"/>
            <a:chExt cx="692047" cy="673255"/>
          </a:xfrm>
        </p:grpSpPr>
        <p:sp>
          <p:nvSpPr>
            <p:cNvPr id="5" name="平行四边形 4"/>
            <p:cNvSpPr/>
            <p:nvPr/>
          </p:nvSpPr>
          <p:spPr>
            <a:xfrm>
              <a:off x="3070727" y="196457"/>
              <a:ext cx="629587" cy="612775"/>
            </a:xfrm>
            <a:prstGeom prst="parallelogram">
              <a:avLst/>
            </a:prstGeom>
            <a:solidFill>
              <a:srgbClr val="024282"/>
            </a:solidFill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3133187" y="256937"/>
              <a:ext cx="629587" cy="612775"/>
            </a:xfrm>
            <a:prstGeom prst="parallelogram">
              <a:avLst/>
            </a:prstGeom>
            <a:noFill/>
            <a:ln>
              <a:solidFill>
                <a:srgbClr val="0242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67840" y="809674"/>
            <a:ext cx="11488800" cy="0"/>
          </a:xfrm>
          <a:prstGeom prst="line">
            <a:avLst/>
          </a:prstGeom>
          <a:ln w="952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 txBox="1"/>
          <p:nvPr/>
        </p:nvSpPr>
        <p:spPr>
          <a:xfrm>
            <a:off x="1127448" y="249010"/>
            <a:ext cx="5040313" cy="55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开源软件维护实现</a:t>
            </a:r>
            <a:endParaRPr lang="zh-CN" altLang="en-US" dirty="0"/>
          </a:p>
        </p:txBody>
      </p:sp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335361" y="980727"/>
            <a:ext cx="11322361" cy="5361348"/>
          </a:xfrm>
          <a:prstGeom prst="rect">
            <a:avLst/>
          </a:prstGeom>
          <a:noFill/>
          <a:ln w="12700" cap="flat" cmpd="sng" algn="ctr">
            <a:solidFill>
              <a:srgbClr val="0242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34278" y="1254613"/>
            <a:ext cx="5834728" cy="370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endParaRPr lang="en-US" altLang="zh-CN" sz="14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4035" y="1254760"/>
            <a:ext cx="4549775" cy="45466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 </a:t>
            </a:r>
            <a:r>
              <a:rPr lang="en-US" altLang="zh-CN"/>
              <a:t>3.</a:t>
            </a:r>
            <a:r>
              <a:rPr lang="zh-CN" altLang="en-US"/>
              <a:t>用户界面测试</a:t>
            </a:r>
            <a:endParaRPr lang="zh-CN" altLang="en-US"/>
          </a:p>
          <a:p>
            <a:endParaRPr lang="zh-CN" altLang="en-US" sz="1600"/>
          </a:p>
          <a:p>
            <a:r>
              <a:rPr lang="zh-CN" altLang="en-US" sz="1600"/>
              <a:t>测试项目:</a:t>
            </a:r>
            <a:endParaRPr lang="zh-CN" altLang="en-US" sz="1600"/>
          </a:p>
          <a:p>
            <a:endParaRPr lang="zh-CN" altLang="en-US" sz="1600"/>
          </a:p>
          <a:p>
            <a:pPr marL="400050" indent="-400050">
              <a:buFont typeface="+mj-lt"/>
              <a:buAutoNum type="romanUcPeriod"/>
            </a:pPr>
            <a:r>
              <a:rPr lang="zh-CN" altLang="en-US" sz="1600"/>
              <a:t>界面元素验证</a:t>
            </a:r>
            <a:endParaRPr lang="zh-CN" altLang="en-US" sz="1600"/>
          </a:p>
          <a:p>
            <a:r>
              <a:rPr lang="zh-CN" altLang="en-US" sz="1600"/>
              <a:t>检查“添加图片”按钮是否存在且可点击。</a:t>
            </a:r>
            <a:endParaRPr lang="zh-CN" altLang="en-US" sz="1600"/>
          </a:p>
          <a:p>
            <a:r>
              <a:rPr lang="zh-CN" altLang="en-US" sz="1600"/>
              <a:t>检查选择图片来源界面的选项是否正确显示。</a:t>
            </a:r>
            <a:endParaRPr lang="zh-CN" altLang="en-US" sz="1600"/>
          </a:p>
          <a:p>
            <a:endParaRPr lang="zh-CN" altLang="en-US" sz="1600"/>
          </a:p>
          <a:p>
            <a:pPr marL="400050" indent="-400050">
              <a:buFont typeface="+mj-lt"/>
              <a:buAutoNum type="romanUcPeriod" startAt="2"/>
            </a:pPr>
            <a:r>
              <a:rPr lang="zh-CN" altLang="en-US" sz="1600"/>
              <a:t>用户操作流</a:t>
            </a:r>
            <a:endParaRPr lang="zh-CN" altLang="en-US" sz="1600"/>
          </a:p>
          <a:p>
            <a:r>
              <a:rPr lang="zh-CN" altLang="en-US" sz="1600"/>
              <a:t>从启动应用到完成添加图片操作，确保每个步骤的界面跳转和UI元素的交互正常。</a:t>
            </a:r>
            <a:endParaRPr lang="zh-CN" altLang="en-US" sz="1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09"/>
          <a:stretch>
            <a:fillRect/>
          </a:stretch>
        </p:blipFill>
        <p:spPr>
          <a:xfrm>
            <a:off x="319337" y="779207"/>
            <a:ext cx="5433538" cy="5370342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6436079" y="779207"/>
            <a:ext cx="4256684" cy="161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6000">
                      <a:srgbClr val="024282"/>
                    </a:gs>
                    <a:gs pos="100000">
                      <a:srgbClr val="2764A7">
                        <a:lumMod val="15000"/>
                        <a:lumOff val="85000"/>
                        <a:alpha val="27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gradFill>
                <a:gsLst>
                  <a:gs pos="36000">
                    <a:srgbClr val="024282"/>
                  </a:gs>
                  <a:gs pos="100000">
                    <a:srgbClr val="2764A7">
                      <a:lumMod val="15000"/>
                      <a:lumOff val="85000"/>
                      <a:alpha val="27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4"/>
          <p:cNvSpPr txBox="1"/>
          <p:nvPr/>
        </p:nvSpPr>
        <p:spPr>
          <a:xfrm>
            <a:off x="2156110" y="3246897"/>
            <a:ext cx="6999783" cy="1046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049556" y="-2033814"/>
            <a:ext cx="7489372" cy="4795157"/>
            <a:chOff x="-3802743" y="-2148114"/>
            <a:chExt cx="7489372" cy="4795157"/>
          </a:xfrm>
        </p:grpSpPr>
        <p:sp>
          <p:nvSpPr>
            <p:cNvPr id="5" name="平行四边形 4"/>
            <p:cNvSpPr/>
            <p:nvPr/>
          </p:nvSpPr>
          <p:spPr>
            <a:xfrm>
              <a:off x="-3802743" y="-2148114"/>
              <a:ext cx="7489372" cy="4795157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7824192" y="4149080"/>
            <a:ext cx="7489372" cy="4651141"/>
            <a:chOff x="-3802743" y="-2004098"/>
            <a:chExt cx="7489372" cy="4651141"/>
          </a:xfrm>
        </p:grpSpPr>
        <p:sp>
          <p:nvSpPr>
            <p:cNvPr id="8" name="平行四边形 7"/>
            <p:cNvSpPr/>
            <p:nvPr/>
          </p:nvSpPr>
          <p:spPr>
            <a:xfrm>
              <a:off x="-3802743" y="-2004098"/>
              <a:ext cx="7489372" cy="4651141"/>
            </a:xfrm>
            <a:prstGeom prst="parallelogram">
              <a:avLst/>
            </a:prstGeom>
            <a:solidFill>
              <a:srgbClr val="024282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-3483429" y="-1482271"/>
              <a:ext cx="6429829" cy="3628571"/>
            </a:xfrm>
            <a:prstGeom prst="parallelogram">
              <a:avLst/>
            </a:prstGeom>
            <a:solidFill>
              <a:srgbClr val="024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156111" y="4293096"/>
            <a:ext cx="6696744" cy="0"/>
          </a:xfrm>
          <a:prstGeom prst="line">
            <a:avLst/>
          </a:prstGeom>
          <a:ln w="28575">
            <a:solidFill>
              <a:srgbClr val="024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56110" y="4424107"/>
            <a:ext cx="608899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noProof="0" dirty="0">
                <a:ln>
                  <a:noFill/>
                </a:ln>
                <a:solidFill>
                  <a:srgbClr val="024282"/>
                </a:solidFill>
                <a:effectLst/>
                <a:uLnTx/>
                <a:uFillTx/>
                <a:latin typeface="Calibri Light" panose="020F0302020204030204" pitchFamily="34" charset="0"/>
                <a:ea typeface="方正兰亭黑_GBK"/>
                <a:sym typeface="+mn-ea"/>
              </a:rPr>
              <a:t>Summary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24282"/>
              </a:solidFill>
              <a:effectLst/>
              <a:uLnTx/>
              <a:uFillTx/>
              <a:latin typeface="Calibri Light" panose="020F0302020204030204" pitchFamily="34" charset="0"/>
              <a:ea typeface="方正兰亭黑_GBK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7" y="198849"/>
            <a:ext cx="11809308" cy="552601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1345" y="198848"/>
            <a:ext cx="11809309" cy="5526020"/>
          </a:xfrm>
          <a:prstGeom prst="rect">
            <a:avLst/>
          </a:prstGeom>
          <a:solidFill>
            <a:srgbClr val="024282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占位符 24"/>
          <p:cNvSpPr txBox="1"/>
          <p:nvPr/>
        </p:nvSpPr>
        <p:spPr>
          <a:xfrm>
            <a:off x="191348" y="2311737"/>
            <a:ext cx="11809308" cy="1415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r>
              <a:rPr lang="en-US" altLang="zh-CN" sz="7200" dirty="0">
                <a:solidFill>
                  <a:sysClr val="window" lastClr="FFFFFF"/>
                </a:solidFill>
              </a:rPr>
              <a:t>!</a:t>
            </a:r>
            <a:endParaRPr kumimoji="0" lang="zh-CN" altLang="en-US" sz="4800" b="1" i="1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567609" y="3875855"/>
            <a:ext cx="691276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11" y="663016"/>
            <a:ext cx="4430178" cy="116028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5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6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7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8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19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0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1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2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3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4.xml><?xml version="1.0" encoding="utf-8"?>
<p:tagLst xmlns:p="http://schemas.openxmlformats.org/presentationml/2006/main">
  <p:tag name="KSO_WM_DIAGRAM_VIRTUALLY_FRAME" val="{&quot;height&quot;:490.3115748031496,&quot;left&quot;:336.49362204724406,&quot;top&quot;:70.39692913385827,&quot;width&quot;:612.1876377952756}"/>
</p:tagLst>
</file>

<file path=ppt/tags/tag2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2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7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8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39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0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1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2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3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4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5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6.xml><?xml version="1.0" encoding="utf-8"?>
<p:tagLst xmlns:p="http://schemas.openxmlformats.org/presentationml/2006/main">
  <p:tag name="KSO_WM_DIAGRAM_VIRTUALLY_FRAME" val="{&quot;height&quot;:414.3472440944882,&quot;left&quot;:438.64039370078734,&quot;top&quot;:77.22267716535433,&quot;width&quot;:479.2903937007874}"/>
</p:tagLst>
</file>

<file path=ppt/tags/tag47.xml><?xml version="1.0" encoding="utf-8"?>
<p:tagLst xmlns:p="http://schemas.openxmlformats.org/presentationml/2006/main">
  <p:tag name="COMMONDATA" val="eyJoZGlkIjoiMmJkOGVmM2VjYzQwMDAzMTYzMzM1Yzg5N2YxY2IzZDcifQ=="/>
  <p:tag name="commondata" val="eyJoZGlkIjoiZmIwNjczM2M2NWIyZWQ4MTg0ZWUyYzQwYWEwMTIyMTUifQ=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2888</Words>
  <Application>WPS 演示</Application>
  <PresentationFormat>宽屏</PresentationFormat>
  <Paragraphs>290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40" baseType="lpstr">
      <vt:lpstr>Arial</vt:lpstr>
      <vt:lpstr>宋体</vt:lpstr>
      <vt:lpstr>Wingdings</vt:lpstr>
      <vt:lpstr>方正舒体</vt:lpstr>
      <vt:lpstr>Calibri</vt:lpstr>
      <vt:lpstr>微软雅黑</vt:lpstr>
      <vt:lpstr>等线</vt:lpstr>
      <vt:lpstr>Arial</vt:lpstr>
      <vt:lpstr>Calibri</vt:lpstr>
      <vt:lpstr>Arial Black</vt:lpstr>
      <vt:lpstr>Calibri Light</vt:lpstr>
      <vt:lpstr>方正宋刻本秀楷简体</vt:lpstr>
      <vt:lpstr>方正兰亭黑_GBK</vt:lpstr>
      <vt:lpstr>黑体</vt:lpstr>
      <vt:lpstr>Segoe UI Light 8</vt:lpstr>
      <vt:lpstr>Times New Roman</vt:lpstr>
      <vt:lpstr>Arial Unicode MS</vt:lpstr>
      <vt:lpstr>等线 Light</vt:lpstr>
      <vt:lpstr>Segoe UI</vt:lpstr>
      <vt:lpstr>1_Office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WPS_1661522029</cp:lastModifiedBy>
  <cp:revision>145</cp:revision>
  <dcterms:created xsi:type="dcterms:W3CDTF">2020-07-27T01:08:00Z</dcterms:created>
  <dcterms:modified xsi:type="dcterms:W3CDTF">2024-06-02T09:36:14Z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11B8AF76D4024C60A56A8DC9E9DF904B_12</vt:lpwstr>
  </property>
  <property fmtid="{D5CDD505-2E9C-101B-9397-08002B2CF9AE}" pid="3" name="KSOProductBuildVer">
    <vt:lpwstr>2052-12.1.0.16729</vt:lpwstr>
  </property>
</Properties>
</file>