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9"/>
  </p:handoutMasterIdLst>
  <p:sldIdLst>
    <p:sldId id="2891" r:id="rId3"/>
    <p:sldId id="321" r:id="rId4"/>
    <p:sldId id="2920" r:id="rId6"/>
    <p:sldId id="2921" r:id="rId7"/>
    <p:sldId id="2903" r:id="rId8"/>
    <p:sldId id="2892" r:id="rId9"/>
    <p:sldId id="2893" r:id="rId10"/>
    <p:sldId id="2894" r:id="rId11"/>
    <p:sldId id="2895" r:id="rId12"/>
    <p:sldId id="2896" r:id="rId13"/>
    <p:sldId id="2897" r:id="rId14"/>
    <p:sldId id="2904" r:id="rId15"/>
    <p:sldId id="2922" r:id="rId16"/>
    <p:sldId id="2898" r:id="rId17"/>
    <p:sldId id="2900" r:id="rId18"/>
    <p:sldId id="2899" r:id="rId19"/>
    <p:sldId id="2901" r:id="rId20"/>
    <p:sldId id="2902" r:id="rId21"/>
    <p:sldId id="2942" r:id="rId22"/>
    <p:sldId id="2905" r:id="rId23"/>
    <p:sldId id="2941" r:id="rId24"/>
    <p:sldId id="2906" r:id="rId25"/>
    <p:sldId id="2940" r:id="rId26"/>
    <p:sldId id="2907" r:id="rId27"/>
    <p:sldId id="2908" r:id="rId28"/>
  </p:sldIdLst>
  <p:sldSz cx="12190095" cy="6858000"/>
  <p:notesSz cx="7099300" cy="10234295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101" d="100"/>
          <a:sy n="101" d="100"/>
        </p:scale>
        <p:origin x="978" y="138"/>
      </p:cViewPr>
      <p:guideLst>
        <p:guide orient="horz" pos="2080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04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4" Type="http://schemas.openxmlformats.org/officeDocument/2006/relationships/tags" Target="tags/tag3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microsoft.com/office/2007/relationships/media" Target="../media/media5.mp4"/><Relationship Id="rId2" Type="http://schemas.openxmlformats.org/officeDocument/2006/relationships/video" Target="NULL" TargetMode="Externa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40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王顺康、王明强、陈永杭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2024.01.19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1/4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</a:t>
            </a:r>
            <a:r>
              <a:rPr lang="en-US" altLang="zh-CN" dirty="0" err="1"/>
              <a:t>gtask</a:t>
            </a:r>
            <a:r>
              <a:rPr lang="zh-CN" altLang="en-US" dirty="0"/>
              <a:t>包中的</a:t>
            </a:r>
            <a:r>
              <a:rPr lang="en-US" altLang="zh-CN" dirty="0"/>
              <a:t>11</a:t>
            </a:r>
            <a:r>
              <a:rPr lang="zh-CN" altLang="en-US" dirty="0"/>
              <a:t>个类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err="1"/>
              <a:t>    </a:t>
            </a:r>
            <a:r>
              <a:rPr lang="en-US" altLang="zh-CN" b="0" dirty="0" err="1"/>
              <a:t> </a:t>
            </a:r>
            <a:r>
              <a:rPr lang="en-US" altLang="zh-CN" b="0" dirty="0" err="1">
                <a:solidFill>
                  <a:schemeClr val="tx1"/>
                </a:solidFill>
              </a:rPr>
              <a:t> 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</a:rPr>
              <a:t>MetaData</a:t>
            </a:r>
            <a:r>
              <a:rPr lang="zh-CN" altLang="en-US" b="0" dirty="0" err="1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</a:rPr>
              <a:t>Node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</a:rPr>
              <a:t>SqlData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</a:rPr>
              <a:t>Task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</a:rPr>
              <a:t> TaskList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</a:rPr>
              <a:t>   	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</a:rPr>
              <a:t>ActionFailureException</a:t>
            </a:r>
            <a:r>
              <a:rPr lang="zh-CN" altLang="en-US" b="0" dirty="0" err="1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</a:rPr>
              <a:t> GTaskASyncTask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endParaRPr lang="zh-CN" altLang="en-US" dirty="0">
              <a:solidFill>
                <a:schemeClr val="tx1"/>
              </a:solidFill>
              <a:latin typeface="+mj-lt"/>
              <a:cs typeface="+mj-lt"/>
            </a:endParaRPr>
          </a:p>
          <a:p>
            <a:pPr marL="457200" lvl="1" indent="457200">
              <a:buNone/>
            </a:pPr>
            <a:r>
              <a:rPr lang="en-US" altLang="zh-CN" sz="3200" dirty="0" err="1">
                <a:solidFill>
                  <a:schemeClr val="tx1"/>
                </a:solidFill>
                <a:latin typeface="+mj-lt"/>
                <a:cs typeface="+mj-lt"/>
              </a:rPr>
              <a:t>GTaskClient</a:t>
            </a:r>
            <a:r>
              <a:rPr lang="zh-CN" altLang="en-US" sz="320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sz="3200" dirty="0" err="1">
                <a:solidFill>
                  <a:schemeClr val="tx1"/>
                </a:solidFill>
                <a:latin typeface="+mj-lt"/>
                <a:cs typeface="+mj-lt"/>
              </a:rPr>
              <a:t>GTaskmanager</a:t>
            </a:r>
            <a:r>
              <a:rPr lang="zh-CN" altLang="en-US" sz="3200" dirty="0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sz="3200" dirty="0" err="1">
                <a:solidFill>
                  <a:schemeClr val="tx1"/>
                </a:solidFill>
                <a:latin typeface="+mj-lt"/>
                <a:cs typeface="+mj-lt"/>
              </a:rPr>
              <a:t>GtaskSyncS-ervice</a:t>
            </a:r>
            <a:r>
              <a:rPr lang="zh-CN" altLang="en-US" sz="3200" dirty="0" err="1">
                <a:solidFill>
                  <a:schemeClr val="tx1"/>
                </a:solidFill>
                <a:latin typeface="+mj-lt"/>
                <a:cs typeface="+mj-lt"/>
              </a:rPr>
              <a:t>、</a:t>
            </a:r>
            <a:r>
              <a:rPr lang="en-US" altLang="zh-CN" sz="3200" dirty="0" err="1">
                <a:solidFill>
                  <a:schemeClr val="tx1"/>
                </a:solidFill>
                <a:latin typeface="+mj-lt"/>
                <a:cs typeface="+mj-lt"/>
              </a:rPr>
              <a:t>  	</a:t>
            </a:r>
            <a:r>
              <a:rPr lang="en-US" altLang="zh-CN" sz="3200" dirty="0" err="1">
                <a:solidFill>
                  <a:schemeClr val="tx1"/>
                </a:solidFill>
                <a:latin typeface="+mj-lt"/>
                <a:cs typeface="+mj-lt"/>
                <a:sym typeface="+mn-ea"/>
              </a:rPr>
              <a:t>NetworkFailure</a:t>
            </a:r>
            <a:r>
              <a:rPr lang="en-US" altLang="zh-CN" sz="320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-Exception</a:t>
            </a:r>
            <a:endParaRPr lang="en-US" altLang="zh-CN" sz="3200" dirty="0">
              <a:latin typeface="+mj-lt"/>
              <a:cs typeface="+mj-lt"/>
              <a:sym typeface="+mn-ea"/>
            </a:endParaRPr>
          </a:p>
          <a:p>
            <a:pPr marL="0" indent="457200">
              <a:buNone/>
            </a:pPr>
            <a:endParaRPr lang="en-US" altLang="zh-CN" dirty="0">
              <a:sym typeface="+mn-ea"/>
            </a:endParaRPr>
          </a:p>
          <a:p>
            <a:pPr marL="0" indent="457200">
              <a:buNone/>
            </a:pPr>
            <a:r>
              <a:rPr lang="zh-CN" altLang="en-US" dirty="0"/>
              <a:t>总共精读约</a:t>
            </a:r>
            <a:r>
              <a:rPr lang="en-US" altLang="zh-CN" u="sng" dirty="0"/>
              <a:t>2000</a:t>
            </a:r>
            <a:r>
              <a:rPr lang="zh-CN" altLang="en-US" dirty="0"/>
              <a:t>行代码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实践整体情况（</a:t>
            </a:r>
            <a:r>
              <a:rPr lang="en-US" altLang="zh-CN" dirty="0">
                <a:sym typeface="+mn-ea"/>
              </a:rPr>
              <a:t>2/4</a:t>
            </a:r>
            <a:r>
              <a:rPr lang="zh-CN" altLang="en-US" dirty="0">
                <a:sym typeface="+mn-ea"/>
              </a:rPr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>
                <a:sym typeface="+mn-ea"/>
              </a:rPr>
              <a:t>标注了</a:t>
            </a:r>
            <a:r>
              <a:rPr lang="en-US" altLang="zh-CN" dirty="0">
                <a:sym typeface="+mn-ea"/>
              </a:rPr>
              <a:t>gtask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12</a:t>
            </a:r>
            <a:r>
              <a:rPr lang="zh-CN" altLang="en-US" dirty="0">
                <a:sym typeface="+mn-ea"/>
              </a:rPr>
              <a:t>个类</a:t>
            </a:r>
            <a:endParaRPr lang="en-US" altLang="zh-CN" dirty="0" err="1">
              <a:sym typeface="+mn-ea"/>
            </a:endParaRPr>
          </a:p>
          <a:p>
            <a:pPr marL="0" indent="0">
              <a:buNone/>
            </a:pPr>
            <a:r>
              <a:rPr lang="en-US" altLang="zh-CN" dirty="0" err="1">
                <a:sym typeface="+mn-ea"/>
              </a:rPr>
              <a:t>     </a:t>
            </a:r>
            <a:r>
              <a:rPr lang="en-US" altLang="zh-CN" b="0" dirty="0" err="1">
                <a:solidFill>
                  <a:schemeClr val="tx1"/>
                </a:solidFill>
                <a:latin typeface="+mj-lt"/>
                <a:cs typeface="+mj-lt"/>
                <a:sym typeface="+mn-ea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MetaData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Node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SqlData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SqlNote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Task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endParaRPr lang="zh-CN" altLang="en-US" b="0" dirty="0">
              <a:solidFill>
                <a:schemeClr val="tx1"/>
              </a:solidFill>
              <a:latin typeface="+mj-lt"/>
              <a:cs typeface="+mj-lt"/>
              <a:sym typeface="+mn-ea"/>
            </a:endParaRPr>
          </a:p>
          <a:p>
            <a:pPr marL="0" indent="0">
              <a:buNone/>
            </a:pP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       TaskList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GTaskASyncTask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GTaskClient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 	GTaskMananger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GTaskSyncService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	ActionFailureException</a:t>
            </a:r>
            <a:r>
              <a:rPr lang="zh-CN" altLang="en-US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、</a:t>
            </a:r>
            <a:r>
              <a:rPr lang="en-US" altLang="zh-CN" b="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NetworkFailureException</a:t>
            </a:r>
            <a:endParaRPr lang="en-US" altLang="zh-CN" b="0" dirty="0">
              <a:solidFill>
                <a:schemeClr val="tx1"/>
              </a:solidFill>
              <a:latin typeface="+mj-lt"/>
              <a:cs typeface="+mj-lt"/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总共标注代码</a:t>
            </a:r>
            <a:r>
              <a:rPr lang="en-US" altLang="zh-CN" u="sng" dirty="0">
                <a:sym typeface="+mn-ea"/>
              </a:rPr>
              <a:t>1292</a:t>
            </a:r>
            <a:r>
              <a:rPr lang="zh-CN" altLang="en-US" dirty="0">
                <a:sym typeface="+mn-ea"/>
              </a:rPr>
              <a:t>行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实践整体情况（</a:t>
            </a:r>
            <a:r>
              <a:rPr lang="en-US" altLang="zh-CN" dirty="0">
                <a:sym typeface="+mn-ea"/>
              </a:rPr>
              <a:t>3/4</a:t>
            </a:r>
            <a:r>
              <a:rPr lang="zh-CN" altLang="en-US" dirty="0">
                <a:sym typeface="+mn-ea"/>
              </a:rPr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新增功能</a:t>
            </a:r>
            <a:endParaRPr lang="zh-CN" altLang="en-US" dirty="0"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ym typeface="+mn-ea"/>
              </a:rPr>
              <a:t>   1.</a:t>
            </a:r>
            <a:r>
              <a:rPr lang="zh-CN" altLang="en-US" dirty="0">
                <a:sym typeface="+mn-ea"/>
              </a:rPr>
              <a:t>欢迎界面</a:t>
            </a:r>
            <a:endParaRPr lang="zh-CN" altLang="en-US" dirty="0">
              <a:sym typeface="+mn-ea"/>
            </a:endParaRPr>
          </a:p>
          <a:p>
            <a:pPr marL="0" indent="457200">
              <a:buNone/>
            </a:pPr>
            <a:r>
              <a:rPr lang="en-US" altLang="zh-CN" dirty="0">
                <a:sym typeface="+mn-ea"/>
              </a:rPr>
              <a:t>2.</a:t>
            </a:r>
            <a:r>
              <a:rPr lang="zh-CN" altLang="en-US" dirty="0">
                <a:sym typeface="+mn-ea"/>
              </a:rPr>
              <a:t>朗读便签</a:t>
            </a:r>
            <a:endParaRPr lang="zh-CN" altLang="en-US" dirty="0">
              <a:sym typeface="+mn-ea"/>
            </a:endParaRPr>
          </a:p>
          <a:p>
            <a:pPr marL="0" indent="457200">
              <a:buNone/>
            </a:pPr>
            <a:r>
              <a:rPr lang="en-US" altLang="zh-CN" dirty="0">
                <a:sym typeface="+mn-ea"/>
              </a:rPr>
              <a:t>3.</a:t>
            </a:r>
            <a:r>
              <a:rPr lang="zh-CN" altLang="en-US" dirty="0">
                <a:sym typeface="+mn-ea"/>
              </a:rPr>
              <a:t>背景音乐</a:t>
            </a:r>
            <a:endParaRPr lang="zh-CN" altLang="en-US" dirty="0">
              <a:sym typeface="+mn-ea"/>
            </a:endParaRPr>
          </a:p>
          <a:p>
            <a:pPr marL="0" indent="457200">
              <a:buNone/>
            </a:pPr>
            <a:r>
              <a:rPr lang="en-US" altLang="zh-CN" dirty="0">
                <a:sym typeface="+mn-ea"/>
              </a:rPr>
              <a:t>4.</a:t>
            </a:r>
            <a:r>
              <a:rPr lang="zh-CN" altLang="en-US" dirty="0">
                <a:sym typeface="+mn-ea"/>
              </a:rPr>
              <a:t>切换背景</a:t>
            </a:r>
            <a:endParaRPr lang="zh-CN" altLang="en-US" dirty="0">
              <a:sym typeface="+mn-ea"/>
            </a:endParaRPr>
          </a:p>
          <a:p>
            <a:pPr marL="0" indent="457200">
              <a:buNone/>
            </a:pPr>
            <a:r>
              <a:rPr lang="en-US" altLang="zh-CN" dirty="0">
                <a:sym typeface="+mn-ea"/>
              </a:rPr>
              <a:t>5.</a:t>
            </a:r>
            <a:r>
              <a:rPr lang="zh-CN" altLang="en-US" dirty="0">
                <a:sym typeface="+mn-ea"/>
              </a:rPr>
              <a:t>私密模式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在</a:t>
            </a:r>
            <a:r>
              <a:rPr lang="en-US" altLang="zh-CN" dirty="0">
                <a:sym typeface="+mn-ea"/>
              </a:rPr>
              <a:t>ui</a:t>
            </a:r>
            <a:r>
              <a:rPr lang="zh-CN" altLang="en-US" dirty="0">
                <a:sym typeface="+mn-ea"/>
              </a:rPr>
              <a:t>包中新增了</a:t>
            </a:r>
            <a:r>
              <a:rPr lang="en-US" altLang="zh-CN" dirty="0">
                <a:sym typeface="+mn-ea"/>
              </a:rPr>
              <a:t>SplashActivity</a:t>
            </a:r>
            <a:r>
              <a:rPr lang="zh-CN" altLang="en-US" dirty="0">
                <a:sym typeface="+mn-ea"/>
              </a:rPr>
              <a:t>类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维护</a:t>
            </a:r>
            <a:r>
              <a:rPr lang="en-US" altLang="zh-CN" dirty="0">
                <a:sym typeface="+mn-ea"/>
              </a:rPr>
              <a:t>(</a:t>
            </a:r>
            <a:r>
              <a:rPr lang="zh-CN" altLang="en-US" dirty="0">
                <a:sym typeface="+mn-ea"/>
              </a:rPr>
              <a:t>新增</a:t>
            </a:r>
            <a:r>
              <a:rPr lang="en-US" altLang="zh-CN" dirty="0">
                <a:sym typeface="+mn-ea"/>
              </a:rPr>
              <a:t>)</a:t>
            </a:r>
            <a:r>
              <a:rPr lang="zh-CN" altLang="en-US" dirty="0">
                <a:sym typeface="+mn-ea"/>
              </a:rPr>
              <a:t>代码</a:t>
            </a:r>
            <a:r>
              <a:rPr lang="en-US" altLang="zh-CN" dirty="0">
                <a:sym typeface="+mn-ea"/>
              </a:rPr>
              <a:t>814</a:t>
            </a:r>
            <a:r>
              <a:rPr lang="zh-CN" altLang="en-US" dirty="0">
                <a:sym typeface="+mn-ea"/>
              </a:rPr>
              <a:t>行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4/4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20</a:t>
            </a:r>
            <a:r>
              <a:rPr lang="zh-CN" altLang="en-US" dirty="0"/>
              <a:t>页、</a:t>
            </a:r>
            <a:r>
              <a:rPr lang="en-US" altLang="zh-CN" dirty="0"/>
              <a:t>17</a:t>
            </a:r>
            <a:r>
              <a:rPr lang="zh-CN" altLang="en-US" dirty="0"/>
              <a:t>张图</a:t>
            </a:r>
            <a:endParaRPr lang="en-US" altLang="zh-CN" dirty="0"/>
          </a:p>
          <a:p>
            <a:r>
              <a:rPr lang="zh-CN" altLang="en-US" dirty="0"/>
              <a:t>开源软件的质量分析报告文档：</a:t>
            </a:r>
            <a:r>
              <a:rPr lang="en-US" altLang="zh-CN" dirty="0"/>
              <a:t>14</a:t>
            </a:r>
            <a:r>
              <a:rPr lang="zh-CN" altLang="en-US" dirty="0"/>
              <a:t>页、</a:t>
            </a:r>
            <a:r>
              <a:rPr lang="en-US" altLang="zh-CN" dirty="0"/>
              <a:t>21</a:t>
            </a:r>
            <a:r>
              <a:rPr lang="zh-CN" altLang="en-US" dirty="0"/>
              <a:t>张图</a:t>
            </a:r>
            <a:endParaRPr lang="en-US" altLang="zh-CN" dirty="0"/>
          </a:p>
          <a:p>
            <a:r>
              <a:rPr lang="zh-CN" altLang="en-US" dirty="0"/>
              <a:t>小组中每个同学的贡献度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王明强：</a:t>
            </a:r>
            <a:r>
              <a:rPr lang="en-US" altLang="zh-CN" dirty="0"/>
              <a:t>1.04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王顺康：</a:t>
            </a:r>
            <a:r>
              <a:rPr lang="en-US" altLang="zh-CN" dirty="0"/>
              <a:t>0.98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zh-CN" altLang="en-US" dirty="0"/>
              <a:t>陈永杭：</a:t>
            </a:r>
            <a:r>
              <a:rPr lang="en-US" altLang="zh-CN" dirty="0"/>
              <a:t>0.98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205494" y="862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716280"/>
            <a:ext cx="8743315" cy="57886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graphicFrame>
        <p:nvGraphicFramePr>
          <p:cNvPr id="4" name="对象 -2147482623"/>
          <p:cNvGraphicFramePr/>
          <p:nvPr>
            <p:custDataLst>
              <p:tags r:id="rId1"/>
            </p:custDataLst>
          </p:nvPr>
        </p:nvGraphicFramePr>
        <p:xfrm>
          <a:off x="2776855" y="620395"/>
          <a:ext cx="7048500" cy="6078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4024630" imgH="6935470" progId="Visio.Drawing.15">
                  <p:embed/>
                </p:oleObj>
              </mc:Choice>
              <mc:Fallback>
                <p:oleObj name="" r:id="rId2" imgW="4024630" imgH="693547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76855" y="620395"/>
                        <a:ext cx="7048500" cy="6078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/**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* @ProjectName:    MiNote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* @Package:        net.micode.notes.gtask.remote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* @ClassName:      GTaskManager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* @Description: </a:t>
            </a:r>
            <a:r>
              <a:rPr lang="zh-CN" altLang="en-US" sz="1600" dirty="0">
                <a:solidFill>
                  <a:schemeClr val="tx1"/>
                </a:solidFill>
              </a:rPr>
              <a:t>管理 </a:t>
            </a:r>
            <a:r>
              <a:rPr lang="en-US" altLang="zh-CN" sz="1600" dirty="0">
                <a:solidFill>
                  <a:schemeClr val="tx1"/>
                </a:solidFill>
              </a:rPr>
              <a:t>Google </a:t>
            </a:r>
            <a:r>
              <a:rPr lang="zh-CN" altLang="en-US" sz="1600" dirty="0">
                <a:solidFill>
                  <a:schemeClr val="tx1"/>
                </a:solidFill>
              </a:rPr>
              <a:t>任务的同步操作。该类包含了一些内部状态和方法，用于处理本地数据的同步。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这个类具有如下功能：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初始化 </a:t>
            </a:r>
            <a:r>
              <a:rPr lang="en-US" altLang="zh-CN" sz="1600" dirty="0">
                <a:solidFill>
                  <a:schemeClr val="tx1"/>
                </a:solidFill>
              </a:rPr>
              <a:t>GTaskManager </a:t>
            </a:r>
            <a:r>
              <a:rPr lang="zh-CN" altLang="en-US" sz="1600" dirty="0">
                <a:solidFill>
                  <a:schemeClr val="tx1"/>
                </a:solidFill>
              </a:rPr>
              <a:t>实例。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获取 </a:t>
            </a:r>
            <a:r>
              <a:rPr lang="en-US" altLang="zh-CN" sz="1600" dirty="0">
                <a:solidFill>
                  <a:schemeClr val="tx1"/>
                </a:solidFill>
              </a:rPr>
              <a:t>GTaskManager </a:t>
            </a:r>
            <a:r>
              <a:rPr lang="zh-CN" altLang="en-US" sz="1600" dirty="0">
                <a:solidFill>
                  <a:schemeClr val="tx1"/>
                </a:solidFill>
              </a:rPr>
              <a:t>的单例实例。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设置 </a:t>
            </a:r>
            <a:r>
              <a:rPr lang="en-US" altLang="zh-CN" sz="1600" dirty="0">
                <a:solidFill>
                  <a:schemeClr val="tx1"/>
                </a:solidFill>
              </a:rPr>
              <a:t>Activity </a:t>
            </a:r>
            <a:r>
              <a:rPr lang="zh-CN" altLang="en-US" sz="1600" dirty="0">
                <a:solidFill>
                  <a:schemeClr val="tx1"/>
                </a:solidFill>
              </a:rPr>
              <a:t>上下文。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执行本地同步和远程同步操作。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初始化 </a:t>
            </a:r>
            <a:r>
              <a:rPr lang="en-US" altLang="zh-CN" sz="1600" dirty="0">
                <a:solidFill>
                  <a:schemeClr val="tx1"/>
                </a:solidFill>
              </a:rPr>
              <a:t>GTaskList</a:t>
            </a:r>
            <a:r>
              <a:rPr lang="zh-CN" altLang="en-US" sz="1600" dirty="0">
                <a:solidFill>
                  <a:schemeClr val="tx1"/>
                </a:solidFill>
              </a:rPr>
              <a:t>，将从 </a:t>
            </a:r>
            <a:r>
              <a:rPr lang="en-US" altLang="zh-CN" sz="1600" dirty="0">
                <a:solidFill>
                  <a:schemeClr val="tx1"/>
                </a:solidFill>
              </a:rPr>
              <a:t>Google </a:t>
            </a:r>
            <a:r>
              <a:rPr lang="zh-CN" altLang="en-US" sz="1600" dirty="0">
                <a:solidFill>
                  <a:schemeClr val="tx1"/>
                </a:solidFill>
              </a:rPr>
              <a:t>获取的 </a:t>
            </a:r>
            <a:r>
              <a:rPr lang="en-US" altLang="zh-CN" sz="1600" dirty="0">
                <a:solidFill>
                  <a:schemeClr val="tx1"/>
                </a:solidFill>
              </a:rPr>
              <a:t>JSON </a:t>
            </a:r>
            <a:r>
              <a:rPr lang="zh-CN" altLang="en-US" sz="1600" dirty="0">
                <a:solidFill>
                  <a:schemeClr val="tx1"/>
                </a:solidFill>
              </a:rPr>
              <a:t>数据转换为本地 </a:t>
            </a:r>
            <a:r>
              <a:rPr lang="en-US" altLang="zh-CN" sz="1600" dirty="0">
                <a:solidFill>
                  <a:schemeClr val="tx1"/>
                </a:solidFill>
              </a:rPr>
              <a:t>TaskList</a:t>
            </a:r>
            <a:r>
              <a:rPr lang="zh-CN" altLang="en-US" sz="1600" dirty="0">
                <a:solidFill>
                  <a:schemeClr val="tx1"/>
                </a:solidFill>
              </a:rPr>
              <a:t>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处理本地内容同步操作，包括本地增加、删除和更新节点等操作。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更新远程 </a:t>
            </a:r>
            <a:r>
              <a:rPr lang="en-US" altLang="zh-CN" sz="1600" dirty="0">
                <a:solidFill>
                  <a:schemeClr val="tx1"/>
                </a:solidFill>
              </a:rPr>
              <a:t>Meta </a:t>
            </a:r>
            <a:r>
              <a:rPr lang="zh-CN" altLang="en-US" sz="1600" dirty="0">
                <a:solidFill>
                  <a:schemeClr val="tx1"/>
                </a:solidFill>
              </a:rPr>
              <a:t>数据。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刷新本地同步 </a:t>
            </a:r>
            <a:r>
              <a:rPr lang="en-US" altLang="zh-CN" sz="1600" dirty="0">
                <a:solidFill>
                  <a:schemeClr val="tx1"/>
                </a:solidFill>
              </a:rPr>
              <a:t>ID</a:t>
            </a:r>
            <a:r>
              <a:rPr lang="zh-CN" altLang="en-US" sz="1600" dirty="0">
                <a:solidFill>
                  <a:schemeClr val="tx1"/>
                </a:solidFill>
              </a:rPr>
              <a:t>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此外，代码中还包含了异常处理和日志记录，以及对线程取消标志的处理。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  * </a:t>
            </a:r>
            <a:r>
              <a:rPr lang="en-US" altLang="zh-CN" sz="1600" dirty="0">
                <a:solidFill>
                  <a:schemeClr val="tx1"/>
                </a:solidFill>
              </a:rPr>
              <a:t>@Author:         cyh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*/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/**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* @</a:t>
            </a:r>
            <a:r>
              <a:rPr lang="zh-CN" altLang="en-US" sz="2000" dirty="0">
                <a:solidFill>
                  <a:schemeClr val="tx1"/>
                </a:solidFill>
              </a:rPr>
              <a:t>功能名</a:t>
            </a:r>
            <a:r>
              <a:rPr lang="en-US" altLang="zh-CN" sz="2000" dirty="0">
                <a:solidFill>
                  <a:schemeClr val="tx1"/>
                </a:solidFill>
              </a:rPr>
              <a:t>: loadFromCursor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* @</a:t>
            </a:r>
            <a:r>
              <a:rPr lang="zh-CN" altLang="en-US" sz="2000" dirty="0">
                <a:solidFill>
                  <a:schemeClr val="tx1"/>
                </a:solidFill>
              </a:rPr>
              <a:t>参数 </a:t>
            </a:r>
            <a:r>
              <a:rPr lang="en-US" altLang="zh-CN" sz="2000" dirty="0">
                <a:solidFill>
                  <a:schemeClr val="tx1"/>
                </a:solidFill>
              </a:rPr>
              <a:t>: Cursor c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* @</a:t>
            </a:r>
            <a:r>
              <a:rPr lang="zh-CN" altLang="en-US" sz="2000" dirty="0">
                <a:solidFill>
                  <a:schemeClr val="tx1"/>
                </a:solidFill>
              </a:rPr>
              <a:t>功能描述</a:t>
            </a:r>
            <a:r>
              <a:rPr lang="en-US" altLang="zh-CN" sz="2000" dirty="0">
                <a:solidFill>
                  <a:schemeClr val="tx1"/>
                </a:solidFill>
              </a:rPr>
              <a:t>:  </a:t>
            </a:r>
            <a:r>
              <a:rPr lang="zh-CN" altLang="en-US" sz="2000" dirty="0">
                <a:solidFill>
                  <a:schemeClr val="tx1"/>
                </a:solidFill>
              </a:rPr>
              <a:t>从传入的</a:t>
            </a:r>
            <a:r>
              <a:rPr lang="en-US" altLang="zh-CN" sz="2000" dirty="0">
                <a:solidFill>
                  <a:schemeClr val="tx1"/>
                </a:solidFill>
              </a:rPr>
              <a:t>Cursor</a:t>
            </a:r>
            <a:r>
              <a:rPr lang="zh-CN" altLang="en-US" sz="2000" dirty="0">
                <a:solidFill>
                  <a:schemeClr val="tx1"/>
                </a:solidFill>
              </a:rPr>
              <a:t>对象中读取数据，并将这些数据存储到</a:t>
            </a:r>
            <a:r>
              <a:rPr lang="en-US" altLang="zh-CN" sz="2000" dirty="0">
                <a:solidFill>
                  <a:schemeClr val="tx1"/>
                </a:solidFill>
              </a:rPr>
              <a:t>SqlData</a:t>
            </a:r>
            <a:r>
              <a:rPr lang="zh-CN" altLang="en-US" sz="2000" dirty="0">
                <a:solidFill>
                  <a:schemeClr val="tx1"/>
                </a:solidFill>
              </a:rPr>
              <a:t>对象的相应成员变量中。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     * </a:t>
            </a:r>
            <a:r>
              <a:rPr lang="en-US" altLang="zh-CN" sz="2000" dirty="0">
                <a:solidFill>
                  <a:schemeClr val="tx1"/>
                </a:solidFill>
              </a:rPr>
              <a:t>@</a:t>
            </a:r>
            <a:r>
              <a:rPr lang="zh-CN" altLang="en-US" sz="2000" dirty="0">
                <a:solidFill>
                  <a:schemeClr val="tx1"/>
                </a:solidFill>
              </a:rPr>
              <a:t>实现过程</a:t>
            </a:r>
            <a:r>
              <a:rPr lang="en-US" altLang="zh-CN" sz="2000" dirty="0">
                <a:solidFill>
                  <a:schemeClr val="tx1"/>
                </a:solidFill>
              </a:rPr>
              <a:t>: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* </a:t>
            </a:r>
            <a:r>
              <a:rPr lang="zh-CN" altLang="en-US" sz="2000" dirty="0">
                <a:solidFill>
                  <a:schemeClr val="tx1"/>
                </a:solidFill>
              </a:rPr>
              <a:t>从</a:t>
            </a:r>
            <a:r>
              <a:rPr lang="en-US" altLang="zh-CN" sz="2000" dirty="0">
                <a:solidFill>
                  <a:schemeClr val="tx1"/>
                </a:solidFill>
              </a:rPr>
              <a:t>Cursor</a:t>
            </a:r>
            <a:r>
              <a:rPr lang="zh-CN" altLang="en-US" sz="2000" dirty="0">
                <a:solidFill>
                  <a:schemeClr val="tx1"/>
                </a:solidFill>
              </a:rPr>
              <a:t>对象中获取一条记录的数据</a:t>
            </a:r>
            <a:r>
              <a:rPr lang="en-US" altLang="zh-CN" sz="2000" dirty="0">
                <a:solidFill>
                  <a:schemeClr val="tx1"/>
                </a:solidFill>
              </a:rPr>
              <a:t>ID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* </a:t>
            </a:r>
            <a:r>
              <a:rPr lang="zh-CN" altLang="en-US" sz="2000" dirty="0">
                <a:solidFill>
                  <a:schemeClr val="tx1"/>
                </a:solidFill>
              </a:rPr>
              <a:t>从</a:t>
            </a:r>
            <a:r>
              <a:rPr lang="en-US" altLang="zh-CN" sz="2000" dirty="0">
                <a:solidFill>
                  <a:schemeClr val="tx1"/>
                </a:solidFill>
              </a:rPr>
              <a:t>Cursor</a:t>
            </a:r>
            <a:r>
              <a:rPr lang="zh-CN" altLang="en-US" sz="2000" dirty="0">
                <a:solidFill>
                  <a:schemeClr val="tx1"/>
                </a:solidFill>
              </a:rPr>
              <a:t>对象中获取一条记录的</a:t>
            </a:r>
            <a:r>
              <a:rPr lang="en-US" altLang="zh-CN" sz="2000" dirty="0">
                <a:solidFill>
                  <a:schemeClr val="tx1"/>
                </a:solidFill>
              </a:rPr>
              <a:t>MIME</a:t>
            </a:r>
            <a:r>
              <a:rPr lang="zh-CN" altLang="en-US" sz="2000" dirty="0">
                <a:solidFill>
                  <a:schemeClr val="tx1"/>
                </a:solidFill>
              </a:rPr>
              <a:t>类型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     * 从</a:t>
            </a:r>
            <a:r>
              <a:rPr lang="en-US" altLang="zh-CN" sz="2000" dirty="0">
                <a:solidFill>
                  <a:schemeClr val="tx1"/>
                </a:solidFill>
              </a:rPr>
              <a:t>Cursor</a:t>
            </a:r>
            <a:r>
              <a:rPr lang="zh-CN" altLang="en-US" sz="2000" dirty="0">
                <a:solidFill>
                  <a:schemeClr val="tx1"/>
                </a:solidFill>
              </a:rPr>
              <a:t>对象中获取一条记录的内容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     * 从</a:t>
            </a:r>
            <a:r>
              <a:rPr lang="en-US" altLang="zh-CN" sz="2000" dirty="0">
                <a:solidFill>
                  <a:schemeClr val="tx1"/>
                </a:solidFill>
              </a:rPr>
              <a:t>Cursor</a:t>
            </a:r>
            <a:r>
              <a:rPr lang="zh-CN" altLang="en-US" sz="2000" dirty="0">
                <a:solidFill>
                  <a:schemeClr val="tx1"/>
                </a:solidFill>
              </a:rPr>
              <a:t>对象中获取一条记录的附加数据</a:t>
            </a:r>
            <a:r>
              <a:rPr lang="en-US" altLang="zh-CN" sz="2000" dirty="0">
                <a:solidFill>
                  <a:schemeClr val="tx1"/>
                </a:solidFill>
              </a:rPr>
              <a:t>1</a:t>
            </a:r>
            <a:r>
              <a:rPr lang="zh-CN" altLang="en-US" sz="2000" dirty="0">
                <a:solidFill>
                  <a:schemeClr val="tx1"/>
                </a:solidFill>
              </a:rPr>
              <a:t>，并将其赋值给</a:t>
            </a:r>
            <a:r>
              <a:rPr lang="en-US" altLang="zh-CN" sz="2000" dirty="0">
                <a:solidFill>
                  <a:schemeClr val="tx1"/>
                </a:solidFill>
              </a:rPr>
              <a:t>SqlData</a:t>
            </a:r>
            <a:r>
              <a:rPr lang="zh-CN" altLang="en-US" sz="2000" dirty="0">
                <a:solidFill>
                  <a:schemeClr val="tx1"/>
                </a:solidFill>
              </a:rPr>
              <a:t>对象的</a:t>
            </a:r>
            <a:r>
              <a:rPr lang="en-US" altLang="zh-CN" sz="2000" dirty="0">
                <a:solidFill>
                  <a:schemeClr val="tx1"/>
                </a:solidFill>
              </a:rPr>
              <a:t>mDataContentData1</a:t>
            </a:r>
            <a:r>
              <a:rPr lang="zh-CN" altLang="en-US" sz="2000" dirty="0">
                <a:solidFill>
                  <a:schemeClr val="tx1"/>
                </a:solidFill>
              </a:rPr>
              <a:t>成员变量。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     * </a:t>
            </a:r>
            <a:r>
              <a:rPr lang="en-US" altLang="zh-CN" sz="2000" dirty="0">
                <a:solidFill>
                  <a:schemeClr val="tx1"/>
                </a:solidFill>
              </a:rPr>
              <a:t>@Author: wmq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*/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if (!validateVersion) {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result=mContentResolver.update(ContentUris.withAppendedId(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	    Notes.CONTENT_DATA_URI, mDataId), mDiffDataValues, null, null);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} else {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</a:t>
            </a:r>
            <a:r>
              <a:rPr lang="en-US" altLang="zh-CN" sz="1600" i="1" dirty="0">
                <a:solidFill>
                  <a:srgbClr val="FF0000"/>
                </a:solidFill>
              </a:rPr>
              <a:t> /**</a:t>
            </a:r>
            <a:endParaRPr lang="en-US" altLang="zh-CN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600" i="1" dirty="0">
                <a:solidFill>
                  <a:srgbClr val="FF0000"/>
                </a:solidFill>
              </a:rPr>
              <a:t>            *</a:t>
            </a:r>
            <a:r>
              <a:rPr lang="zh-CN" altLang="en-US" sz="1600" i="1" dirty="0">
                <a:solidFill>
                  <a:srgbClr val="FF0000"/>
                </a:solidFill>
              </a:rPr>
              <a:t>如果</a:t>
            </a:r>
            <a:r>
              <a:rPr lang="en-US" altLang="zh-CN" sz="1600" i="1" dirty="0">
                <a:solidFill>
                  <a:srgbClr val="FF0000"/>
                </a:solidFill>
              </a:rPr>
              <a:t>validateVersion</a:t>
            </a:r>
            <a:r>
              <a:rPr lang="zh-CN" altLang="en-US" sz="1600" i="1" dirty="0">
                <a:solidFill>
                  <a:srgbClr val="FF0000"/>
                </a:solidFill>
              </a:rPr>
              <a:t>为</a:t>
            </a:r>
            <a:r>
              <a:rPr lang="en-US" altLang="zh-CN" sz="1600" i="1" dirty="0">
                <a:solidFill>
                  <a:srgbClr val="FF0000"/>
                </a:solidFill>
              </a:rPr>
              <a:t>true</a:t>
            </a:r>
            <a:r>
              <a:rPr lang="zh-CN" altLang="en-US" sz="1600" i="1" dirty="0">
                <a:solidFill>
                  <a:srgbClr val="FF0000"/>
                </a:solidFill>
              </a:rPr>
              <a:t>，表示需要验证版本，构造一个</a:t>
            </a:r>
            <a:r>
              <a:rPr lang="en-US" altLang="zh-CN" sz="1600" i="1" dirty="0">
                <a:solidFill>
                  <a:srgbClr val="FF0000"/>
                </a:solidFill>
              </a:rPr>
              <a:t>SQL</a:t>
            </a:r>
            <a:r>
              <a:rPr lang="zh-CN" altLang="en-US" sz="1600" i="1" dirty="0">
                <a:solidFill>
                  <a:srgbClr val="FF0000"/>
                </a:solidFill>
              </a:rPr>
              <a:t>语句，使用</a:t>
            </a:r>
            <a:r>
              <a:rPr lang="en-US" altLang="zh-CN" sz="1600" i="1" dirty="0">
                <a:solidFill>
                  <a:srgbClr val="FF0000"/>
                </a:solidFill>
              </a:rPr>
              <a:t>NoteColumns.ID</a:t>
            </a:r>
            <a:r>
              <a:rPr lang="zh-CN" altLang="en-US" sz="1600" i="1" dirty="0">
                <a:solidFill>
                  <a:srgbClr val="FF0000"/>
                </a:solidFill>
              </a:rPr>
              <a:t>和</a:t>
            </a:r>
            <a:endParaRPr lang="en-US" altLang="zh-CN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600" i="1" dirty="0">
                <a:solidFill>
                  <a:srgbClr val="FF0000"/>
                </a:solidFill>
              </a:rPr>
              <a:t>            *NoteColumns.VERSION</a:t>
            </a:r>
            <a:r>
              <a:rPr lang="zh-CN" altLang="en-US" sz="1600" i="1" dirty="0">
                <a:solidFill>
                  <a:srgbClr val="FF0000"/>
                </a:solidFill>
              </a:rPr>
              <a:t>字段进行查询，以确保要更新的数据</a:t>
            </a:r>
            <a:r>
              <a:rPr lang="en-US" altLang="zh-CN" sz="1600" i="1" dirty="0">
                <a:solidFill>
                  <a:srgbClr val="FF0000"/>
                </a:solidFill>
              </a:rPr>
              <a:t>ID</a:t>
            </a:r>
            <a:r>
              <a:rPr lang="zh-CN" altLang="en-US" sz="1600" i="1" dirty="0">
                <a:solidFill>
                  <a:srgbClr val="FF0000"/>
                </a:solidFill>
              </a:rPr>
              <a:t>和版本号与笔记表中的对应记录匹配。</a:t>
            </a:r>
            <a:endParaRPr lang="en-US" altLang="zh-CN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600" i="1" dirty="0">
                <a:solidFill>
                  <a:srgbClr val="FF0000"/>
                </a:solidFill>
              </a:rPr>
              <a:t>            *</a:t>
            </a:r>
            <a:r>
              <a:rPr lang="zh-CN" altLang="en-US" sz="1600" i="1" dirty="0">
                <a:solidFill>
                  <a:srgbClr val="FF0000"/>
                </a:solidFill>
              </a:rPr>
              <a:t>然后再调用</a:t>
            </a:r>
            <a:r>
              <a:rPr lang="en-US" altLang="zh-CN" sz="1600" i="1" dirty="0">
                <a:solidFill>
                  <a:srgbClr val="FF0000"/>
                </a:solidFill>
              </a:rPr>
              <a:t>ContentResolver</a:t>
            </a:r>
            <a:r>
              <a:rPr lang="zh-CN" altLang="en-US" sz="1600" i="1" dirty="0">
                <a:solidFill>
                  <a:srgbClr val="FF0000"/>
                </a:solidFill>
              </a:rPr>
              <a:t>的</a:t>
            </a:r>
            <a:r>
              <a:rPr lang="en-US" altLang="zh-CN" sz="1600" i="1" dirty="0">
                <a:solidFill>
                  <a:srgbClr val="FF0000"/>
                </a:solidFill>
              </a:rPr>
              <a:t>update()</a:t>
            </a:r>
            <a:r>
              <a:rPr lang="zh-CN" altLang="en-US" sz="1600" i="1" dirty="0">
                <a:solidFill>
                  <a:srgbClr val="FF0000"/>
                </a:solidFill>
              </a:rPr>
              <a:t>方法进行更新。</a:t>
            </a:r>
            <a:endParaRPr lang="en-US" altLang="zh-CN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600" i="1" dirty="0">
                <a:solidFill>
                  <a:srgbClr val="FF0000"/>
                </a:solidFill>
              </a:rPr>
              <a:t>            */</a:t>
            </a:r>
            <a:endParaRPr lang="en-US" altLang="zh-CN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result = mContentResolver.update(ContentUris.withAppendedId(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         </a:t>
            </a:r>
            <a:r>
              <a:rPr lang="it-IT" altLang="zh-CN" sz="1600" dirty="0">
                <a:solidFill>
                  <a:schemeClr val="tx1"/>
                </a:solidFill>
              </a:rPr>
              <a:t>Notes.CONTENT_DATA_URI, mDataId), mDiffDataValues,</a:t>
            </a:r>
            <a:endParaRPr lang="it-IT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altLang="zh-CN" sz="1600" dirty="0">
                <a:solidFill>
                  <a:schemeClr val="tx1"/>
                </a:solidFill>
              </a:rPr>
              <a:t>                                      </a:t>
            </a:r>
            <a:r>
              <a:rPr lang="en-US" altLang="zh-CN" sz="1600" dirty="0">
                <a:solidFill>
                  <a:schemeClr val="tx1"/>
                </a:solidFill>
              </a:rPr>
              <a:t>" ? in (SELECT " + NoteColumns.ID + " FROM " + TABLE.NOTE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                       + " WHERE " + NoteColumns.VERSION + "=?)", new String[] {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                       String.valueOf(noteId), String.valueOf(version)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         });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}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600" dirty="0"/>
              <a:t>                 </a:t>
            </a:r>
            <a:endParaRPr lang="zh-CN" alt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539750" y="1125538"/>
            <a:ext cx="11064068" cy="5040312"/>
          </a:xfrm>
        </p:spPr>
        <p:txBody>
          <a:bodyPr/>
          <a:lstStyle/>
          <a:p>
            <a:pPr marL="0" indent="0">
              <a:buNone/>
            </a:pPr>
            <a:endParaRPr lang="en-US" altLang="zh-CN" sz="2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 sz="2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400" i="1" dirty="0">
                <a:solidFill>
                  <a:srgbClr val="FF0000"/>
                </a:solidFill>
              </a:rPr>
              <a:t>//</a:t>
            </a:r>
            <a:r>
              <a:rPr lang="zh-CN" altLang="en-US" sz="2400" i="1" dirty="0">
                <a:solidFill>
                  <a:srgbClr val="FF0000"/>
                </a:solidFill>
              </a:rPr>
              <a:t>检查返回的更新结果</a:t>
            </a:r>
            <a:r>
              <a:rPr lang="en-US" altLang="zh-CN" sz="2400" i="1" dirty="0">
                <a:solidFill>
                  <a:srgbClr val="FF0000"/>
                </a:solidFill>
              </a:rPr>
              <a:t>result</a:t>
            </a:r>
            <a:r>
              <a:rPr lang="zh-CN" altLang="en-US" sz="2400" i="1" dirty="0">
                <a:solidFill>
                  <a:srgbClr val="FF0000"/>
                </a:solidFill>
              </a:rPr>
              <a:t>是否为</a:t>
            </a:r>
            <a:r>
              <a:rPr lang="en-US" altLang="zh-CN" sz="2400" i="1" dirty="0">
                <a:solidFill>
                  <a:srgbClr val="FF0000"/>
                </a:solidFill>
              </a:rPr>
              <a:t>0</a:t>
            </a:r>
            <a:r>
              <a:rPr lang="zh-CN" altLang="en-US" sz="2400" i="1" dirty="0">
                <a:solidFill>
                  <a:srgbClr val="FF0000"/>
                </a:solidFill>
              </a:rPr>
              <a:t>，如果是表示没有进行更新</a:t>
            </a:r>
            <a:endParaRPr lang="zh-CN" altLang="en-US" sz="2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400" dirty="0"/>
              <a:t>if (result == 0) {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     Log.w(TAG, "there is no update. maybe user updates note when syncing");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en-US" altLang="zh-CN" sz="24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小米便签软件的质量分析</a:t>
            </a:r>
            <a:r>
              <a:rPr lang="en-US" altLang="zh-CN" dirty="0"/>
              <a:t>(1/2)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  <a:p>
            <a:r>
              <a:rPr lang="zh-CN" altLang="en-US" dirty="0"/>
              <a:t>质量好在哪里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/>
              <a:t>基本功能健全，可以满足大部分用户需求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/>
              <a:t>性能整体较好，响应时间短</a:t>
            </a:r>
            <a:endParaRPr lang="zh-CN" alt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/>
              <a:t>可维护强，源码以实现的功能为基础，分类成模块集合，结构清晰，便于阅读及修改</a:t>
            </a:r>
            <a:endParaRPr lang="zh-CN" alt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/>
              <a:t>代码规范整齐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小米便签软件的质量分析</a:t>
            </a:r>
            <a:r>
              <a:rPr lang="en-US" altLang="zh-CN" dirty="0">
                <a:sym typeface="+mn-ea"/>
              </a:rPr>
              <a:t>(2/2)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存在哪些质量问题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ym typeface="+mn-ea"/>
              </a:rPr>
              <a:t>关键语句缺乏必要的注释</a:t>
            </a:r>
            <a:r>
              <a:rPr lang="en-US" altLang="zh-CN" dirty="0">
                <a:sym typeface="+mn-ea"/>
              </a:rPr>
              <a:t>,</a:t>
            </a:r>
            <a:r>
              <a:rPr lang="zh-CN" altLang="en-US" dirty="0">
                <a:sym typeface="+mn-ea"/>
              </a:rPr>
              <a:t>影响后期对该关键语句的理解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ym typeface="+mn-ea"/>
              </a:rPr>
              <a:t>方法认知复杂性过高，不利于理解和维护功能实现不完善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ym typeface="+mn-ea"/>
              </a:rPr>
              <a:t>功能实现不完善，易出现质量问题。</a:t>
            </a:r>
            <a:endParaRPr lang="zh-CN" altLang="en-US" dirty="0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26870" y="716280"/>
            <a:ext cx="8912225" cy="58635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graphicFrame>
        <p:nvGraphicFramePr>
          <p:cNvPr id="4" name="对象 -2147482623"/>
          <p:cNvGraphicFramePr/>
          <p:nvPr>
            <p:custDataLst>
              <p:tags r:id="rId1"/>
            </p:custDataLst>
          </p:nvPr>
        </p:nvGraphicFramePr>
        <p:xfrm>
          <a:off x="2422798" y="716506"/>
          <a:ext cx="6436087" cy="5947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4024630" imgH="6935470" progId="Visio.Drawing.15">
                  <p:embed/>
                </p:oleObj>
              </mc:Choice>
              <mc:Fallback>
                <p:oleObj name="" r:id="rId2" imgW="4024630" imgH="6935470" progId="Visio.Drawing.1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22798" y="716506"/>
                        <a:ext cx="6436087" cy="59471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8939530" y="2060575"/>
            <a:ext cx="2777490" cy="22263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dirty="0">
                <a:sym typeface="+mn-ea"/>
              </a:rPr>
              <a:t>新增功能是在</a:t>
            </a:r>
            <a:r>
              <a:rPr lang="en-US" altLang="zh-CN" dirty="0">
                <a:sym typeface="+mn-ea"/>
              </a:rPr>
              <a:t>ui</a:t>
            </a:r>
            <a:r>
              <a:rPr lang="zh-CN" altLang="en-US" dirty="0">
                <a:sym typeface="+mn-ea"/>
              </a:rPr>
              <a:t>包中新增了</a:t>
            </a:r>
            <a:r>
              <a:rPr lang="en-US" altLang="zh-CN" dirty="0">
                <a:sym typeface="+mn-ea"/>
              </a:rPr>
              <a:t>SplashActivity</a:t>
            </a:r>
            <a:r>
              <a:rPr lang="zh-CN" altLang="en-US" dirty="0">
                <a:sym typeface="+mn-ea"/>
              </a:rPr>
              <a:t>类，包图没有改变！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" y="716506"/>
            <a:ext cx="12190413" cy="5916850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	</a:t>
            </a:r>
            <a:r>
              <a:rPr lang="en-US" altLang="zh-CN" sz="1800" dirty="0">
                <a:solidFill>
                  <a:schemeClr val="tx1"/>
                </a:solidFill>
                <a:sym typeface="+mn-ea"/>
              </a:rPr>
              <a:t>//</a:t>
            </a:r>
            <a:r>
              <a:rPr lang="zh-CN" altLang="en-US" sz="1800" dirty="0">
                <a:solidFill>
                  <a:schemeClr val="tx1"/>
                </a:solidFill>
                <a:sym typeface="+mn-ea"/>
              </a:rPr>
              <a:t>实现欢迎界面的类</a:t>
            </a:r>
            <a:endParaRPr lang="zh-CN" altLang="en-US" sz="1800" dirty="0">
              <a:solidFill>
                <a:schemeClr val="tx1"/>
              </a:solidFill>
              <a:sym typeface="+mn-ea"/>
            </a:endParaRPr>
          </a:p>
          <a:p>
            <a:pPr marL="0" indent="457200" algn="just">
              <a:buNone/>
            </a:pPr>
            <a:r>
              <a:rPr lang="zh-CN" altLang="en-US" sz="1800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sym typeface="+mn-ea"/>
              </a:rPr>
              <a:t>      </a:t>
            </a:r>
            <a:r>
              <a:rPr lang="en-US" altLang="zh-CN" sz="1800" dirty="0">
                <a:solidFill>
                  <a:schemeClr val="tx1"/>
                </a:solidFill>
              </a:rPr>
              <a:t>public class SplashActivity extends AppCompatActivity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1828800" lvl="4" indent="457200" algn="just">
              <a:buNone/>
            </a:pP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		       Handler mHandler = new Handler();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		       protected void onCreate(Bundle savedInstanceState)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		               super.onCreate(savedInstanceState);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setContentView(R.layout.activity_splash);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mHandler.postDelayed(new Runnable()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         public void run()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           Intent intent = new Intent();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           intent.setClass(</a:t>
            </a:r>
            <a:r>
              <a:rPr lang="en-US" altLang="zh-CN" sz="1800" dirty="0" err="1">
                <a:solidFill>
                  <a:schemeClr val="tx1"/>
                </a:solidFill>
              </a:rPr>
              <a:t>SplashActivity.this,NotesListActivity.class</a:t>
            </a:r>
            <a:r>
              <a:rPr lang="en-US" altLang="zh-CN" sz="1800" dirty="0">
                <a:solidFill>
                  <a:schemeClr val="tx1"/>
                </a:solidFill>
              </a:rPr>
              <a:t>);                                                             				         finsh();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    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altLang="zh-CN" sz="1800" dirty="0"/>
              <a:t>                                         </a:t>
            </a:r>
            <a:endParaRPr lang="en-US" altLang="zh-CN" sz="1800" dirty="0"/>
          </a:p>
          <a:p>
            <a:pPr marL="0" indent="0" algn="just">
              <a:buNone/>
            </a:pPr>
            <a:r>
              <a:rPr lang="en-US" altLang="zh-CN" sz="1400" dirty="0"/>
              <a:t>   	</a:t>
            </a:r>
            <a:endParaRPr lang="zh-CN" altLang="en-US" sz="14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  <a:sym typeface="+mn-ea"/>
              </a:rPr>
              <a:t>//</a:t>
            </a:r>
            <a:r>
              <a:rPr lang="zh-CN" altLang="en-US" sz="1800" dirty="0">
                <a:solidFill>
                  <a:schemeClr val="tx1"/>
                </a:solidFill>
                <a:sym typeface="+mn-ea"/>
              </a:rPr>
              <a:t>实现朗读功能的函数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private  void reading(){        mTTs=new TextToSpeech(this, new OnInitListener()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public void onInit(int status)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if (status == TextToSpeech.SUCCESS) {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int result = mTTs.setLanguage(Locale.US);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if (result != TextToSpeech.LANG_COUNTRY_AVAILABLE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            &amp;&amp; result != TextToSpeech.LANG_AVAILABLE) {</a:t>
            </a:r>
            <a:endParaRPr lang="zh-CN" alt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1800" dirty="0">
                <a:solidFill>
                  <a:schemeClr val="tx1"/>
                </a:solidFill>
              </a:rPr>
              <a:t>                    </a:t>
            </a:r>
            <a:r>
              <a:rPr lang="en-US" altLang="zh-CN" sz="1800" dirty="0">
                <a:solidFill>
                  <a:schemeClr val="tx1"/>
                </a:solidFill>
              </a:rPr>
              <a:t>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    }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    });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1800" dirty="0">
                <a:solidFill>
                  <a:schemeClr val="tx1"/>
                </a:solidFill>
              </a:rPr>
              <a:t>    }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一、欢迎界面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500190" y="692150"/>
            <a:ext cx="7479333" cy="5941206"/>
            <a:chOff x="516945" y="1816692"/>
            <a:chExt cx="6806452" cy="483718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16945" y="1816692"/>
              <a:ext cx="2790060" cy="482232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3336" y="1831555"/>
              <a:ext cx="2790061" cy="4822326"/>
            </a:xfrm>
            <a:prstGeom prst="rect">
              <a:avLst/>
            </a:prstGeom>
          </p:spPr>
        </p:pic>
        <p:sp>
          <p:nvSpPr>
            <p:cNvPr id="10" name="箭头: 右 9"/>
            <p:cNvSpPr/>
            <p:nvPr/>
          </p:nvSpPr>
          <p:spPr>
            <a:xfrm>
              <a:off x="3307004" y="3759803"/>
              <a:ext cx="1226331" cy="468052"/>
            </a:xfrm>
            <a:prstGeom prst="righ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70570" y="2096852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ui</a:t>
            </a:r>
            <a:r>
              <a:rPr lang="zh-CN" altLang="en-US" dirty="0"/>
              <a:t>包新增</a:t>
            </a:r>
            <a:r>
              <a:rPr lang="en-US" altLang="zh-CN" dirty="0"/>
              <a:t>SplashActivity</a:t>
            </a:r>
            <a:r>
              <a:rPr lang="zh-CN" altLang="en-US" dirty="0"/>
              <a:t>类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70570" y="3114332"/>
            <a:ext cx="3440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AndroidManifest.xml</a:t>
            </a:r>
            <a:r>
              <a:rPr lang="zh-CN" altLang="en-US" dirty="0"/>
              <a:t>将其设置为首界面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功能示例视频</a:t>
            </a:r>
            <a:endParaRPr lang="zh-CN" altLang="en-US" dirty="0"/>
          </a:p>
        </p:txBody>
      </p:sp>
      <p:pic>
        <p:nvPicPr>
          <p:cNvPr id="11" name="欢迎界面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326769" y="672260"/>
            <a:ext cx="3346014" cy="59468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二、切换背景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4449328" y="692150"/>
            <a:ext cx="7586219" cy="5941206"/>
            <a:chOff x="470" y="2693"/>
            <a:chExt cx="10449" cy="77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70" y="2693"/>
              <a:ext cx="4366" cy="776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53" y="2693"/>
              <a:ext cx="4366" cy="7761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4804" y="5400"/>
              <a:ext cx="1748" cy="1721"/>
              <a:chOff x="4804" y="5400"/>
              <a:chExt cx="1748" cy="1721"/>
            </a:xfrm>
          </p:grpSpPr>
          <p:sp>
            <p:nvSpPr>
              <p:cNvPr id="8" name="箭头: 右 7"/>
              <p:cNvSpPr/>
              <p:nvPr/>
            </p:nvSpPr>
            <p:spPr>
              <a:xfrm>
                <a:off x="4820" y="5400"/>
                <a:ext cx="1733" cy="737"/>
              </a:xfrm>
              <a:prstGeom prst="rightArrow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0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箭头: 右 8"/>
              <p:cNvSpPr/>
              <p:nvPr/>
            </p:nvSpPr>
            <p:spPr>
              <a:xfrm rot="10800000">
                <a:off x="4804" y="6385"/>
                <a:ext cx="1717" cy="737"/>
              </a:xfrm>
              <a:prstGeom prst="rightArrow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0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335481" y="2450437"/>
            <a:ext cx="4076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b="1" dirty="0"/>
              <a:t>NoteListActivity</a:t>
            </a:r>
            <a:r>
              <a:rPr lang="zh-CN" altLang="en-US" b="1" dirty="0"/>
              <a:t>类修改添加代码</a:t>
            </a:r>
            <a:endParaRPr lang="en-US" altLang="zh-CN" b="1" dirty="0"/>
          </a:p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35481" y="3783889"/>
            <a:ext cx="3909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onOptionsItemSelected</a:t>
            </a:r>
            <a:r>
              <a:rPr lang="zh-CN" altLang="en-US" dirty="0"/>
              <a:t>方法里添加相应背景菜单项的响应语句。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功能示例视频</a:t>
            </a:r>
            <a:endParaRPr lang="zh-CN" altLang="en-US"/>
          </a:p>
        </p:txBody>
      </p:sp>
      <p:pic>
        <p:nvPicPr>
          <p:cNvPr id="10" name="切换背景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332676" y="648406"/>
            <a:ext cx="3382710" cy="601370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三、私密模式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583038" y="657043"/>
            <a:ext cx="7607375" cy="5977301"/>
            <a:chOff x="909" y="2844"/>
            <a:chExt cx="10415" cy="779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9" y="2844"/>
              <a:ext cx="4289" cy="779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8" y="2844"/>
              <a:ext cx="4486" cy="7798"/>
            </a:xfrm>
            <a:prstGeom prst="rect">
              <a:avLst/>
            </a:prstGeom>
          </p:spPr>
        </p:pic>
        <p:sp>
          <p:nvSpPr>
            <p:cNvPr id="8" name="箭头: 右 7"/>
            <p:cNvSpPr/>
            <p:nvPr/>
          </p:nvSpPr>
          <p:spPr>
            <a:xfrm>
              <a:off x="5198" y="5202"/>
              <a:ext cx="1661" cy="737"/>
            </a:xfrm>
            <a:prstGeom prst="righ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箭头: 右 8"/>
            <p:cNvSpPr/>
            <p:nvPr/>
          </p:nvSpPr>
          <p:spPr>
            <a:xfrm rot="10800000">
              <a:off x="5198" y="6215"/>
              <a:ext cx="1661" cy="737"/>
            </a:xfrm>
            <a:prstGeom prst="righ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62558" y="2094254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ui</a:t>
            </a:r>
            <a:r>
              <a:rPr lang="zh-CN" altLang="en-US" dirty="0"/>
              <a:t>包的</a:t>
            </a:r>
            <a:r>
              <a:rPr lang="en-US" altLang="zh-CN" b="1" dirty="0"/>
              <a:t>NotesListActivity</a:t>
            </a:r>
            <a:r>
              <a:rPr lang="zh-CN" altLang="en-US" b="1" dirty="0"/>
              <a:t>类中添加修改代码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62558" y="3403920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startAsyncNotesListQuery</a:t>
            </a:r>
            <a:r>
              <a:rPr lang="zh-CN" altLang="en-US" dirty="0"/>
              <a:t>方法添加修改代码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62558" y="4703411"/>
            <a:ext cx="385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onOptionsItemSelected</a:t>
            </a:r>
            <a:r>
              <a:rPr lang="zh-CN" altLang="en-US" dirty="0"/>
              <a:t>方法中添加响应语句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/>
              <a:t>功能示例视频</a:t>
            </a:r>
            <a:endParaRPr lang="zh-CN" altLang="en-US"/>
          </a:p>
        </p:txBody>
      </p:sp>
      <p:pic>
        <p:nvPicPr>
          <p:cNvPr id="10" name="私密模式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337880" y="715375"/>
            <a:ext cx="3334632" cy="59525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1040" y="1124672"/>
            <a:ext cx="2758672" cy="4904306"/>
          </a:xfrm>
          <a:prstGeom prst="rect">
            <a:avLst/>
          </a:prstGeom>
        </p:spPr>
      </p:pic>
      <p:pic>
        <p:nvPicPr>
          <p:cNvPr id="7" name="朗读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7434" y="692150"/>
            <a:ext cx="3459090" cy="5948968"/>
          </a:xfrm>
          <a:prstGeom prst="rect">
            <a:avLst/>
          </a:prstGeom>
        </p:spPr>
      </p:pic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944880"/>
            <a:ext cx="10920095" cy="5220970"/>
          </a:xfrm>
        </p:spPr>
        <p:txBody>
          <a:bodyPr/>
          <a:lstStyle/>
          <a:p>
            <a:r>
              <a:rPr lang="zh-CN" altLang="en-US" dirty="0"/>
              <a:t>朗读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70840" y="2060575"/>
            <a:ext cx="38290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在ui包的NoteExitActivity类中修改代码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3535" y="3465195"/>
            <a:ext cx="40633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在NoteExitActivity类</a:t>
            </a:r>
            <a:r>
              <a:rPr lang="zh-CN" altLang="en-US" dirty="0">
                <a:sym typeface="+mn-ea"/>
              </a:rPr>
              <a:t>新增</a:t>
            </a:r>
            <a:r>
              <a:rPr lang="zh-CN" altLang="en-US" dirty="0"/>
              <a:t>initResourse方法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五、播放音乐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3355" y="1052576"/>
            <a:ext cx="2813025" cy="5000934"/>
          </a:xfrm>
          <a:prstGeom prst="rect">
            <a:avLst/>
          </a:prstGeom>
        </p:spPr>
      </p:pic>
      <p:pic>
        <p:nvPicPr>
          <p:cNvPr id="6" name="播放音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04817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1202" y="836930"/>
            <a:ext cx="3739861" cy="592807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695" y="1880870"/>
            <a:ext cx="32181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/>
              <a:t>在ui包NotesListActivity类中编写代码</a:t>
            </a:r>
            <a:endParaRPr lang="zh-CN" altLang="en-US" b="0"/>
          </a:p>
        </p:txBody>
      </p:sp>
      <p:sp>
        <p:nvSpPr>
          <p:cNvPr id="7" name="文本框 6"/>
          <p:cNvSpPr txBox="1"/>
          <p:nvPr/>
        </p:nvSpPr>
        <p:spPr>
          <a:xfrm>
            <a:off x="199390" y="2745105"/>
            <a:ext cx="40633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/>
              <a:t>在onOptionsItemSelected方法中修改添加代码</a:t>
            </a:r>
            <a:endParaRPr lang="zh-CN" altLang="en-US" b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DOC_GUID" val="{cb355037-087a-4cdd-a4de-972ce56b9656}"/>
  <p:tag name="COMMONDATA" val="eyJoZGlkIjoiZWMzMTQyOGUzNjllYWUwMGI2ZTY3NmE2MDc5YWY2Mj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4603</Words>
  <Application>WPS 演示</Application>
  <PresentationFormat>自定义</PresentationFormat>
  <Paragraphs>226</Paragraphs>
  <Slides>25</Slides>
  <Notes>5</Notes>
  <HiddenSlides>0</HiddenSlides>
  <MMClips>5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Visio.Drawing.15</vt:lpstr>
      <vt:lpstr>Visio.Drawing.15</vt:lpstr>
      <vt:lpstr>PowerPoint 演示文稿</vt:lpstr>
      <vt:lpstr>实践整体情况（1/4）</vt:lpstr>
      <vt:lpstr>实践整体情况（2/4）</vt:lpstr>
      <vt:lpstr>实践整体情况（3/4）</vt:lpstr>
      <vt:lpstr>实践整体情况（4/4）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小米便签软件的质量分析(1/2)</vt:lpstr>
      <vt:lpstr>小米便签软件的质量分析(2/2)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  <vt:lpstr>功能示例视频</vt:lpstr>
      <vt:lpstr>运行和演示小米便签的功能</vt:lpstr>
      <vt:lpstr>功能示例视频</vt:lpstr>
      <vt:lpstr>运行和演示小米便签的功能</vt:lpstr>
      <vt:lpstr>功能示例视频</vt:lpstr>
      <vt:lpstr>运行和演示小米便签的功能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学生</cp:lastModifiedBy>
  <cp:revision>2476</cp:revision>
  <dcterms:created xsi:type="dcterms:W3CDTF">2113-01-01T00:00:00Z</dcterms:created>
  <dcterms:modified xsi:type="dcterms:W3CDTF">2024-01-18T07:54:59Z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61D194EC056F4C0AB8E755E2A92FCFDC_13</vt:lpwstr>
  </property>
</Properties>
</file>