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28"/>
  </p:handoutMasterIdLst>
  <p:sldIdLst>
    <p:sldId id="2891" r:id="rId3"/>
    <p:sldId id="321" r:id="rId4"/>
    <p:sldId id="322" r:id="rId6"/>
    <p:sldId id="2922" r:id="rId7"/>
    <p:sldId id="340" r:id="rId8"/>
    <p:sldId id="2942" r:id="rId9"/>
    <p:sldId id="331" r:id="rId10"/>
    <p:sldId id="2905" r:id="rId11"/>
    <p:sldId id="330" r:id="rId12"/>
    <p:sldId id="2904" r:id="rId13"/>
    <p:sldId id="2907" r:id="rId14"/>
    <p:sldId id="2908" r:id="rId15"/>
    <p:sldId id="325" r:id="rId16"/>
    <p:sldId id="2909" r:id="rId17"/>
    <p:sldId id="324" r:id="rId18"/>
    <p:sldId id="2910" r:id="rId19"/>
    <p:sldId id="332" r:id="rId20"/>
    <p:sldId id="2911" r:id="rId21"/>
    <p:sldId id="326" r:id="rId22"/>
    <p:sldId id="2913" r:id="rId23"/>
    <p:sldId id="329" r:id="rId24"/>
    <p:sldId id="2892" r:id="rId25"/>
    <p:sldId id="328" r:id="rId26"/>
    <p:sldId id="2914" r:id="rId27"/>
  </p:sldIdLst>
  <p:sldSz cx="12190095" cy="6858000"/>
  <p:notesSz cx="7099300" cy="10234295"/>
  <p:custDataLst>
    <p:tags r:id="rId33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76" userDrawn="1">
          <p15:clr>
            <a:srgbClr val="A4A3A4"/>
          </p15:clr>
        </p15:guide>
        <p15:guide id="2" pos="37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2" autoAdjust="0"/>
    <p:restoredTop sz="87638" autoAdjust="0"/>
  </p:normalViewPr>
  <p:slideViewPr>
    <p:cSldViewPr showGuides="1">
      <p:cViewPr varScale="1">
        <p:scale>
          <a:sx n="58" d="100"/>
          <a:sy n="58" d="100"/>
        </p:scale>
        <p:origin x="69" y="192"/>
      </p:cViewPr>
      <p:guideLst>
        <p:guide orient="horz" pos="2076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097"/>
        <p:guide pos="220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3" Type="http://schemas.openxmlformats.org/officeDocument/2006/relationships/tags" Target="tags/tag1.xml"/><Relationship Id="rId32" Type="http://schemas.openxmlformats.org/officeDocument/2006/relationships/commentAuthors" Target="commentAuthors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MVC风格</a:t>
            </a: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zh-CN"/>
              <a:t>Capture</a:t>
            </a:r>
            <a:r>
              <a:rPr lang="zh-CN" altLang="en-US"/>
              <a:t>是捕获与追踪</a:t>
            </a:r>
            <a:r>
              <a:rPr lang="en-US" altLang="zh-CN"/>
              <a:t>    Machine Table</a:t>
            </a:r>
            <a:r>
              <a:rPr lang="zh-CN" altLang="en-US"/>
              <a:t>指无人机</a:t>
            </a:r>
            <a:r>
              <a:rPr lang="zh-CN" altLang="en-US"/>
              <a:t>机载电脑</a:t>
            </a: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lvl="1"/>
            <a:r>
              <a:rPr lang="zh-CN" altLang="en-US" dirty="0">
                <a:sym typeface="+mn-ea"/>
              </a:rPr>
              <a:t>画一张部署图，详细介绍软件系统的部署环境</a:t>
            </a:r>
            <a:endParaRPr lang="en-US" altLang="zh-CN" dirty="0"/>
          </a:p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lvl="1"/>
            <a:r>
              <a:rPr lang="zh-CN" altLang="en-US" dirty="0">
                <a:sym typeface="+mn-ea"/>
              </a:rPr>
              <a:t>运行目标软件系统，操作和演示软件系统，或者播放实际运行的演示效果视频</a:t>
            </a:r>
            <a:endParaRPr lang="zh-CN" altLang="en-US" dirty="0"/>
          </a:p>
          <a:p>
            <a:pPr lvl="1"/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介绍如何基于开源社区来促进软件项目开发，解决软件开发问题等</a:t>
            </a:r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lvl="1"/>
            <a:r>
              <a:rPr lang="zh-CN" altLang="en-US" dirty="0">
                <a:sym typeface="+mn-ea"/>
              </a:rPr>
              <a:t>运行目标软件系统，操作和演示软件系统，或者播放实际运行的演示效果视频</a:t>
            </a:r>
            <a:endParaRPr lang="zh-CN" altLang="en-US" dirty="0"/>
          </a:p>
          <a:p>
            <a:pPr lvl="1"/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第二级单击此处编辑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GIF"/><Relationship Id="rId1" Type="http://schemas.openxmlformats.org/officeDocument/2006/relationships/image" Target="../media/image18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hyperlink" Target="file:///E:\&#23548;&#20986;&#35270;&#39057;\&#24207;&#21015;%2001_1.avi" TargetMode="Externa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基于热成像的无人机自动</a:t>
            </a: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识别</a:t>
            </a: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跟踪系统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</a:t>
            </a: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王明强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王顺康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帅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豪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2024.7.5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  <a:endParaRPr lang="zh-CN" altLang="en-US" dirty="0"/>
          </a:p>
          <a:p>
            <a:r>
              <a:rPr lang="zh-CN" altLang="en-US" dirty="0"/>
              <a:t>软件质量与保证</a:t>
            </a:r>
            <a:endParaRPr lang="en-US" altLang="zh-CN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开源社区的使用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4730" y="836930"/>
            <a:ext cx="2803525" cy="535622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软件创意与需求（</a:t>
            </a:r>
            <a:r>
              <a:rPr lang="zh-CN" altLang="en-US" dirty="0"/>
              <a:t>一）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53160"/>
            <a:ext cx="10920095" cy="5353685"/>
          </a:xfrm>
        </p:spPr>
        <p:txBody>
          <a:bodyPr/>
          <a:lstStyle/>
          <a:p>
            <a:r>
              <a:rPr lang="zh-CN" altLang="en-US" dirty="0"/>
              <a:t>现实问题</a:t>
            </a:r>
            <a:endParaRPr lang="zh-CN" altLang="en-US" dirty="0"/>
          </a:p>
          <a:p>
            <a:pPr lvl="1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聚焦于目前无人机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识别跟踪依靠手动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，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夜间侦察能力弱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丢失目标难以找回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等问题，实现高效的无人机侦察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0385" y="2853055"/>
            <a:ext cx="8147685" cy="364236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软件创意与需求（</a:t>
            </a:r>
            <a:r>
              <a:rPr lang="zh-CN" altLang="en-US" dirty="0"/>
              <a:t>二）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53160"/>
            <a:ext cx="10920095" cy="5353685"/>
          </a:xfrm>
        </p:spPr>
        <p:txBody>
          <a:bodyPr/>
          <a:lstStyle/>
          <a:p>
            <a:r>
              <a:rPr lang="zh-CN" altLang="en-US" dirty="0"/>
              <a:t>核心功能</a:t>
            </a:r>
            <a:endParaRPr lang="zh-CN" altLang="en-US" sz="2800" dirty="0"/>
          </a:p>
          <a:p>
            <a:pPr marL="457200" lvl="1" indent="0">
              <a:buNone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围绕无人机侦察实现以下功能及其集成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1"/>
            <a:r>
              <a:rPr lang="zh-CN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自动巡航</a:t>
            </a:r>
            <a:endParaRPr lang="zh-CN" altLang="en-US" sz="28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1"/>
            <a:r>
              <a:rPr lang="zh-CN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动作识别</a:t>
            </a:r>
            <a:endParaRPr lang="zh-CN" altLang="en-US" sz="28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1"/>
            <a:r>
              <a:rPr lang="zh-CN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目标锁定</a:t>
            </a:r>
            <a:endParaRPr lang="zh-CN" altLang="en-US" sz="28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1"/>
            <a:r>
              <a:rPr lang="zh-CN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实施跟踪</a:t>
            </a:r>
            <a:endParaRPr lang="zh-CN" altLang="en-US" sz="28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1"/>
            <a:r>
              <a:rPr lang="zh-CN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热成像辅助识别</a:t>
            </a:r>
            <a:endParaRPr lang="zh-CN" altLang="en-US" sz="2800" dirty="0"/>
          </a:p>
          <a:p>
            <a:r>
              <a:rPr lang="zh-CN" altLang="en-US" dirty="0"/>
              <a:t>需求创意</a:t>
            </a:r>
            <a:endParaRPr lang="zh-CN" altLang="en-US" dirty="0"/>
          </a:p>
          <a:p>
            <a:pPr lvl="1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无人机利用热成像来确定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黑夜跟踪目标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1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对目标进行自动识别后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跟踪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需求模型与文档（</a:t>
            </a:r>
            <a:r>
              <a:rPr lang="zh-CN" altLang="en-US" dirty="0"/>
              <a:t>一）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 descr="微信图片_202407051052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82140" y="1664970"/>
            <a:ext cx="8047355" cy="465518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需求模型与文档（</a:t>
            </a:r>
            <a:r>
              <a:rPr lang="zh-CN" altLang="en-US" dirty="0"/>
              <a:t>二）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软件的非功能需求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识别准确度，跟踪灵敏度，部署</a:t>
            </a:r>
            <a:r>
              <a:rPr lang="zh-CN" altLang="en-US" dirty="0"/>
              <a:t>平台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  <a:p>
            <a:r>
              <a:rPr lang="zh-CN" altLang="en-US" dirty="0"/>
              <a:t>软件需求文档</a:t>
            </a:r>
            <a:endParaRPr lang="zh-CN" altLang="en-US" dirty="0"/>
          </a:p>
          <a:p>
            <a:pPr lvl="1"/>
            <a:r>
              <a:rPr lang="zh-CN" altLang="en-US" dirty="0"/>
              <a:t>《软件需求构思与描述》</a:t>
            </a:r>
            <a:endParaRPr lang="zh-CN" altLang="en-US" dirty="0"/>
          </a:p>
          <a:p>
            <a:pPr lvl="1"/>
            <a:r>
              <a:rPr lang="zh-CN" altLang="en-US" dirty="0"/>
              <a:t>《软件需求规格说明书》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软件开发技术与工具（</a:t>
            </a:r>
            <a:r>
              <a:rPr lang="zh-CN" altLang="en-US" dirty="0"/>
              <a:t>一）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开发技术</a:t>
            </a:r>
            <a:endParaRPr lang="en-US" altLang="zh-CN" dirty="0"/>
          </a:p>
          <a:p>
            <a:pPr lvl="1"/>
            <a:r>
              <a:rPr lang="zh-CN" altLang="en-US" dirty="0"/>
              <a:t>人机交互</a:t>
            </a:r>
            <a:endParaRPr lang="zh-CN" altLang="en-US" dirty="0"/>
          </a:p>
          <a:p>
            <a:pPr lvl="1"/>
            <a:r>
              <a:rPr lang="en-US" altLang="zh-CN" dirty="0"/>
              <a:t>KCF</a:t>
            </a:r>
            <a:r>
              <a:rPr lang="zh-CN" altLang="en-US" dirty="0"/>
              <a:t>跟踪算法</a:t>
            </a:r>
            <a:endParaRPr lang="zh-CN" altLang="en-US" dirty="0"/>
          </a:p>
          <a:p>
            <a:pPr lvl="1"/>
            <a:r>
              <a:rPr lang="en-US" altLang="zh-CN" dirty="0"/>
              <a:t>openpose</a:t>
            </a:r>
            <a:r>
              <a:rPr lang="zh-CN" altLang="en-US" dirty="0"/>
              <a:t>库</a:t>
            </a:r>
            <a:endParaRPr lang="zh-CN" altLang="en-US" dirty="0"/>
          </a:p>
          <a:p>
            <a:pPr lvl="1"/>
            <a:r>
              <a:rPr lang="zh-CN" altLang="en-US" dirty="0"/>
              <a:t>深度学习算法</a:t>
            </a:r>
            <a:endParaRPr lang="zh-CN" altLang="en-US" dirty="0"/>
          </a:p>
          <a:p>
            <a:pPr lvl="1"/>
            <a:r>
              <a:rPr lang="zh-CN" altLang="en-US" dirty="0"/>
              <a:t>动作分类训练</a:t>
            </a:r>
            <a:endParaRPr lang="en-US" altLang="zh-CN" dirty="0"/>
          </a:p>
          <a:p>
            <a:r>
              <a:rPr lang="zh-CN" altLang="en-US" dirty="0"/>
              <a:t>编程语言</a:t>
            </a:r>
            <a:endParaRPr lang="en-US" altLang="zh-CN" dirty="0"/>
          </a:p>
          <a:p>
            <a:pPr lvl="1"/>
            <a:r>
              <a:rPr lang="en-US" altLang="zh-CN" dirty="0"/>
              <a:t>Python</a:t>
            </a:r>
            <a:r>
              <a:rPr lang="zh-CN" altLang="en-US" dirty="0"/>
              <a:t>、</a:t>
            </a:r>
            <a:r>
              <a:rPr lang="en-US" altLang="zh-CN" dirty="0"/>
              <a:t>C++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</p:txBody>
      </p:sp>
      <p:pic>
        <p:nvPicPr>
          <p:cNvPr id="3" name="图片 2" descr="202001150805059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18990" y="1449070"/>
            <a:ext cx="5928995" cy="4148455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4" name="文本框 3"/>
          <p:cNvSpPr txBox="1"/>
          <p:nvPr/>
        </p:nvSpPr>
        <p:spPr>
          <a:xfrm>
            <a:off x="8579485" y="980440"/>
            <a:ext cx="19900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KCF</a:t>
            </a:r>
            <a:r>
              <a:rPr lang="zh-CN" altLang="en-US"/>
              <a:t>算法！</a:t>
            </a:r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软件开发技术与工具（</a:t>
            </a:r>
            <a:r>
              <a:rPr lang="zh-CN" altLang="en-US" dirty="0"/>
              <a:t>二）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444500"/>
            <a:ext cx="10920095" cy="5721350"/>
          </a:xfrm>
        </p:spPr>
        <p:txBody>
          <a:bodyPr/>
          <a:lstStyle/>
          <a:p>
            <a:pPr marL="457200" lvl="1" indent="0">
              <a:buNone/>
            </a:pPr>
            <a:endParaRPr lang="en-US" altLang="zh-CN" dirty="0"/>
          </a:p>
          <a:p>
            <a:r>
              <a:rPr lang="zh-CN" altLang="en-US" dirty="0"/>
              <a:t>软件工具</a:t>
            </a:r>
            <a:endParaRPr lang="en-US" altLang="zh-CN" dirty="0"/>
          </a:p>
          <a:p>
            <a:pPr lvl="1"/>
            <a:r>
              <a:rPr lang="en-US" altLang="zh-CN" dirty="0"/>
              <a:t>PyCharm</a:t>
            </a:r>
            <a:r>
              <a:rPr lang="zh-CN" altLang="en-US" dirty="0"/>
              <a:t>、</a:t>
            </a:r>
            <a:r>
              <a:rPr lang="en-US" altLang="zh-CN" dirty="0"/>
              <a:t>VSCode</a:t>
            </a:r>
            <a:r>
              <a:rPr lang="zh-CN" altLang="en-US" dirty="0"/>
              <a:t>、</a:t>
            </a:r>
            <a:r>
              <a:rPr lang="en-US" altLang="zh-CN" dirty="0"/>
              <a:t>QGroundControl</a:t>
            </a:r>
            <a:r>
              <a:rPr lang="zh-CN" altLang="en-US" dirty="0"/>
              <a:t>、</a:t>
            </a:r>
            <a:r>
              <a:rPr lang="en-US" altLang="zh-CN" dirty="0"/>
              <a:t>V</a:t>
            </a:r>
            <a:r>
              <a:rPr lang="en-US" altLang="zh-CN" dirty="0"/>
              <a:t>iewLink</a:t>
            </a:r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2685" y="2277110"/>
            <a:ext cx="5304790" cy="348043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7210" y="2277110"/>
            <a:ext cx="4769485" cy="350774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2454275" y="5757545"/>
            <a:ext cx="26885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QG</a:t>
            </a:r>
            <a:r>
              <a:rPr lang="en-US" altLang="zh-CN"/>
              <a:t>roundControl</a:t>
            </a:r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8723630" y="5805170"/>
            <a:ext cx="16598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ViewLink</a:t>
            </a:r>
            <a:endParaRPr lang="en-US" altLang="zh-CN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软件设计与建模（</a:t>
            </a:r>
            <a:r>
              <a:rPr lang="zh-CN" altLang="en-US" dirty="0"/>
              <a:t>一）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体系结构设计及其模型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9" name="图片 9" descr="类图 (4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495" y="2523490"/>
            <a:ext cx="4732020" cy="28117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82345" y="5661025"/>
            <a:ext cx="40633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体系结构模型（</a:t>
            </a:r>
            <a:r>
              <a:rPr lang="en-US" altLang="zh-CN"/>
              <a:t>MVC</a:t>
            </a:r>
            <a:r>
              <a:rPr lang="zh-CN" altLang="en-US"/>
              <a:t>风格）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362950" y="5697220"/>
            <a:ext cx="11969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部署图</a:t>
            </a:r>
            <a:endParaRPr lang="zh-CN" altLang="en-US"/>
          </a:p>
        </p:txBody>
      </p:sp>
      <p:pic>
        <p:nvPicPr>
          <p:cNvPr id="6" name="图片 5" descr="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8030" y="2109470"/>
            <a:ext cx="5788025" cy="352488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软件设计与建模（</a:t>
            </a:r>
            <a:r>
              <a:rPr lang="zh-CN" altLang="en-US" dirty="0"/>
              <a:t>二）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932815"/>
            <a:ext cx="10920095" cy="5233035"/>
          </a:xfrm>
        </p:spPr>
        <p:txBody>
          <a:bodyPr>
            <a:normAutofit/>
          </a:bodyPr>
          <a:lstStyle/>
          <a:p>
            <a:r>
              <a:rPr lang="zh-CN" altLang="en-US" dirty="0"/>
              <a:t>用例设计及其模型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2" name="图片 -2147482608" descr="顺序图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74620" y="1557020"/>
            <a:ext cx="6969125" cy="44113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4330700" y="5841365"/>
            <a:ext cx="40633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热成像识别功能</a:t>
            </a:r>
            <a:r>
              <a:rPr lang="en-US" altLang="zh-CN"/>
              <a:t>-</a:t>
            </a:r>
            <a:r>
              <a:rPr lang="zh-CN" altLang="en-US"/>
              <a:t>用例图</a:t>
            </a:r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软件设计与建模（</a:t>
            </a:r>
            <a:r>
              <a:rPr lang="zh-CN" altLang="en-US" dirty="0"/>
              <a:t>三）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类设计及其模型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2" name="图片 -2147482605" descr="设计类图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640" y="1692910"/>
            <a:ext cx="6076950" cy="40678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-2147482621" descr="7a5efd97e3a67d182d6262de63c332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7595" y="1520825"/>
            <a:ext cx="4428490" cy="42773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2171065" y="5841365"/>
            <a:ext cx="40633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跟踪功能</a:t>
            </a:r>
            <a:r>
              <a:rPr lang="en-US" altLang="zh-CN"/>
              <a:t>-</a:t>
            </a:r>
            <a:r>
              <a:rPr lang="zh-CN" altLang="en-US"/>
              <a:t>类</a:t>
            </a:r>
            <a:r>
              <a:rPr lang="zh-CN" altLang="en-US"/>
              <a:t>设计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327390" y="5877560"/>
            <a:ext cx="31121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连接设备</a:t>
            </a:r>
            <a:r>
              <a:rPr lang="en-US" altLang="zh-CN"/>
              <a:t>-</a:t>
            </a:r>
            <a:r>
              <a:rPr lang="zh-CN" altLang="en-US"/>
              <a:t>活动图</a:t>
            </a:r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软件设计与建模（</a:t>
            </a:r>
            <a:r>
              <a:rPr lang="zh-CN" altLang="en-US" dirty="0"/>
              <a:t>四）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数据设计及其模型</a:t>
            </a:r>
            <a:endParaRPr lang="en-US" altLang="zh-CN" dirty="0"/>
          </a:p>
          <a:p>
            <a:pPr marL="457200" lvl="1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</p:txBody>
      </p:sp>
      <p:pic>
        <p:nvPicPr>
          <p:cNvPr id="3" name="图片 2" descr="09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1135" y="2240915"/>
            <a:ext cx="9267825" cy="343662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代码编写（</a:t>
            </a:r>
            <a:r>
              <a:rPr lang="zh-CN" altLang="en-US" dirty="0"/>
              <a:t>一）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代码组织结构</a:t>
            </a:r>
            <a:endParaRPr lang="en-US" altLang="zh-CN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b="10687"/>
          <a:stretch>
            <a:fillRect/>
          </a:stretch>
        </p:blipFill>
        <p:spPr>
          <a:xfrm>
            <a:off x="3611245" y="835660"/>
            <a:ext cx="3560445" cy="5378450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150" y="836295"/>
            <a:ext cx="3197225" cy="5377815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代码编写（</a:t>
            </a:r>
            <a:r>
              <a:rPr lang="zh-CN" altLang="en-US" dirty="0"/>
              <a:t>二）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855980"/>
            <a:ext cx="10920095" cy="5737860"/>
          </a:xfrm>
        </p:spPr>
        <p:txBody>
          <a:bodyPr/>
          <a:lstStyle/>
          <a:p>
            <a:r>
              <a:rPr lang="zh-CN" altLang="en-US" dirty="0"/>
              <a:t>程序代码量</a:t>
            </a:r>
            <a:endParaRPr lang="en-US" altLang="zh-CN" dirty="0"/>
          </a:p>
          <a:p>
            <a:pPr lvl="1"/>
            <a:r>
              <a:rPr lang="zh-CN" altLang="en-US" dirty="0"/>
              <a:t>总代码量：</a:t>
            </a:r>
            <a:r>
              <a:rPr lang="en-US" altLang="zh-CN" dirty="0"/>
              <a:t>371850</a:t>
            </a:r>
            <a:r>
              <a:rPr lang="zh-CN" altLang="en-US" dirty="0"/>
              <a:t>行</a:t>
            </a:r>
            <a:endParaRPr lang="en-US" altLang="zh-CN" dirty="0"/>
          </a:p>
          <a:p>
            <a:pPr lvl="1"/>
            <a:r>
              <a:rPr lang="zh-CN" altLang="en-US" dirty="0"/>
              <a:t>重用开源代码量：</a:t>
            </a:r>
            <a:r>
              <a:rPr lang="en-US" altLang="zh-CN" dirty="0"/>
              <a:t>360404</a:t>
            </a:r>
            <a:r>
              <a:rPr lang="zh-CN" altLang="en-US" dirty="0"/>
              <a:t>行（</a:t>
            </a:r>
            <a:r>
              <a:rPr lang="en-US" altLang="zh-CN" dirty="0"/>
              <a:t>openpose</a:t>
            </a:r>
            <a:r>
              <a:rPr lang="zh-CN" altLang="en-US" dirty="0"/>
              <a:t>库</a:t>
            </a:r>
            <a:r>
              <a:rPr lang="en-US" altLang="zh-CN" dirty="0"/>
              <a:t>+kcf</a:t>
            </a:r>
            <a:r>
              <a:rPr lang="zh-CN" altLang="en-US" dirty="0"/>
              <a:t>算法）</a:t>
            </a:r>
            <a:endParaRPr lang="zh-CN" altLang="en-US" dirty="0"/>
          </a:p>
          <a:p>
            <a:pPr lvl="1"/>
            <a:r>
              <a:rPr lang="zh-CN" altLang="en-US" dirty="0"/>
              <a:t>独立编写代码量：11446</a:t>
            </a:r>
            <a:r>
              <a:rPr lang="zh-CN" altLang="en-US" dirty="0"/>
              <a:t>行</a:t>
            </a:r>
            <a:endParaRPr lang="zh-CN" altLang="en-US" dirty="0"/>
          </a:p>
          <a:p>
            <a:r>
              <a:rPr lang="zh-CN" altLang="en-US" dirty="0"/>
              <a:t>开源代码利用情况</a:t>
            </a:r>
            <a:endParaRPr lang="en-US" altLang="zh-CN" dirty="0"/>
          </a:p>
          <a:p>
            <a:pPr lvl="1"/>
            <a:r>
              <a:rPr lang="zh-CN" altLang="en-US" dirty="0">
                <a:sym typeface="+mn-ea"/>
              </a:rPr>
              <a:t>利用了</a:t>
            </a:r>
            <a:r>
              <a:rPr lang="en-US" altLang="zh-CN" dirty="0">
                <a:sym typeface="+mn-ea"/>
              </a:rPr>
              <a:t>KCF</a:t>
            </a:r>
            <a:r>
              <a:rPr lang="zh-CN" altLang="en-US" dirty="0">
                <a:sym typeface="+mn-ea"/>
              </a:rPr>
              <a:t>开源算法实现了跟踪功能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利用了</a:t>
            </a:r>
            <a:r>
              <a:rPr lang="en-US" altLang="zh-CN" dirty="0">
                <a:sym typeface="+mn-ea"/>
              </a:rPr>
              <a:t>openpose</a:t>
            </a:r>
            <a:r>
              <a:rPr lang="zh-CN" altLang="en-US" dirty="0"/>
              <a:t>开源软件实现了</a:t>
            </a:r>
            <a:r>
              <a:rPr lang="zh-CN" altLang="en-US" dirty="0"/>
              <a:t>肢体识别功能</a:t>
            </a:r>
            <a:endParaRPr lang="zh-CN" altLang="en-US" dirty="0"/>
          </a:p>
          <a:p>
            <a:pPr lvl="1"/>
            <a:r>
              <a:rPr lang="zh-CN" altLang="en-US" dirty="0"/>
              <a:t>在实现鼠标交互和视频拉流之后，调用开源的</a:t>
            </a:r>
            <a:r>
              <a:rPr lang="en-US" altLang="zh-CN" dirty="0"/>
              <a:t>KCF</a:t>
            </a:r>
            <a:r>
              <a:rPr lang="zh-CN" altLang="en-US" dirty="0"/>
              <a:t>跟踪算法实现跟踪</a:t>
            </a:r>
            <a:r>
              <a:rPr lang="zh-CN" altLang="en-US" dirty="0"/>
              <a:t>功能</a:t>
            </a:r>
            <a:endParaRPr lang="zh-CN" altLang="en-US" dirty="0"/>
          </a:p>
          <a:p>
            <a:pPr lvl="1"/>
            <a:r>
              <a:rPr lang="zh-CN" altLang="en-US" dirty="0"/>
              <a:t>利用</a:t>
            </a:r>
            <a:r>
              <a:rPr lang="en-US" altLang="zh-CN" dirty="0"/>
              <a:t>openpose</a:t>
            </a:r>
            <a:r>
              <a:rPr lang="zh-CN" altLang="en-US" dirty="0"/>
              <a:t>构建出的肢体架构完成动作识别</a:t>
            </a:r>
            <a:r>
              <a:rPr lang="zh-CN" altLang="en-US" dirty="0"/>
              <a:t>功能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/>
              <a:t>软件测试（</a:t>
            </a:r>
            <a:r>
              <a:rPr lang="zh-CN" altLang="en-US"/>
              <a:t>一）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539750" y="1152525"/>
            <a:ext cx="10920095" cy="5160645"/>
          </a:xfrm>
        </p:spPr>
        <p:txBody>
          <a:bodyPr/>
          <a:lstStyle/>
          <a:p>
            <a:r>
              <a:rPr lang="zh-CN" altLang="en-US" dirty="0"/>
              <a:t>开展</a:t>
            </a:r>
            <a:r>
              <a:rPr lang="zh-CN" altLang="en-US" dirty="0"/>
              <a:t>的测试</a:t>
            </a:r>
            <a:endParaRPr lang="en-US" altLang="zh-CN" dirty="0"/>
          </a:p>
          <a:p>
            <a:pPr lvl="1"/>
            <a:r>
              <a:rPr lang="zh-CN" altLang="en-US" dirty="0"/>
              <a:t>对跟踪模块开展了</a:t>
            </a:r>
            <a:r>
              <a:rPr lang="zh-CN" altLang="en-US" dirty="0"/>
              <a:t>功能测试</a:t>
            </a:r>
            <a:endParaRPr lang="en-US" altLang="zh-CN" dirty="0"/>
          </a:p>
          <a:p>
            <a:pPr lvl="1"/>
            <a:r>
              <a:rPr lang="zh-CN" altLang="en-US" dirty="0"/>
              <a:t>对识别</a:t>
            </a:r>
            <a:r>
              <a:rPr lang="zh-CN" altLang="en-US" dirty="0"/>
              <a:t>模块开展了确认测试</a:t>
            </a:r>
            <a:endParaRPr lang="zh-CN" altLang="en-US" dirty="0"/>
          </a:p>
          <a:p>
            <a:r>
              <a:rPr lang="zh-CN" altLang="en-US" dirty="0"/>
              <a:t>测试用例和测试结果</a:t>
            </a:r>
            <a:endParaRPr lang="en-US" altLang="zh-CN" dirty="0"/>
          </a:p>
          <a:p>
            <a:pPr lvl="1"/>
            <a:r>
              <a:rPr lang="zh-CN" altLang="en-US" dirty="0"/>
              <a:t>用例：人体的不同姿态，包括跑、走、蹲、跳、出拳、站立</a:t>
            </a:r>
            <a:endParaRPr lang="zh-CN" altLang="en-US" dirty="0"/>
          </a:p>
          <a:p>
            <a:pPr lvl="1"/>
            <a:r>
              <a:rPr lang="zh-CN" altLang="en-US" dirty="0"/>
              <a:t>结果：主要典型动作能较好识别，跑和走的区别性能一般，</a:t>
            </a:r>
            <a:endParaRPr lang="en-US" altLang="zh-CN" dirty="0"/>
          </a:p>
          <a:p>
            <a:r>
              <a:rPr lang="zh-CN" altLang="en-US" dirty="0"/>
              <a:t>软件测试过程</a:t>
            </a:r>
            <a:endParaRPr lang="en-US" altLang="zh-CN" dirty="0"/>
          </a:p>
          <a:p>
            <a:pPr lvl="1"/>
            <a:r>
              <a:rPr lang="zh-CN" altLang="en-US" dirty="0"/>
              <a:t>跟踪功能实地飞行测试</a:t>
            </a:r>
            <a:endParaRPr lang="zh-CN" altLang="en-US" dirty="0"/>
          </a:p>
          <a:p>
            <a:pPr lvl="1"/>
            <a:r>
              <a:rPr lang="zh-CN" altLang="en-US" dirty="0"/>
              <a:t>识别功能先连接电脑摄像头进行测试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/>
              <a:t>软件测试（</a:t>
            </a:r>
            <a:r>
              <a:rPr lang="zh-CN" altLang="en-US"/>
              <a:t>二）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测试演示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如何进行测试及其结果？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</p:txBody>
      </p:sp>
      <p:pic>
        <p:nvPicPr>
          <p:cNvPr id="7" name="图片 6" descr="跟踪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95160" y="2588895"/>
            <a:ext cx="4668520" cy="3015615"/>
          </a:xfrm>
          <a:prstGeom prst="rect">
            <a:avLst/>
          </a:prstGeom>
        </p:spPr>
      </p:pic>
      <p:pic>
        <p:nvPicPr>
          <p:cNvPr id="8" name="图片 7" descr="识别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2588895"/>
            <a:ext cx="6072505" cy="301561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软件质量与保证（</a:t>
            </a:r>
            <a:r>
              <a:rPr lang="zh-CN" altLang="en-US" dirty="0"/>
              <a:t>一）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质量保证手段</a:t>
            </a:r>
            <a:endParaRPr lang="en-US" altLang="zh-CN" dirty="0"/>
          </a:p>
          <a:p>
            <a:pPr lvl="1"/>
            <a:r>
              <a:rPr lang="zh-CN" altLang="en-US" dirty="0"/>
              <a:t>软件测试</a:t>
            </a:r>
            <a:endParaRPr lang="en-US" altLang="zh-CN" dirty="0"/>
          </a:p>
          <a:p>
            <a:r>
              <a:rPr lang="zh-CN" altLang="en-US" dirty="0"/>
              <a:t>程序代码风格</a:t>
            </a:r>
            <a:endParaRPr lang="en-US" altLang="zh-CN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70655" y="1412875"/>
            <a:ext cx="6798310" cy="457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38835" y="2996565"/>
            <a:ext cx="3164840" cy="2448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en-US" altLang="zh-CN">
                <a:sym typeface="+mn-ea"/>
              </a:rPr>
              <a:t>·</a:t>
            </a:r>
            <a:r>
              <a:rPr lang="zh-CN" altLang="en-US">
                <a:sym typeface="+mn-ea"/>
              </a:rPr>
              <a:t>注释和缩进</a:t>
            </a:r>
            <a:endParaRPr lang="zh-CN" altLang="en-US"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ym typeface="+mn-ea"/>
              </a:rPr>
              <a:t>·</a:t>
            </a:r>
            <a:r>
              <a:rPr lang="zh-CN" altLang="en-US">
                <a:sym typeface="+mn-ea"/>
              </a:rPr>
              <a:t>驼峰命名法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·ROS</a:t>
            </a:r>
            <a:r>
              <a:rPr lang="zh-CN" altLang="en-US"/>
              <a:t>系统中的继承</a:t>
            </a:r>
            <a:r>
              <a:rPr lang="zh-CN" altLang="en-US"/>
              <a:t>类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·</a:t>
            </a:r>
            <a:r>
              <a:rPr lang="zh-CN" altLang="en-US"/>
              <a:t>代码复用和模块化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软件质量与保证</a:t>
            </a:r>
            <a:r>
              <a:rPr lang="en-US" altLang="zh-CN" dirty="0"/>
              <a:t>(</a:t>
            </a:r>
            <a:r>
              <a:rPr lang="zh-CN" altLang="en-US" dirty="0"/>
              <a:t>二</a:t>
            </a:r>
            <a:r>
              <a:rPr lang="en-US" altLang="zh-CN" dirty="0"/>
              <a:t>)</a:t>
            </a:r>
            <a:endParaRPr lang="en-US" altLang="zh-CN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739140"/>
            <a:ext cx="10920095" cy="5426710"/>
          </a:xfrm>
        </p:spPr>
        <p:txBody>
          <a:bodyPr/>
          <a:lstStyle/>
          <a:p>
            <a:pPr marL="457200" lvl="1" indent="0">
              <a:buNone/>
            </a:pPr>
            <a:endParaRPr lang="zh-CN" altLang="en-US" dirty="0"/>
          </a:p>
          <a:p>
            <a:r>
              <a:rPr lang="zh-CN" altLang="en-US" dirty="0"/>
              <a:t>程序代码质量展示其分析结果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rcRect r="49791"/>
          <a:stretch>
            <a:fillRect/>
          </a:stretch>
        </p:blipFill>
        <p:spPr>
          <a:xfrm>
            <a:off x="6635115" y="1809115"/>
            <a:ext cx="4679950" cy="4575175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r="53721" b="-2322"/>
          <a:stretch>
            <a:fillRect/>
          </a:stretch>
        </p:blipFill>
        <p:spPr>
          <a:xfrm>
            <a:off x="802005" y="2128520"/>
            <a:ext cx="5066030" cy="4255770"/>
          </a:xfrm>
          <a:prstGeom prst="rect">
            <a:avLst/>
          </a:prstGeom>
          <a:ln>
            <a:solidFill>
              <a:schemeClr val="accent3"/>
            </a:solidFill>
          </a:ln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运行和部署环境</a:t>
            </a:r>
            <a:endParaRPr lang="en-US" altLang="zh-CN" dirty="0"/>
          </a:p>
          <a:p>
            <a:pPr lvl="1"/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745" y="2456815"/>
            <a:ext cx="4417060" cy="276225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2840" y="1592580"/>
            <a:ext cx="6924040" cy="3909060"/>
          </a:xfrm>
          <a:prstGeom prst="rect">
            <a:avLst/>
          </a:prstGeom>
          <a:ln>
            <a:solidFill>
              <a:schemeClr val="accent3"/>
            </a:solidFill>
          </a:ln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效果</a:t>
            </a:r>
            <a:r>
              <a:rPr lang="zh-CN" altLang="en-US" dirty="0"/>
              <a:t>演示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458720" y="1772920"/>
            <a:ext cx="6668770" cy="3663315"/>
          </a:xfrm>
        </p:spPr>
        <p:txBody>
          <a:bodyPr/>
          <a:lstStyle/>
          <a:p>
            <a:pPr marL="457200" lvl="1" indent="0">
              <a:buNone/>
            </a:pPr>
            <a:endParaRPr lang="zh-CN" altLang="en-US" dirty="0"/>
          </a:p>
          <a:p>
            <a:pPr marL="0" lvl="0" indent="0">
              <a:buNone/>
            </a:pP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4655185" y="3176905"/>
            <a:ext cx="22459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hlinkClick r:id="rId1" action="ppaction://hlinkfile"/>
              </a:rPr>
              <a:t>效果演示</a:t>
            </a:r>
            <a:endParaRPr lang="zh-CN" altLang="en-US" sz="3600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开源社区的使用</a:t>
            </a:r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开源社区的</a:t>
            </a:r>
            <a:r>
              <a:rPr lang="zh-CN" altLang="en-US" dirty="0"/>
              <a:t>使用</a:t>
            </a:r>
            <a:endParaRPr lang="zh-CN" altLang="en-US" dirty="0"/>
          </a:p>
          <a:p>
            <a:pPr lvl="1"/>
            <a:r>
              <a:rPr lang="en-US" altLang="zh-CN" dirty="0"/>
              <a:t>CSDN</a:t>
            </a:r>
            <a:r>
              <a:rPr lang="zh-CN" altLang="en-US" dirty="0"/>
              <a:t>、</a:t>
            </a:r>
            <a:r>
              <a:rPr lang="zh-CN" altLang="en-US" dirty="0" err="1"/>
              <a:t>知士荟</a:t>
            </a:r>
            <a:r>
              <a:rPr lang="zh-CN" altLang="en-US" dirty="0"/>
              <a:t>、</a:t>
            </a:r>
            <a:r>
              <a:rPr lang="en-US" altLang="zh-CN" dirty="0"/>
              <a:t>Github</a:t>
            </a:r>
            <a:r>
              <a:rPr lang="zh-CN" altLang="en-US" dirty="0"/>
              <a:t>等</a:t>
            </a:r>
            <a:endParaRPr lang="en-US" altLang="zh-CN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b="25579"/>
          <a:stretch>
            <a:fillRect/>
          </a:stretch>
        </p:blipFill>
        <p:spPr>
          <a:xfrm>
            <a:off x="2710815" y="2385060"/>
            <a:ext cx="8453120" cy="16922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3284855"/>
            <a:ext cx="7874000" cy="222821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191625" y="4364990"/>
            <a:ext cx="1961515" cy="16586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altLang="en-US"/>
              <a:t>总结经验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zh-CN" altLang="en-US"/>
              <a:t>记录</a:t>
            </a:r>
            <a:r>
              <a:rPr lang="zh-CN" altLang="en-US"/>
              <a:t>技术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zh-CN" altLang="en-US"/>
              <a:t>查找</a:t>
            </a:r>
            <a:r>
              <a:rPr lang="zh-CN" altLang="en-US"/>
              <a:t>资源</a:t>
            </a:r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项目组成员贡献比例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502459" y="1052736"/>
          <a:ext cx="11425555" cy="22326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91540"/>
                <a:gridCol w="1519747"/>
                <a:gridCol w="6764722"/>
                <a:gridCol w="2249386"/>
              </a:tblGrid>
              <a:tr h="822960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序号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成员姓名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完成的工作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贡献系数</a:t>
                      </a:r>
                      <a:r>
                        <a:rPr lang="en-US" altLang="zh-CN" sz="2400" dirty="0"/>
                        <a:t>(0.5-1.5)</a:t>
                      </a:r>
                      <a:endParaRPr lang="zh-CN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1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王明强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主要</a:t>
                      </a:r>
                      <a:r>
                        <a:rPr lang="zh-CN" altLang="en-US" sz="2400" dirty="0"/>
                        <a:t>负责无人机</a:t>
                      </a:r>
                      <a:r>
                        <a:rPr lang="zh-CN" altLang="en-US" sz="2400" dirty="0"/>
                        <a:t>硬件操作，跟踪功能，文档</a:t>
                      </a:r>
                      <a:r>
                        <a:rPr lang="zh-CN" altLang="en-US" sz="2400" dirty="0"/>
                        <a:t>开发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/>
                        <a:t>1.02</a:t>
                      </a:r>
                      <a:endParaRPr lang="en-US" altLang="zh-CN" sz="2400"/>
                    </a:p>
                  </a:txBody>
                  <a:tcPr/>
                </a:tc>
              </a:tr>
              <a:tr h="495300"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2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/>
                        <a:t>王顺康</a:t>
                      </a:r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/>
                        <a:t>主要负责识别功能，</a:t>
                      </a:r>
                      <a:r>
                        <a:rPr lang="zh-CN" altLang="en-US" sz="2400"/>
                        <a:t>文档开发</a:t>
                      </a:r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/>
                        <a:t>1.03</a:t>
                      </a:r>
                      <a:endParaRPr lang="en-US" altLang="zh-CN" sz="240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3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帅</a:t>
                      </a:r>
                      <a:r>
                        <a:rPr lang="en-US" altLang="zh-CN" sz="2400" dirty="0"/>
                        <a:t>   </a:t>
                      </a:r>
                      <a:r>
                        <a:rPr lang="zh-CN" altLang="en-US" sz="2400" dirty="0"/>
                        <a:t>豪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主要负责框选功能，文档</a:t>
                      </a:r>
                      <a:r>
                        <a:rPr lang="zh-CN" altLang="en-US" sz="2400" dirty="0"/>
                        <a:t>开发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0.95</a:t>
                      </a:r>
                      <a:endParaRPr lang="en-US" altLang="zh-CN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501015" y="800735"/>
            <a:ext cx="10789285" cy="5298440"/>
          </a:xfrm>
        </p:spPr>
        <p:txBody>
          <a:bodyPr/>
          <a:lstStyle/>
          <a:p>
            <a:r>
              <a:rPr lang="zh-CN" altLang="en-US" dirty="0"/>
              <a:t>遇到的困难和问题</a:t>
            </a:r>
            <a:endParaRPr lang="zh-CN" altLang="en-US" dirty="0"/>
          </a:p>
          <a:p>
            <a:pPr marL="0" lvl="1"/>
            <a:r>
              <a:rPr lang="zh-CN" altLang="en-US" dirty="0"/>
              <a:t>团队沟通不及时，导致前期进度缓慢</a:t>
            </a:r>
            <a:endParaRPr lang="zh-CN" altLang="en-US" dirty="0"/>
          </a:p>
          <a:p>
            <a:pPr marL="0" lvl="1"/>
            <a:r>
              <a:rPr lang="zh-CN" altLang="en-US" dirty="0"/>
              <a:t>硬件操作难度大，需学习的知识多</a:t>
            </a:r>
            <a:endParaRPr lang="en-US" altLang="zh-CN" dirty="0"/>
          </a:p>
          <a:p>
            <a:pPr marL="0" lvl="1"/>
            <a:r>
              <a:rPr lang="zh-CN" altLang="en-US" dirty="0"/>
              <a:t>软件部署难度高</a:t>
            </a:r>
            <a:endParaRPr lang="zh-CN" altLang="en-US" dirty="0"/>
          </a:p>
          <a:p>
            <a:r>
              <a:rPr lang="zh-CN" altLang="en-US" dirty="0"/>
              <a:t>实践的心得和体会</a:t>
            </a:r>
            <a:endParaRPr lang="zh-CN" altLang="en-US" dirty="0"/>
          </a:p>
          <a:p>
            <a:pPr marL="0" lvl="1"/>
            <a:r>
              <a:rPr lang="zh-CN" altLang="en-US" dirty="0">
                <a:sym typeface="+mn-ea"/>
              </a:rPr>
              <a:t>软件开发离不开团队协作，良好的协作能提升项目效率</a:t>
            </a:r>
            <a:endParaRPr lang="zh-CN" altLang="en-US" dirty="0">
              <a:sym typeface="+mn-ea"/>
            </a:endParaRPr>
          </a:p>
          <a:p>
            <a:pPr marL="0" lvl="1"/>
            <a:r>
              <a:rPr lang="zh-CN" altLang="en-US" dirty="0">
                <a:sym typeface="+mn-ea"/>
              </a:rPr>
              <a:t>遇到困难要从多个角度去思考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实践的收获和成就</a:t>
            </a:r>
            <a:endParaRPr lang="zh-CN" altLang="en-US" dirty="0">
              <a:sym typeface="+mn-ea"/>
            </a:endParaRPr>
          </a:p>
          <a:p>
            <a:pPr marL="0" lvl="1" algn="l"/>
            <a:r>
              <a:rPr lang="zh-CN" altLang="en-US" dirty="0">
                <a:sym typeface="+mn-ea"/>
              </a:rPr>
              <a:t>增强了对陌生知识的学习能力</a:t>
            </a:r>
            <a:endParaRPr lang="zh-CN" altLang="en-US" dirty="0">
              <a:sym typeface="+mn-ea"/>
            </a:endParaRPr>
          </a:p>
          <a:p>
            <a:pPr marL="0" lvl="1" algn="l"/>
            <a:r>
              <a:rPr lang="en-US" altLang="zh-CN" dirty="0">
                <a:sym typeface="+mn-ea"/>
              </a:rPr>
              <a:t>......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效果</a:t>
            </a:r>
            <a:r>
              <a:rPr lang="zh-CN" altLang="en-US" dirty="0"/>
              <a:t>演示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458720" y="1772920"/>
            <a:ext cx="6668770" cy="3663315"/>
          </a:xfrm>
        </p:spPr>
        <p:txBody>
          <a:bodyPr/>
          <a:lstStyle/>
          <a:p>
            <a:pPr marL="457200" lvl="1" indent="0">
              <a:buNone/>
            </a:pPr>
            <a:endParaRPr lang="zh-CN" altLang="en-US" dirty="0"/>
          </a:p>
          <a:p>
            <a:pPr marL="0" lvl="0" indent="0">
              <a:buNone/>
            </a:pP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3914775" y="3105150"/>
            <a:ext cx="36518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/>
            <a:r>
              <a:rPr lang="zh-CN" altLang="en-US" sz="540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</a:rPr>
              <a:t>感</a:t>
            </a:r>
            <a:r>
              <a:rPr lang="en-US" altLang="zh-CN" sz="540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540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</a:rPr>
              <a:t>谢</a:t>
            </a:r>
            <a:r>
              <a:rPr lang="en-US" altLang="zh-CN" sz="540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540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</a:rPr>
              <a:t>观</a:t>
            </a:r>
            <a:r>
              <a:rPr lang="en-US" altLang="zh-CN" sz="540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540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</a:rPr>
              <a:t>看</a:t>
            </a:r>
            <a:endParaRPr lang="zh-CN" altLang="en-US" sz="5400">
              <a:solidFill>
                <a:schemeClr val="accent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tags/tag1.xml><?xml version="1.0" encoding="utf-8"?>
<p:tagLst xmlns:p="http://schemas.openxmlformats.org/presentationml/2006/main">
  <p:tag name="KSO_WM_DOC_GUID" val="{cb355037-087a-4cdd-a4de-972ce56b9656}"/>
  <p:tag name="commondata" val="eyJoZGlkIjoiYTI4ZjRlYTU5OWQ3MTUzM2FlNWEwMTAzZTM0ZGMxMjMifQ==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0</TotalTime>
  <Words>1335</Words>
  <Application>WPS 演示</Application>
  <PresentationFormat>自定义</PresentationFormat>
  <Paragraphs>249</Paragraphs>
  <Slides>24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Arial</vt:lpstr>
      <vt:lpstr>宋体</vt:lpstr>
      <vt:lpstr>Wingdings</vt:lpstr>
      <vt:lpstr>Times New Roman</vt:lpstr>
      <vt:lpstr>黑体</vt:lpstr>
      <vt:lpstr>微软雅黑</vt:lpstr>
      <vt:lpstr>Arial Unicode MS</vt:lpstr>
      <vt:lpstr>Verdana</vt:lpstr>
      <vt:lpstr>自定义设计方案</vt:lpstr>
      <vt:lpstr>PowerPoint 演示文稿</vt:lpstr>
      <vt:lpstr>汇报内容</vt:lpstr>
      <vt:lpstr>软件创意与需求（一）</vt:lpstr>
      <vt:lpstr>软件创意与需求（二）</vt:lpstr>
      <vt:lpstr>需求模型与文档（一）</vt:lpstr>
      <vt:lpstr>需求模型与文档（二）</vt:lpstr>
      <vt:lpstr>软件开发技术与工具（一）</vt:lpstr>
      <vt:lpstr>软件开发技术与工具（二）</vt:lpstr>
      <vt:lpstr>软件设计与建模（一）</vt:lpstr>
      <vt:lpstr>软件设计与建模（二）</vt:lpstr>
      <vt:lpstr>软件设计与建模（三）</vt:lpstr>
      <vt:lpstr>软件设计与建模（四）</vt:lpstr>
      <vt:lpstr>代码编写（一）</vt:lpstr>
      <vt:lpstr>代码编写（二）</vt:lpstr>
      <vt:lpstr>软件测试（一）</vt:lpstr>
      <vt:lpstr>软件测试（二）</vt:lpstr>
      <vt:lpstr>软件质量与保证（一）</vt:lpstr>
      <vt:lpstr>软件质量与保证(二)</vt:lpstr>
      <vt:lpstr>系统部署与运行</vt:lpstr>
      <vt:lpstr>效果演示</vt:lpstr>
      <vt:lpstr>开源社区的使用</vt:lpstr>
      <vt:lpstr>项目组成员贡献比例</vt:lpstr>
      <vt:lpstr>实践收获与感受</vt:lpstr>
      <vt:lpstr>效果演示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Wang mingqiang</cp:lastModifiedBy>
  <cp:revision>2492</cp:revision>
  <dcterms:created xsi:type="dcterms:W3CDTF">2113-01-01T00:00:00Z</dcterms:created>
  <dcterms:modified xsi:type="dcterms:W3CDTF">2024-07-05T03:18:25Z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2052-12.1.0.16309</vt:lpwstr>
  </property>
  <property fmtid="{D5CDD505-2E9C-101B-9397-08002B2CF9AE}" pid="3" name="ICV">
    <vt:lpwstr>35A72D025D0E45D3956795D3773F3DD9_12</vt:lpwstr>
  </property>
</Properties>
</file>