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7"/>
  </p:handoutMasterIdLst>
  <p:sldIdLst>
    <p:sldId id="2891" r:id="rId3"/>
    <p:sldId id="321" r:id="rId4"/>
    <p:sldId id="322" r:id="rId6"/>
    <p:sldId id="2922" r:id="rId7"/>
    <p:sldId id="340" r:id="rId8"/>
    <p:sldId id="331" r:id="rId9"/>
    <p:sldId id="2905" r:id="rId10"/>
    <p:sldId id="330" r:id="rId11"/>
    <p:sldId id="2904" r:id="rId12"/>
    <p:sldId id="2907" r:id="rId13"/>
    <p:sldId id="2908" r:id="rId14"/>
    <p:sldId id="325" r:id="rId15"/>
    <p:sldId id="2909" r:id="rId16"/>
    <p:sldId id="324" r:id="rId17"/>
    <p:sldId id="2910" r:id="rId18"/>
    <p:sldId id="332" r:id="rId19"/>
    <p:sldId id="2911" r:id="rId20"/>
    <p:sldId id="326" r:id="rId21"/>
    <p:sldId id="2913" r:id="rId22"/>
    <p:sldId id="329" r:id="rId23"/>
    <p:sldId id="2892" r:id="rId24"/>
    <p:sldId id="328" r:id="rId25"/>
    <p:sldId id="2914" r:id="rId26"/>
  </p:sldIdLst>
  <p:sldSz cx="12190095" cy="6858000"/>
  <p:notesSz cx="7099300" cy="10234295"/>
  <p:custDataLst>
    <p:tags r:id="rId3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8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98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31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2" Type="http://schemas.openxmlformats.org/officeDocument/2006/relationships/tags" Target="tags/tag1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MVC风格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/>
              <a:t>Capture</a:t>
            </a:r>
            <a:r>
              <a:rPr lang="zh-CN" altLang="en-US"/>
              <a:t>是捕获与追踪</a:t>
            </a:r>
            <a:r>
              <a:rPr lang="en-US" altLang="zh-CN"/>
              <a:t>    Machine Table</a:t>
            </a:r>
            <a:r>
              <a:rPr lang="zh-CN" altLang="en-US"/>
              <a:t>指无人机</a:t>
            </a:r>
            <a:r>
              <a:rPr lang="zh-CN" altLang="en-US"/>
              <a:t>机载电脑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1"/>
            <a:r>
              <a:rPr lang="zh-CN" altLang="en-US" dirty="0">
                <a:sym typeface="+mn-ea"/>
              </a:rPr>
              <a:t>画一张部署图，详细介绍软件系统的部署环境</a:t>
            </a:r>
            <a:endParaRPr lang="en-US" altLang="zh-CN" dirty="0"/>
          </a:p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/>
            <a:r>
              <a:rPr lang="zh-CN" altLang="en-US" dirty="0">
                <a:sym typeface="+mn-ea"/>
              </a:rPr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介绍如何基于开源社区来促进软件项目开发，解决软件开发问题等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/>
            <a:r>
              <a:rPr lang="zh-CN" altLang="en-US" dirty="0">
                <a:sym typeface="+mn-ea"/>
              </a:rPr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GIF"/><Relationship Id="rId1" Type="http://schemas.openxmlformats.org/officeDocument/2006/relationships/image" Target="../media/image16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hyperlink" Target="file:///E:\&#23548;&#20986;&#35270;&#39057;\&#24207;&#21015;%2001_1.avi" TargetMode="Externa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基于热成像的无人机自动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识别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跟踪系统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王明强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王顺康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帅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豪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软件创意与需求（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53160"/>
            <a:ext cx="10920095" cy="5353685"/>
          </a:xfrm>
        </p:spPr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聚焦于目前无人机识别跟踪依靠手动，夜间侦察能力弱、丢失目标难以找回等问题，实现高效的无人机侦察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0385" y="2853055"/>
            <a:ext cx="8147685" cy="3642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软件创意与需求（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53160"/>
            <a:ext cx="10920095" cy="5353685"/>
          </a:xfrm>
        </p:spPr>
        <p:txBody>
          <a:bodyPr/>
          <a:lstStyle/>
          <a:p>
            <a:r>
              <a:rPr lang="zh-CN" altLang="en-US" dirty="0"/>
              <a:t>核心功能</a:t>
            </a:r>
            <a:endParaRPr lang="zh-CN" altLang="en-US" sz="2800" dirty="0"/>
          </a:p>
          <a:p>
            <a:pPr marL="457200" lvl="1" indent="0">
              <a:buNone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围绕无人机侦察实现以下功能及其集成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自动巡航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动作识别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目标锁定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实施跟踪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热成像辅助识别</a:t>
            </a:r>
            <a:endParaRPr lang="zh-CN" altLang="en-US" sz="2800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无人机通过算法识别来确定跟踪目标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对确定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目标实时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持续的跟踪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软件系统需求模型包括无人机自动跟踪用例模型，软件需求分析模型，监视目标状况交互模型，远程控制交互模型，监视跟踪交互模型，热成像搜索交互模型，系统设置交互模型</a:t>
            </a:r>
            <a:r>
              <a:rPr lang="en-US" altLang="zh-CN" dirty="0"/>
              <a:t>7</a:t>
            </a:r>
            <a:r>
              <a:rPr lang="zh-CN" altLang="en-US" dirty="0"/>
              <a:t>个</a:t>
            </a:r>
            <a:r>
              <a:rPr lang="zh-CN" altLang="en-US" dirty="0"/>
              <a:t>模型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识别准确度，跟踪灵敏度，部署</a:t>
            </a:r>
            <a:r>
              <a:rPr lang="zh-CN" altLang="en-US" dirty="0"/>
              <a:t>平台</a:t>
            </a:r>
            <a:endParaRPr lang="zh-CN" altLang="en-US" dirty="0"/>
          </a:p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lvl="1"/>
            <a:r>
              <a:rPr lang="zh-CN" altLang="en-US" dirty="0"/>
              <a:t>《软件需求构思与描述》</a:t>
            </a:r>
            <a:endParaRPr lang="zh-CN" altLang="en-US" dirty="0"/>
          </a:p>
          <a:p>
            <a:pPr lvl="1"/>
            <a:r>
              <a:rPr lang="zh-CN" altLang="en-US" dirty="0"/>
              <a:t>《软件需求规格说明书》</a:t>
            </a:r>
            <a:endParaRPr lang="zh-CN" altLang="en-US" dirty="0"/>
          </a:p>
          <a:p>
            <a:pPr lvl="1"/>
            <a:r>
              <a:rPr lang="zh-CN" altLang="en-US" dirty="0"/>
              <a:t>《软件系统设计规格</a:t>
            </a:r>
            <a:r>
              <a:rPr lang="zh-CN" altLang="en-US" dirty="0"/>
              <a:t>说明书》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软件开发技术与工具（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zh-CN" altLang="en-US" dirty="0"/>
              <a:t>人机交互</a:t>
            </a:r>
            <a:endParaRPr lang="zh-CN" altLang="en-US" dirty="0"/>
          </a:p>
          <a:p>
            <a:pPr lvl="1"/>
            <a:r>
              <a:rPr lang="en-US" altLang="zh-CN" dirty="0"/>
              <a:t>KCF</a:t>
            </a:r>
            <a:r>
              <a:rPr lang="zh-CN" altLang="en-US" dirty="0"/>
              <a:t>跟踪算法</a:t>
            </a:r>
            <a:endParaRPr lang="zh-CN" altLang="en-US" dirty="0"/>
          </a:p>
          <a:p>
            <a:pPr lvl="1"/>
            <a:r>
              <a:rPr lang="en-US" altLang="zh-CN" dirty="0"/>
              <a:t>openpose</a:t>
            </a:r>
            <a:r>
              <a:rPr lang="zh-CN" altLang="en-US" dirty="0"/>
              <a:t>库</a:t>
            </a:r>
            <a:endParaRPr lang="zh-CN" altLang="en-US" dirty="0"/>
          </a:p>
          <a:p>
            <a:pPr lvl="1"/>
            <a:r>
              <a:rPr lang="zh-CN" altLang="en-US" dirty="0"/>
              <a:t>深度学习算法</a:t>
            </a:r>
            <a:endParaRPr lang="zh-CN" altLang="en-US" dirty="0"/>
          </a:p>
          <a:p>
            <a:pPr lvl="1"/>
            <a:r>
              <a:rPr lang="zh-CN" altLang="en-US" dirty="0"/>
              <a:t>动作分类训练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dirty="0"/>
              <a:t>Python</a:t>
            </a:r>
            <a:r>
              <a:rPr lang="zh-CN" altLang="en-US" dirty="0"/>
              <a:t>、</a:t>
            </a:r>
            <a:r>
              <a:rPr lang="en-US" altLang="zh-CN" dirty="0"/>
              <a:t>C++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3" name="图片 2" descr="202001150805059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8990" y="1449070"/>
            <a:ext cx="5928995" cy="414845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8579485" y="980440"/>
            <a:ext cx="1990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KCF</a:t>
            </a:r>
            <a:r>
              <a:rPr lang="zh-CN" altLang="en-US"/>
              <a:t>算法！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软件开发技术与工具（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444500"/>
            <a:ext cx="10920095" cy="5721350"/>
          </a:xfrm>
        </p:spPr>
        <p:txBody>
          <a:bodyPr/>
          <a:lstStyle/>
          <a:p>
            <a:pPr marL="457200" lvl="1" indent="0">
              <a:buNone/>
            </a:pP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en-US" altLang="zh-CN" dirty="0"/>
              <a:t>PyCharm</a:t>
            </a:r>
            <a:r>
              <a:rPr lang="zh-CN" altLang="en-US" dirty="0"/>
              <a:t>、</a:t>
            </a:r>
            <a:r>
              <a:rPr lang="en-US" altLang="zh-CN" dirty="0"/>
              <a:t>VSCode</a:t>
            </a:r>
            <a:r>
              <a:rPr lang="zh-CN" altLang="en-US" dirty="0"/>
              <a:t>、</a:t>
            </a:r>
            <a:r>
              <a:rPr lang="en-US" altLang="zh-CN" dirty="0"/>
              <a:t>QGroundControl</a:t>
            </a:r>
            <a:r>
              <a:rPr lang="zh-CN" altLang="en-US" dirty="0"/>
              <a:t>、</a:t>
            </a:r>
            <a:r>
              <a:rPr lang="en-US" altLang="zh-CN" dirty="0"/>
              <a:t>V</a:t>
            </a:r>
            <a:r>
              <a:rPr lang="en-US" altLang="zh-CN" dirty="0"/>
              <a:t>iewLink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2277110"/>
            <a:ext cx="5304790" cy="348043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210" y="2277110"/>
            <a:ext cx="4769485" cy="350774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454275" y="5757545"/>
            <a:ext cx="268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QG</a:t>
            </a:r>
            <a:r>
              <a:rPr lang="en-US" altLang="zh-CN"/>
              <a:t>roundControl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8723630" y="5805170"/>
            <a:ext cx="1659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ViewLink</a:t>
            </a:r>
            <a:endParaRPr lang="en-US" altLang="zh-CN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9" name="图片 9" descr="类图 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" y="2523490"/>
            <a:ext cx="4732020" cy="28117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4440" y="562546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体系结构模型（</a:t>
            </a:r>
            <a:r>
              <a:rPr lang="en-US" altLang="zh-CN"/>
              <a:t>MVC</a:t>
            </a:r>
            <a:r>
              <a:rPr lang="zh-CN" altLang="en-US"/>
              <a:t>风格）</a:t>
            </a:r>
            <a:endParaRPr lang="zh-CN" altLang="en-US"/>
          </a:p>
        </p:txBody>
      </p:sp>
      <p:pic>
        <p:nvPicPr>
          <p:cNvPr id="18" name="图片 17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075" y="1981200"/>
            <a:ext cx="6014085" cy="3642360"/>
          </a:xfrm>
          <a:prstGeom prst="rect">
            <a:avLst/>
          </a:prstGeom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362950" y="5697220"/>
            <a:ext cx="1196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部署图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932815"/>
            <a:ext cx="10920095" cy="5233035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-2147482608" descr="顺序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4620" y="1557020"/>
            <a:ext cx="6969125" cy="4411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330700" y="584136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热成像识别功能</a:t>
            </a:r>
            <a:r>
              <a:rPr lang="en-US" altLang="zh-CN"/>
              <a:t>-</a:t>
            </a:r>
            <a:r>
              <a:rPr lang="zh-CN" altLang="en-US"/>
              <a:t>用例图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三）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类设计及其模型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-2147482605" descr="设计类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" y="1692910"/>
            <a:ext cx="6076950" cy="40678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621" descr="7a5efd97e3a67d182d6262de63c332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595" y="1268730"/>
            <a:ext cx="4428490" cy="42773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171065" y="584136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跟踪功能</a:t>
            </a:r>
            <a:r>
              <a:rPr lang="en-US" altLang="zh-CN"/>
              <a:t>-</a:t>
            </a:r>
            <a:r>
              <a:rPr lang="zh-CN" altLang="en-US"/>
              <a:t>类</a:t>
            </a:r>
            <a:r>
              <a:rPr lang="zh-CN" altLang="en-US"/>
              <a:t>设计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327390" y="5877560"/>
            <a:ext cx="3112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连接设备</a:t>
            </a:r>
            <a:r>
              <a:rPr lang="en-US" altLang="zh-CN"/>
              <a:t>-</a:t>
            </a:r>
            <a:r>
              <a:rPr lang="zh-CN" altLang="en-US"/>
              <a:t>活动图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四）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2" name="图片 -2147482606" descr="f5dd3c05d03734accfaee991b62b4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2025015"/>
            <a:ext cx="9243695" cy="36677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代码编写（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10687"/>
          <a:stretch>
            <a:fillRect/>
          </a:stretch>
        </p:blipFill>
        <p:spPr>
          <a:xfrm>
            <a:off x="3611245" y="835660"/>
            <a:ext cx="3560445" cy="53784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150" y="836295"/>
            <a:ext cx="3197225" cy="5377815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代码编写（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855980"/>
            <a:ext cx="10920095" cy="5737860"/>
          </a:xfrm>
        </p:spPr>
        <p:txBody>
          <a:bodyPr/>
          <a:lstStyle/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总代码量：</a:t>
            </a:r>
            <a:r>
              <a:rPr lang="en-US" altLang="zh-CN" dirty="0"/>
              <a:t>371850</a:t>
            </a:r>
            <a:r>
              <a:rPr lang="zh-CN" altLang="en-US" dirty="0"/>
              <a:t>行</a:t>
            </a:r>
            <a:endParaRPr lang="en-US" altLang="zh-CN" dirty="0"/>
          </a:p>
          <a:p>
            <a:pPr lvl="1"/>
            <a:r>
              <a:rPr lang="zh-CN" altLang="en-US" dirty="0"/>
              <a:t>重用开源代码量：</a:t>
            </a:r>
            <a:r>
              <a:rPr lang="en-US" altLang="zh-CN" dirty="0"/>
              <a:t>360404</a:t>
            </a:r>
            <a:r>
              <a:rPr lang="zh-CN" altLang="en-US" dirty="0"/>
              <a:t>行</a:t>
            </a:r>
            <a:endParaRPr lang="zh-CN" altLang="en-US" dirty="0"/>
          </a:p>
          <a:p>
            <a:pPr lvl="1"/>
            <a:r>
              <a:rPr lang="zh-CN" altLang="en-US" dirty="0"/>
              <a:t>独立编写代码量：11446</a:t>
            </a:r>
            <a:r>
              <a:rPr lang="zh-CN" altLang="en-US" dirty="0"/>
              <a:t>行</a:t>
            </a:r>
            <a:endParaRPr lang="zh-CN" altLang="en-US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利用了</a:t>
            </a:r>
            <a:r>
              <a:rPr lang="en-US" altLang="zh-CN" dirty="0">
                <a:sym typeface="+mn-ea"/>
              </a:rPr>
              <a:t>KCF</a:t>
            </a:r>
            <a:r>
              <a:rPr lang="zh-CN" altLang="en-US" dirty="0">
                <a:sym typeface="+mn-ea"/>
              </a:rPr>
              <a:t>开源算法实现了跟踪功能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利用了</a:t>
            </a:r>
            <a:r>
              <a:rPr lang="en-US" altLang="zh-CN" dirty="0">
                <a:sym typeface="+mn-ea"/>
              </a:rPr>
              <a:t>openpose</a:t>
            </a:r>
            <a:r>
              <a:rPr lang="zh-CN" altLang="en-US" dirty="0"/>
              <a:t>开源软件实现了</a:t>
            </a:r>
            <a:r>
              <a:rPr lang="zh-CN" altLang="en-US" dirty="0"/>
              <a:t>肢体识别功能</a:t>
            </a:r>
            <a:endParaRPr lang="zh-CN" altLang="en-US" dirty="0"/>
          </a:p>
          <a:p>
            <a:pPr lvl="1"/>
            <a:r>
              <a:rPr lang="zh-CN" altLang="en-US" dirty="0"/>
              <a:t>在实现鼠标交互和视频拉流之后，调用开源的</a:t>
            </a:r>
            <a:r>
              <a:rPr lang="en-US" altLang="zh-CN" dirty="0"/>
              <a:t>KCF</a:t>
            </a:r>
            <a:r>
              <a:rPr lang="zh-CN" altLang="en-US" dirty="0"/>
              <a:t>跟踪算法实现跟踪</a:t>
            </a:r>
            <a:r>
              <a:rPr lang="zh-CN" altLang="en-US" dirty="0"/>
              <a:t>功能</a:t>
            </a:r>
            <a:endParaRPr lang="zh-CN" altLang="en-US" dirty="0"/>
          </a:p>
          <a:p>
            <a:pPr lvl="1"/>
            <a:r>
              <a:rPr lang="zh-CN" altLang="en-US" dirty="0"/>
              <a:t>利用</a:t>
            </a:r>
            <a:r>
              <a:rPr lang="en-US" altLang="zh-CN" dirty="0"/>
              <a:t>openpose</a:t>
            </a:r>
            <a:r>
              <a:rPr lang="zh-CN" altLang="en-US" dirty="0"/>
              <a:t>构建出的肢体架构完成动作识别</a:t>
            </a:r>
            <a:r>
              <a:rPr lang="zh-CN" altLang="en-US" dirty="0"/>
              <a:t>功能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软件测试（</a:t>
            </a:r>
            <a:r>
              <a:rPr lang="zh-CN" altLang="en-US"/>
              <a:t>一）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39750" y="1152525"/>
            <a:ext cx="10920095" cy="5160645"/>
          </a:xfrm>
        </p:spPr>
        <p:txBody>
          <a:bodyPr/>
          <a:lstStyle/>
          <a:p>
            <a:r>
              <a:rPr lang="zh-CN" altLang="en-US" dirty="0"/>
              <a:t>开展</a:t>
            </a:r>
            <a:r>
              <a:rPr lang="zh-CN" altLang="en-US" dirty="0"/>
              <a:t>的测试</a:t>
            </a:r>
            <a:endParaRPr lang="en-US" altLang="zh-CN" dirty="0"/>
          </a:p>
          <a:p>
            <a:pPr lvl="1"/>
            <a:r>
              <a:rPr lang="zh-CN" altLang="en-US" dirty="0"/>
              <a:t>对跟踪模块开展了</a:t>
            </a:r>
            <a:r>
              <a:rPr lang="zh-CN" altLang="en-US" dirty="0"/>
              <a:t>功能测试</a:t>
            </a:r>
            <a:endParaRPr lang="en-US" altLang="zh-CN" dirty="0"/>
          </a:p>
          <a:p>
            <a:pPr lvl="1"/>
            <a:r>
              <a:rPr lang="zh-CN" altLang="en-US" dirty="0"/>
              <a:t>对识别</a:t>
            </a:r>
            <a:r>
              <a:rPr lang="zh-CN" altLang="en-US" dirty="0"/>
              <a:t>模块开展了确认测试</a:t>
            </a:r>
            <a:endParaRPr lang="zh-CN" altLang="en-US" dirty="0"/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用例：人体的不同姿态，包括跑、走、蹲、跳、出拳、站立</a:t>
            </a:r>
            <a:endParaRPr lang="zh-CN" altLang="en-US" dirty="0"/>
          </a:p>
          <a:p>
            <a:pPr lvl="1"/>
            <a:r>
              <a:rPr lang="zh-CN" altLang="en-US" dirty="0"/>
              <a:t>结果：主要典型动作能较好识别，跑和走的区别性能一般，</a:t>
            </a:r>
            <a:endParaRPr lang="en-US" altLang="zh-CN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跟踪功能实地飞行测试</a:t>
            </a:r>
            <a:endParaRPr lang="zh-CN" altLang="en-US" dirty="0"/>
          </a:p>
          <a:p>
            <a:pPr lvl="1"/>
            <a:r>
              <a:rPr lang="zh-CN" altLang="en-US" dirty="0"/>
              <a:t>识别功能先连接电脑摄像头进行测试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软件测试（</a:t>
            </a:r>
            <a:r>
              <a:rPr lang="zh-CN" altLang="en-US"/>
              <a:t>二）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测试演示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如何进行测试及其结果？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 descr="跟踪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5160" y="2588895"/>
            <a:ext cx="4668520" cy="3015615"/>
          </a:xfrm>
          <a:prstGeom prst="rect">
            <a:avLst/>
          </a:prstGeom>
        </p:spPr>
      </p:pic>
      <p:pic>
        <p:nvPicPr>
          <p:cNvPr id="8" name="图片 7" descr="识别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588895"/>
            <a:ext cx="6072505" cy="30156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软件质量与保证（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质量保证手段</a:t>
            </a:r>
            <a:endParaRPr lang="en-US" altLang="zh-CN" dirty="0"/>
          </a:p>
          <a:p>
            <a:pPr lvl="1"/>
            <a:r>
              <a:rPr lang="zh-CN" altLang="en-US" dirty="0"/>
              <a:t>软件测试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3045" y="1916430"/>
            <a:ext cx="6798310" cy="457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38835" y="2996565"/>
            <a:ext cx="31648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·</a:t>
            </a:r>
            <a:r>
              <a:rPr lang="zh-CN" altLang="en-US">
                <a:sym typeface="+mn-ea"/>
              </a:rPr>
              <a:t>注释和缩进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·</a:t>
            </a:r>
            <a:r>
              <a:rPr lang="zh-CN" altLang="en-US">
                <a:sym typeface="+mn-ea"/>
              </a:rPr>
              <a:t>驼峰命名法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·ROS</a:t>
            </a:r>
            <a:r>
              <a:rPr lang="zh-CN" altLang="en-US"/>
              <a:t>系统中的继承</a:t>
            </a:r>
            <a:r>
              <a:rPr lang="zh-CN" altLang="en-US"/>
              <a:t>类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</a:t>
            </a:r>
            <a:r>
              <a:rPr lang="zh-CN" altLang="en-US"/>
              <a:t>代码复用和模块化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软件质量与保证</a:t>
            </a:r>
            <a:r>
              <a:rPr lang="en-US" altLang="zh-CN" dirty="0"/>
              <a:t>(</a:t>
            </a:r>
            <a:r>
              <a:rPr lang="zh-CN" altLang="en-US" dirty="0"/>
              <a:t>二</a:t>
            </a:r>
            <a:r>
              <a:rPr lang="en-US" altLang="zh-CN" dirty="0"/>
              <a:t>)</a:t>
            </a:r>
            <a:endParaRPr lang="en-US" altLang="zh-CN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739140"/>
            <a:ext cx="10920095" cy="5426710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r>
              <a:rPr lang="zh-CN" altLang="en-US" dirty="0"/>
              <a:t>程序代码质量展示其分析结果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6690" y="1880870"/>
            <a:ext cx="6818630" cy="4057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-424" t="-2381" r="41790" b="-1624"/>
          <a:stretch>
            <a:fillRect/>
          </a:stretch>
        </p:blipFill>
        <p:spPr>
          <a:xfrm>
            <a:off x="838200" y="1808480"/>
            <a:ext cx="4117340" cy="38798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" y="2456815"/>
            <a:ext cx="4417060" cy="2762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185" y="1701165"/>
            <a:ext cx="7396480" cy="4356100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效果</a:t>
            </a:r>
            <a:r>
              <a:rPr lang="zh-CN" altLang="en-US" dirty="0"/>
              <a:t>演示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8720" y="1772920"/>
            <a:ext cx="6668770" cy="3663315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pPr marL="0" lvl="0" indent="0">
              <a:buNone/>
            </a:pP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655185" y="3176905"/>
            <a:ext cx="2245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hlinkClick r:id="rId1" action="ppaction://hlinkfile"/>
              </a:rPr>
              <a:t>效果演示</a:t>
            </a:r>
            <a:endParaRPr lang="zh-CN" altLang="en-US" sz="360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开源社区的</a:t>
            </a:r>
            <a:r>
              <a:rPr lang="zh-CN" altLang="en-US" dirty="0"/>
              <a:t>使用</a:t>
            </a:r>
            <a:endParaRPr lang="zh-CN" altLang="en-US" dirty="0"/>
          </a:p>
          <a:p>
            <a:pPr lvl="1"/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zh-CN" altLang="en-US" dirty="0" err="1"/>
              <a:t>知士荟</a:t>
            </a:r>
            <a:r>
              <a:rPr lang="zh-CN" altLang="en-US" dirty="0"/>
              <a:t>、</a:t>
            </a:r>
            <a:r>
              <a:rPr lang="en-US" altLang="zh-CN" dirty="0"/>
              <a:t>Github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25579"/>
          <a:stretch>
            <a:fillRect/>
          </a:stretch>
        </p:blipFill>
        <p:spPr>
          <a:xfrm>
            <a:off x="2710815" y="2385060"/>
            <a:ext cx="8453120" cy="1692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284855"/>
            <a:ext cx="7874000" cy="22282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191625" y="4364990"/>
            <a:ext cx="1961515" cy="1658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/>
              <a:t>总结经验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记录</a:t>
            </a:r>
            <a:r>
              <a:rPr lang="zh-CN" altLang="en-US"/>
              <a:t>技术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查找</a:t>
            </a:r>
            <a:r>
              <a:rPr lang="zh-CN" altLang="en-US"/>
              <a:t>资源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02459" y="1052736"/>
          <a:ext cx="11425555" cy="22326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1540"/>
                <a:gridCol w="1519747"/>
                <a:gridCol w="6764722"/>
                <a:gridCol w="2249386"/>
              </a:tblGrid>
              <a:tr h="82296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王明强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主要</a:t>
                      </a:r>
                      <a:r>
                        <a:rPr lang="zh-CN" altLang="en-US" sz="2400" dirty="0"/>
                        <a:t>负责无人机</a:t>
                      </a:r>
                      <a:r>
                        <a:rPr lang="zh-CN" altLang="en-US" sz="2400" dirty="0"/>
                        <a:t>硬件操作，跟踪功能，文档</a:t>
                      </a:r>
                      <a:r>
                        <a:rPr lang="zh-CN" altLang="en-US" sz="2400" dirty="0"/>
                        <a:t>开发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1.02</a:t>
                      </a:r>
                      <a:endParaRPr lang="en-US" altLang="zh-CN" sz="240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王顺康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主要负责识别功能，</a:t>
                      </a:r>
                      <a:r>
                        <a:rPr lang="zh-CN" altLang="en-US" sz="2400"/>
                        <a:t>文档开发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1.03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帅</a:t>
                      </a:r>
                      <a:r>
                        <a:rPr lang="en-US" altLang="zh-CN" sz="2400" dirty="0"/>
                        <a:t>   </a:t>
                      </a:r>
                      <a:r>
                        <a:rPr lang="zh-CN" altLang="en-US" sz="2400" dirty="0"/>
                        <a:t>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主要负责框选功能，文档</a:t>
                      </a:r>
                      <a:r>
                        <a:rPr lang="zh-CN" altLang="en-US" sz="2400" dirty="0"/>
                        <a:t>开发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01015" y="800735"/>
            <a:ext cx="10789285" cy="5298440"/>
          </a:xfrm>
        </p:spPr>
        <p:txBody>
          <a:bodyPr/>
          <a:lstStyle/>
          <a:p>
            <a:r>
              <a:rPr lang="zh-CN" altLang="en-US" dirty="0"/>
              <a:t>遇到的困难和问题</a:t>
            </a:r>
            <a:endParaRPr lang="zh-CN" altLang="en-US" dirty="0"/>
          </a:p>
          <a:p>
            <a:pPr marL="0" lvl="1"/>
            <a:r>
              <a:rPr lang="zh-CN" altLang="en-US" dirty="0"/>
              <a:t>团队沟通不及时，导致前期进度缓慢</a:t>
            </a:r>
            <a:endParaRPr lang="zh-CN" altLang="en-US" dirty="0"/>
          </a:p>
          <a:p>
            <a:pPr marL="0" lvl="1"/>
            <a:r>
              <a:rPr lang="zh-CN" altLang="en-US" dirty="0"/>
              <a:t>硬件操作难度大，需学习的知识多</a:t>
            </a:r>
            <a:endParaRPr lang="en-US" altLang="zh-CN" dirty="0"/>
          </a:p>
          <a:p>
            <a:pPr marL="0" lvl="1"/>
            <a:r>
              <a:rPr lang="zh-CN" altLang="en-US" dirty="0"/>
              <a:t>软件部署难度高</a:t>
            </a:r>
            <a:endParaRPr lang="zh-CN" altLang="en-US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marL="0" lvl="1"/>
            <a:r>
              <a:rPr lang="zh-CN" altLang="en-US" dirty="0">
                <a:sym typeface="+mn-ea"/>
              </a:rPr>
              <a:t>软件开发离不开团队协作，良好的协作能提升项目效率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遇到困难要从多个角度去思考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zh-CN" altLang="en-US" dirty="0">
              <a:sym typeface="+mn-ea"/>
            </a:endParaRPr>
          </a:p>
          <a:p>
            <a:pPr marL="0" lvl="1" algn="l"/>
            <a:r>
              <a:rPr lang="zh-CN" altLang="en-US" dirty="0">
                <a:sym typeface="+mn-ea"/>
              </a:rPr>
              <a:t>增强了对陌生知识的学习能力</a:t>
            </a:r>
            <a:endParaRPr lang="zh-CN" altLang="en-US" dirty="0">
              <a:sym typeface="+mn-ea"/>
            </a:endParaRPr>
          </a:p>
          <a:p>
            <a:pPr marL="0" lvl="1" algn="l"/>
            <a:r>
              <a:rPr lang="en-US" altLang="zh-CN" dirty="0">
                <a:sym typeface="+mn-ea"/>
              </a:rPr>
              <a:t>......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效果</a:t>
            </a:r>
            <a:r>
              <a:rPr lang="zh-CN" altLang="en-US" dirty="0"/>
              <a:t>演示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8720" y="1772920"/>
            <a:ext cx="6668770" cy="3663315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pPr marL="0" lvl="0" indent="0">
              <a:buNone/>
            </a:pP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14775" y="3105150"/>
            <a:ext cx="36518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感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谢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观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看</a:t>
            </a:r>
            <a:endParaRPr lang="zh-CN" altLang="en-US" sz="540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  <p:tag name="commondata" val="eyJoZGlkIjoiYTI4ZjRlYTU5OWQ3MTUzM2FlNWEwMTAzZTM0ZGMxMjM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1399</Words>
  <Application>WPS 演示</Application>
  <PresentationFormat>自定义</PresentationFormat>
  <Paragraphs>242</Paragraphs>
  <Slides>23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汇报内容</vt:lpstr>
      <vt:lpstr>软件创意与需求</vt:lpstr>
      <vt:lpstr>软件创意与需求</vt:lpstr>
      <vt:lpstr>需求模型与文档</vt:lpstr>
      <vt:lpstr>软件开发技术与工具（一）</vt:lpstr>
      <vt:lpstr>软件开发技术与工具（二）</vt:lpstr>
      <vt:lpstr>软件设计与建模（一）</vt:lpstr>
      <vt:lpstr>软件设计与建模（二）</vt:lpstr>
      <vt:lpstr>软件设计与建模（三）</vt:lpstr>
      <vt:lpstr>软件设计与建模（四）</vt:lpstr>
      <vt:lpstr>代码编写（一）</vt:lpstr>
      <vt:lpstr>代码编写（二）</vt:lpstr>
      <vt:lpstr>软件测试（一）</vt:lpstr>
      <vt:lpstr>软件测试（二）</vt:lpstr>
      <vt:lpstr>软件质量与保证（一）</vt:lpstr>
      <vt:lpstr>软件质量与保证(二)</vt:lpstr>
      <vt:lpstr>系统部署与运行</vt:lpstr>
      <vt:lpstr>效果演示</vt:lpstr>
      <vt:lpstr>开源社区的使用</vt:lpstr>
      <vt:lpstr>项目组成员贡献比例</vt:lpstr>
      <vt:lpstr>实践收获与感受</vt:lpstr>
      <vt:lpstr>效果演示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Wang mingqiang</cp:lastModifiedBy>
  <cp:revision>2479</cp:revision>
  <dcterms:created xsi:type="dcterms:W3CDTF">2113-01-01T00:00:00Z</dcterms:created>
  <dcterms:modified xsi:type="dcterms:W3CDTF">2024-07-04T10:28:15Z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2052-12.1.0.16309</vt:lpwstr>
  </property>
  <property fmtid="{D5CDD505-2E9C-101B-9397-08002B2CF9AE}" pid="3" name="ICV">
    <vt:lpwstr>35A72D025D0E45D3956795D3773F3DD9_12</vt:lpwstr>
  </property>
</Properties>
</file>