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notesSlides/notesSlide1.xml" Type="http://schemas.openxmlformats.org/officeDocument/2006/relationships/notesSlide"/><Relationship Id="rId23" Target="notesSlides/notesSlide2.xml" Type="http://schemas.openxmlformats.org/officeDocument/2006/relationships/notesSlide"/><Relationship Id="rId24" Target="notesSlides/notesSlide3.xml" Type="http://schemas.openxmlformats.org/officeDocument/2006/relationships/notesSlide"/><Relationship Id="rId25" Target="notesSlides/notesSlide4.xml" Type="http://schemas.openxmlformats.org/officeDocument/2006/relationships/notesSlide"/><Relationship Id="rId26" Target="notesSlides/notesSlide5.xml" Type="http://schemas.openxmlformats.org/officeDocument/2006/relationships/notesSlide"/><Relationship Id="rId27" Target="notesSlides/notesSlide6.xml" Type="http://schemas.openxmlformats.org/officeDocument/2006/relationships/notesSlide"/><Relationship Id="rId28" Target="notesSlides/notesSlide7.xml" Type="http://schemas.openxmlformats.org/officeDocument/2006/relationships/notesSlide"/><Relationship Id="rId29" Target="notesSlides/notesSlide8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9.xml" Type="http://schemas.openxmlformats.org/officeDocument/2006/relationships/notesSlide"/><Relationship Id="rId31" Target="notesSlides/notesSlide10.xml" Type="http://schemas.openxmlformats.org/officeDocument/2006/relationships/notesSlide"/><Relationship Id="rId32" Target="notesSlides/notesSlide11.xml" Type="http://schemas.openxmlformats.org/officeDocument/2006/relationships/notesSlide"/><Relationship Id="rId33" Target="notesSlides/notesSlide12.xml" Type="http://schemas.openxmlformats.org/officeDocument/2006/relationships/notesSlide"/><Relationship Id="rId34" Target="notesSlides/notesSlide13.xml" Type="http://schemas.openxmlformats.org/officeDocument/2006/relationships/notesSlide"/><Relationship Id="rId4" Target="slideMasters/slideMaster1.xml" Type="http://schemas.openxmlformats.org/officeDocument/2006/relationships/slideMaster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大家好，今天我将为大家汇报我的开源软件维护作业——一个基于Kotlin和Jetpack Compose的Android便签应用。这份报告将详细介绍项目的完成情况、技术实现、代码质量以及未来的可扩展性。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/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最后，总结一下项目的特色。我们使用了现代化的技术栈，产出了完整的文档，保证了高质量的代码，并提供了良好的用户体验。总的来说，这个项目不仅完成了所有作业要求，更重要的是，它作为一个学习示例，展示了如何构建一个高质量的现代Android应用。项目状态已完成，我自评其为优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展望未来，这个项目具有很强的可扩展性，可以方便地添加搜索、云同步、提醒等功能。同时，它也是一个极佳的学习案例，涵盖了从Android架构、Jetpack组件到Kotlin高级特性的众多知识点，非常适合初学者学习和实践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我的汇报到此结束，感谢大家的聆听。现在是问答环节，欢迎大家提问。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次汇报将分为六个部分。首先，我会介绍项目的基本情况。接着，详细说明各项作业要求的完成情况。然后，展示项目的交付物清单。之后，会深入分析代码质量和技术亮点，并进行功能演示。最后，对项目进行总结并展望未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首先来看项目概述。这个项目名为“MyApplication”，是一个Android便签应用，属于开源软件维护作业。我们使用了Android Studio作为开发工具，全程采用Kotlin语言进行开发。整个项目不仅实现了便签的核心功能，更重要的是实践了现代Android开发的最佳实践，如MVVM架构和Jetpack组件库。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是作业完成情况。首先，我完成了对开源软件的阅读和分析，并撰写了一份超过400行的详细泛读报告。报告涵盖了从项目架构、核心模块到技术栈和代码质量的全方位分析。其次，我对项目中的12个核心文件进行了全面的代码注释，覆盖了从UI层到数据层的关键组件。所有对外暴露的公共API均补充了完整的KDoc文档，以提升代码的可读性和维护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/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这是我们项目的交付物清单。在源代码方面，我们有一个清晰的包结构，涵盖了数据、UI和ViewModel层，所有文件都已添加注释。在文档方面，我们产出了包括泛读报告、UML图、设计方案在内的一系列高质量文档，总字数超过1700行，充分体现了项目的完整性和专业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现在我们来看代码质量。项目总计约800行代码，注释覆盖率高达95%以上，保证了代码的可读性。同时我们产出了详细的技术文档，便于后续维护。</a:t>
            </a:r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在架构上，我们严格遵循了 MVVM 模式，将数据、UI和业务逻辑进行了清晰的分层，确保代码的可维护性和可扩展性。此外，我们还结合项目需求，应用了 Repository、观察者模式和单例模式等多种经典设计模式，以应对复杂的业务场景和状态管理需求。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项目的技术亮点非常突出。我们实现了100%的Kotlin开发，并全面拥抱了Jetpack Compose这一革命性的声明式UI框架。结合Room数据库、Flow响应式流、Coroutines协程以及Navigation Compose，构建了一个高效、现代且响应迅速的应用。UI设计上，我们采用了最新的Material Design 3规范。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接下来，我将演示应用的核心功能流程。从启动应用时的空状态提示，到创建新便签，再到查看列表、编辑和删除，整个流程非常流畅直观。用户可以轻松地完成所有基本操作，体现了良好的用户体验设计。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36.png" Type="http://schemas.openxmlformats.org/officeDocument/2006/relationships/image"/><Relationship Id="rId11" Target="../media/image37.svg" Type="http://schemas.openxmlformats.org/officeDocument/2006/relationships/image"/><Relationship Id="rId12" Target="../media/image38.png" Type="http://schemas.openxmlformats.org/officeDocument/2006/relationships/image"/><Relationship Id="rId13" Target="../media/image39.svg" Type="http://schemas.openxmlformats.org/officeDocument/2006/relationships/image"/><Relationship Id="rId14" Target="../media/image27.jpeg" Type="http://schemas.openxmlformats.org/officeDocument/2006/relationships/image"/><Relationship Id="rId15" Target="../media/image26.jpeg" Type="http://schemas.openxmlformats.org/officeDocument/2006/relationships/image"/><Relationship Id="rId16" Target="../media/image40.png" Type="http://schemas.openxmlformats.org/officeDocument/2006/relationships/image"/><Relationship Id="rId17" Target="../media/image41.svg" Type="http://schemas.openxmlformats.org/officeDocument/2006/relationships/image"/><Relationship Id="rId18" Target="../notesSlides/notesSlide10.xml" Type="http://schemas.openxmlformats.org/officeDocument/2006/relationships/notesSlide"/><Relationship Id="rId2" Target="../media/image32.png" Type="http://schemas.openxmlformats.org/officeDocument/2006/relationships/image"/><Relationship Id="rId3" Target="../media/image33.svg" Type="http://schemas.openxmlformats.org/officeDocument/2006/relationships/image"/><Relationship Id="rId4" Target="../media/image34.png" Type="http://schemas.openxmlformats.org/officeDocument/2006/relationships/image"/><Relationship Id="rId5" Target="../media/image35.svg" Type="http://schemas.openxmlformats.org/officeDocument/2006/relationships/image"/><Relationship Id="rId6" Target="../media/image28.png" Type="http://schemas.openxmlformats.org/officeDocument/2006/relationships/image"/><Relationship Id="rId7" Target="../media/image29.svg" Type="http://schemas.openxmlformats.org/officeDocument/2006/relationships/image"/><Relationship Id="rId8" Target="../media/image30.png" Type="http://schemas.openxmlformats.org/officeDocument/2006/relationships/image"/><Relationship Id="rId9" Target="../media/image3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45.svg" Type="http://schemas.openxmlformats.org/officeDocument/2006/relationships/image"/><Relationship Id="rId11" Target="../notesSlides/notesSlide11.xml" Type="http://schemas.openxmlformats.org/officeDocument/2006/relationships/notesSlide"/><Relationship Id="rId2" Target="../media/image6.jpeg" Type="http://schemas.openxmlformats.org/officeDocument/2006/relationships/image"/><Relationship Id="rId3" Target="../media/image42.png" Type="http://schemas.openxmlformats.org/officeDocument/2006/relationships/image"/><Relationship Id="rId4" Target="../media/image43.svg" Type="http://schemas.openxmlformats.org/officeDocument/2006/relationships/image"/><Relationship Id="rId5" Target="../media/image9.png" Type="http://schemas.openxmlformats.org/officeDocument/2006/relationships/image"/><Relationship Id="rId6" Target="../media/image10.svg" Type="http://schemas.openxmlformats.org/officeDocument/2006/relationships/image"/><Relationship Id="rId7" Target="../media/image2.png" Type="http://schemas.openxmlformats.org/officeDocument/2006/relationships/image"/><Relationship Id="rId8" Target="../media/image3.svg" Type="http://schemas.openxmlformats.org/officeDocument/2006/relationships/image"/><Relationship Id="rId9" Target="../media/image4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53.svg" Type="http://schemas.openxmlformats.org/officeDocument/2006/relationships/image"/><Relationship Id="rId11" Target="../media/image28.png" Type="http://schemas.openxmlformats.org/officeDocument/2006/relationships/image"/><Relationship Id="rId12" Target="../media/image29.svg" Type="http://schemas.openxmlformats.org/officeDocument/2006/relationships/image"/><Relationship Id="rId13" Target="../media/image54.png" Type="http://schemas.openxmlformats.org/officeDocument/2006/relationships/image"/><Relationship Id="rId14" Target="../media/image55.svg" Type="http://schemas.openxmlformats.org/officeDocument/2006/relationships/image"/><Relationship Id="rId15" Target="../media/image56.png" Type="http://schemas.openxmlformats.org/officeDocument/2006/relationships/image"/><Relationship Id="rId16" Target="../media/image57.svg" Type="http://schemas.openxmlformats.org/officeDocument/2006/relationships/image"/><Relationship Id="rId17" Target="../media/image58.png" Type="http://schemas.openxmlformats.org/officeDocument/2006/relationships/image"/><Relationship Id="rId18" Target="../media/image59.svg" Type="http://schemas.openxmlformats.org/officeDocument/2006/relationships/image"/><Relationship Id="rId19" Target="../media/image60.png" Type="http://schemas.openxmlformats.org/officeDocument/2006/relationships/image"/><Relationship Id="rId2" Target="../media/image6.jpeg" Type="http://schemas.openxmlformats.org/officeDocument/2006/relationships/image"/><Relationship Id="rId20" Target="../media/image61.svg" Type="http://schemas.openxmlformats.org/officeDocument/2006/relationships/image"/><Relationship Id="rId21" Target="../media/image62.png" Type="http://schemas.openxmlformats.org/officeDocument/2006/relationships/image"/><Relationship Id="rId22" Target="../media/image63.svg" Type="http://schemas.openxmlformats.org/officeDocument/2006/relationships/image"/><Relationship Id="rId23" Target="../media/image2.png" Type="http://schemas.openxmlformats.org/officeDocument/2006/relationships/image"/><Relationship Id="rId24" Target="../media/image3.svg" Type="http://schemas.openxmlformats.org/officeDocument/2006/relationships/image"/><Relationship Id="rId25" Target="../media/image64.png" Type="http://schemas.openxmlformats.org/officeDocument/2006/relationships/image"/><Relationship Id="rId26" Target="../media/image65.svg" Type="http://schemas.openxmlformats.org/officeDocument/2006/relationships/image"/><Relationship Id="rId27" Target="../notesSlides/notesSlide12.xml" Type="http://schemas.openxmlformats.org/officeDocument/2006/relationships/notesSlide"/><Relationship Id="rId3" Target="../media/image46.png" Type="http://schemas.openxmlformats.org/officeDocument/2006/relationships/image"/><Relationship Id="rId4" Target="../media/image47.svg" Type="http://schemas.openxmlformats.org/officeDocument/2006/relationships/image"/><Relationship Id="rId5" Target="../media/image48.png" Type="http://schemas.openxmlformats.org/officeDocument/2006/relationships/image"/><Relationship Id="rId6" Target="../media/image49.svg" Type="http://schemas.openxmlformats.org/officeDocument/2006/relationships/image"/><Relationship Id="rId7" Target="../media/image50.png" Type="http://schemas.openxmlformats.org/officeDocument/2006/relationships/image"/><Relationship Id="rId8" Target="../media/image51.svg" Type="http://schemas.openxmlformats.org/officeDocument/2006/relationships/image"/><Relationship Id="rId9" Target="../media/image5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6.jpeg" Type="http://schemas.openxmlformats.org/officeDocument/2006/relationships/image"/><Relationship Id="rId3" Target="../notesSlides/notesSlide13.xml" Type="http://schemas.openxmlformats.org/officeDocument/2006/relationships/notesSlide"/><Relationship Id="rId4" Target="../media/image6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notesSlides/notesSlide2.xml" Type="http://schemas.openxmlformats.org/officeDocument/2006/relationships/notesSlid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7.jpeg" Type="http://schemas.openxmlformats.org/officeDocument/2006/relationships/image"/><Relationship Id="rId4" Target="../media/image8.jpeg" Type="http://schemas.openxmlformats.org/officeDocument/2006/relationships/image"/><Relationship Id="rId5" Target="../notesSlides/notesSlide3.xml" Type="http://schemas.openxmlformats.org/officeDocument/2006/relationships/notesSlid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jpeg" Type="http://schemas.openxmlformats.org/officeDocument/2006/relationships/image"/><Relationship Id="rId6" Target="../media/image2.png" Type="http://schemas.openxmlformats.org/officeDocument/2006/relationships/image"/><Relationship Id="rId7" Target="../media/image3.svg" Type="http://schemas.openxmlformats.org/officeDocument/2006/relationships/image"/><Relationship Id="rId8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notesSlides/notesSlide5.xml" Type="http://schemas.openxmlformats.org/officeDocument/2006/relationships/notesSlid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14.jpeg" Type="http://schemas.openxmlformats.org/officeDocument/2006/relationships/image"/><Relationship Id="rId6" Target="../notesSlides/notesSlide6.xml" Type="http://schemas.openxmlformats.org/officeDocument/2006/relationships/notesSlid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6.jpeg" Type="http://schemas.openxmlformats.org/officeDocument/2006/relationships/image"/><Relationship Id="rId3" Target="../media/image15.jpe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Relationship Id="rId6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22.svg" Type="http://schemas.openxmlformats.org/officeDocument/2006/relationships/image"/><Relationship Id="rId11" Target="../media/image23.png" Type="http://schemas.openxmlformats.org/officeDocument/2006/relationships/image"/><Relationship Id="rId12" Target="../media/image24.svg" Type="http://schemas.openxmlformats.org/officeDocument/2006/relationships/image"/><Relationship Id="rId13" Target="../notesSlides/notesSlide8.xml" Type="http://schemas.openxmlformats.org/officeDocument/2006/relationships/notesSlide"/><Relationship Id="rId2" Target="../media/image6.jpeg" Type="http://schemas.openxmlformats.org/officeDocument/2006/relationships/image"/><Relationship Id="rId3" Target="../media/image8.jpeg" Type="http://schemas.openxmlformats.org/officeDocument/2006/relationships/image"/><Relationship Id="rId4" Target="../media/image16.jpeg" Type="http://schemas.openxmlformats.org/officeDocument/2006/relationships/image"/><Relationship Id="rId5" Target="../media/image17.jpeg" Type="http://schemas.openxmlformats.org/officeDocument/2006/relationships/image"/><Relationship Id="rId6" Target="../media/image18.jpeg" Type="http://schemas.openxmlformats.org/officeDocument/2006/relationships/image"/><Relationship Id="rId7" Target="../media/image19.png" Type="http://schemas.openxmlformats.org/officeDocument/2006/relationships/image"/><Relationship Id="rId8" Target="../media/image20.sv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9.xml" Type="http://schemas.openxmlformats.org/officeDocument/2006/relationships/notesSlide"/><Relationship Id="rId2" Target="../media/image6.jpeg" Type="http://schemas.openxmlformats.org/officeDocument/2006/relationships/image"/><Relationship Id="rId3" Target="../media/image25.jpeg" Type="http://schemas.openxmlformats.org/officeDocument/2006/relationships/image"/><Relationship Id="rId4" Target="../media/image26.jpeg" Type="http://schemas.openxmlformats.org/officeDocument/2006/relationships/image"/><Relationship Id="rId5" Target="../media/image27.jpeg" Type="http://schemas.openxmlformats.org/officeDocument/2006/relationships/image"/><Relationship Id="rId6" Target="../media/image28.png" Type="http://schemas.openxmlformats.org/officeDocument/2006/relationships/image"/><Relationship Id="rId7" Target="../media/image29.svg" Type="http://schemas.openxmlformats.org/officeDocument/2006/relationships/image"/><Relationship Id="rId8" Target="../media/image30.png" Type="http://schemas.openxmlformats.org/officeDocument/2006/relationships/image"/><Relationship Id="rId9" Target="../media/image31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1905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Android 便签应用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3175000"/>
            <a:ext cx="10160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6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项目完成总结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4826000"/>
            <a:ext cx="4953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397000" y="5207000"/>
            <a:ext cx="635000" cy="6350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2413000" y="5080000"/>
            <a:ext cx="3302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PROJECT TYPE</a:t>
            </a:r>
            <a:r>
              <a:rPr lang="en-US" b="tru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开源软件维护作业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223000" y="4826000"/>
            <a:ext cx="4953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604000" y="5207000"/>
            <a:ext cx="635000" cy="6350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7620000" y="5080000"/>
            <a:ext cx="3302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COMPLETION DATE</a:t>
            </a:r>
            <a:r>
              <a:rPr lang="en-US" b="tru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2026年4月22日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-116718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新增功能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397000"/>
            <a:ext cx="1066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 spc="1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FEATURE IMPLEMENTATION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159000"/>
            <a:ext cx="2794000" cy="3175000"/>
          </a:xfrm>
          <a:prstGeom prst="roundRect">
            <a:avLst>
              <a:gd name="adj" fmla="val 5454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0" flipH="false" flipV="false">
            <a:off x="952500" y="2349500"/>
            <a:ext cx="254000" cy="2540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333500" y="2311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便签列表显示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按时间倒序展示所有便签内容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952500" y="3111500"/>
            <a:ext cx="254000" cy="2540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333500" y="3073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创建新便签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提供直观友好的文本编辑界面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952500" y="4000500"/>
            <a:ext cx="254000" cy="2540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333500" y="3962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编辑现有便签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支持对已有便签随时修改更新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3746500" y="2159000"/>
            <a:ext cx="2794000" cy="3175000"/>
          </a:xfrm>
          <a:prstGeom prst="roundRect">
            <a:avLst>
              <a:gd name="adj" fmla="val 5454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3937000" y="2349500"/>
            <a:ext cx="254000" cy="2540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4318000" y="2311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删除便签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提供便捷的操作进行便签清理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0" flipH="false" flipV="false">
            <a:off x="3937000" y="3111500"/>
            <a:ext cx="254000" cy="254000"/>
          </a:xfrm>
          <a:prstGeom prst="rect">
            <a:avLst/>
          </a:prstGeom>
        </p:spPr>
      </p:pic>
      <p:sp>
        <p:nvSpPr>
          <p:cNvPr name="AutoShape 16" id="16"/>
          <p:cNvSpPr/>
          <p:nvPr/>
        </p:nvSpPr>
        <p:spPr>
          <a:xfrm rot="0" flipH="false" flipV="false">
            <a:off x="4318000" y="3073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空状态提示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无便签时给予用户清晰的引导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0" flipH="false" flipV="false">
            <a:off x="3937000" y="4000500"/>
            <a:ext cx="254000" cy="254000"/>
          </a:xfrm>
          <a:prstGeom prst="rect">
            <a:avLst/>
          </a:prstGeom>
        </p:spPr>
      </p:pic>
      <p:sp>
        <p:nvSpPr>
          <p:cNvPr name="AutoShape 18" id="18"/>
          <p:cNvSpPr/>
          <p:nvPr/>
        </p:nvSpPr>
        <p:spPr>
          <a:xfrm rot="0" flipH="false" flipV="false">
            <a:off x="4318000" y="3962400"/>
            <a:ext cx="2032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优化体验细节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支持时间格式化与列表内容预览</a:t>
            </a:r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14"/>
          <a:srcRect l="0" r="0" t="10887" b="10887"/>
          <a:stretch>
            <a:fillRect/>
          </a:stretch>
        </p:blipFill>
        <p:spPr>
          <a:xfrm rot="0" flipH="false" flipV="false">
            <a:off x="6731000" y="2159000"/>
            <a:ext cx="2286000" cy="3175000"/>
          </a:xfrm>
          <a:prstGeom prst="roundRect">
            <a:avLst>
              <a:gd name="adj" fmla="val 6666"/>
            </a:avLst>
          </a:prstGeom>
          <a:noFill/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5"/>
          <a:srcRect l="0" r="0" t="10937" b="10937"/>
          <a:stretch>
            <a:fillRect/>
          </a:stretch>
        </p:blipFill>
        <p:spPr>
          <a:xfrm rot="0" flipH="false" flipV="false">
            <a:off x="9144000" y="2159000"/>
            <a:ext cx="2286000" cy="3175000"/>
          </a:xfrm>
          <a:prstGeom prst="roundRect">
            <a:avLst>
              <a:gd name="adj" fmla="val 6666"/>
            </a:avLst>
          </a:prstGeom>
          <a:noFill/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</p:pic>
      <p:sp>
        <p:nvSpPr>
          <p:cNvPr name="AutoShape 21" id="21"/>
          <p:cNvSpPr/>
          <p:nvPr/>
        </p:nvSpPr>
        <p:spPr>
          <a:xfrm rot="0" flipH="false" flipV="false">
            <a:off x="762000" y="5588000"/>
            <a:ext cx="10668000" cy="889000"/>
          </a:xfrm>
          <a:prstGeom prst="roundRect">
            <a:avLst>
              <a:gd name="adj" fmla="val 22857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2" id="22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0" flipH="false" flipV="false">
            <a:off x="1270000" y="5778500"/>
            <a:ext cx="508000" cy="508000"/>
          </a:xfrm>
          <a:prstGeom prst="rect">
            <a:avLst/>
          </a:prstGeom>
        </p:spPr>
      </p:pic>
      <p:sp>
        <p:nvSpPr>
          <p:cNvPr name="AutoShape 23" id="23"/>
          <p:cNvSpPr/>
          <p:nvPr/>
        </p:nvSpPr>
        <p:spPr>
          <a:xfrm rot="0" flipH="false" flipV="false">
            <a:off x="2032000" y="5715000"/>
            <a:ext cx="9144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功能总结：打造完整的 CRUD 应用闭环 (创建 · 读取 · 更新 · 删除)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06 项目特色与总结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1651000"/>
            <a:ext cx="5207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2032000"/>
            <a:ext cx="609600" cy="609600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 flipH="false" flipV="false">
            <a:off x="1930400" y="1905000"/>
            <a:ext cx="3683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现代化技术栈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全面采用 100% Kotlin 语言开发，使用 Jetpack Compose 构建 UI，遵循官方推荐的架构模式，保证代码的先进性。</a:t>
            </a:r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6223000" y="1651000"/>
            <a:ext cx="5207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527800" y="2032000"/>
            <a:ext cx="609600" cy="6096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7391400" y="1905000"/>
            <a:ext cx="3683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完整的文档沉淀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项目产出包括：详细的泛读报告、系统架构UML图、详细设计方案、演示PPT及规范的项目README，方便查阅与维护。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762000" y="3683000"/>
            <a:ext cx="5207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066800" y="4064000"/>
            <a:ext cx="609600" cy="6096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930400" y="3937000"/>
            <a:ext cx="3683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高质量的代码实现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代码风格统一规范，包含完整且准确的注释；整体架构逻辑清晰，解耦性强，严格遵循 Android 开发最佳实践。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6223000" y="3683000"/>
            <a:ext cx="5207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527800" y="4064000"/>
            <a:ext cx="609600" cy="6096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7391400" y="3937000"/>
            <a:ext cx="3683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优秀的用户体验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 Material Design 3 规范进行界面设计，页面切换流畅自然，交互反馈及时，为用户提供直观、易用且现代化的操作体验。</a:t>
            </a:r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762000" y="5651500"/>
            <a:ext cx="10668000" cy="1016000"/>
          </a:xfrm>
          <a:prstGeom prst="roundRect">
            <a:avLst>
              <a:gd name="adj" fmla="val 15000"/>
            </a:avLst>
          </a:prstGeom>
          <a:solidFill>
            <a:srgbClr val="FFFFFF">
              <a:alpha val="100000"/>
            </a:srgbClr>
          </a:solidFill>
          <a:ln w="25400" cmpd="sng" cap="flat">
            <a:solidFill>
              <a:srgbClr val="10B981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1016000" y="5778500"/>
            <a:ext cx="685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本项目完整达成了所有既定的开发与学习目标，技术选型先进、架构清晰、代码规范且文档详尽，不仅完成了任务，更具备极佳的学习参考价值。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8128000" y="5778500"/>
            <a:ext cx="304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r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项目状态: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✅ 已完成</a:t>
            </a:r>
            <a:r>
              <a:rPr lang="en-US" b="false" i="false" strike="noStrike" u="none" sz="1300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质量评级:</a:t>
            </a:r>
            <a:r>
              <a:rPr lang="en-US" b="true" i="false" strike="noStrike" u="none" sz="1300">
                <a:solidFill>
                  <a:srgbClr val="F59E0B"/>
                </a:solidFill>
                <a:latin typeface="Noto Sans SC"/>
                <a:ea typeface="Noto Sans SC"/>
                <a:cs typeface="Noto Sans SC"/>
                <a:sym typeface="Noto Sans SC"/>
              </a:rPr>
              <a:t>⭐⭐⭐⭐⭐ 优秀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06 可扩展性与学习价值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66800" y="2032000"/>
            <a:ext cx="45974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🚀 未来可添加的功能</a:t>
            </a:r>
            <a:endParaRPr lang="en-US" sz="1100"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143000" y="2921000"/>
            <a:ext cx="304800" cy="3048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87500" y="2895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搜索功能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支持关键词模糊检索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1143000" y="3810000"/>
            <a:ext cx="304800" cy="3048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587500" y="3784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分类标签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多维度管理笔记内容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143000" y="4699000"/>
            <a:ext cx="304800" cy="3048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587500" y="4673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云同步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跨设备数据实时同步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1143000" y="5524500"/>
            <a:ext cx="304800" cy="3048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1587500" y="54991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数据备份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保障笔记数据安全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3429000" y="2921000"/>
            <a:ext cx="304800" cy="3048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3873500" y="2895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富文本编辑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支持排版与格式调整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0" flipH="false" flipV="false">
            <a:off x="3429000" y="3810000"/>
            <a:ext cx="304800" cy="3048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3873500" y="3784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图片附件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图文混排，丰富内容</a:t>
            </a:r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0" flipH="false" flipV="false">
            <a:off x="3429000" y="4699000"/>
            <a:ext cx="304800" cy="3048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3873500" y="46736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提醒功能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重要事项定时通知</a:t>
            </a:r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0" flipH="false" flipV="false">
            <a:off x="3429000" y="5524500"/>
            <a:ext cx="304800" cy="3048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3873500" y="5499100"/>
            <a:ext cx="177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分享功能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多种渠道快速分享</a:t>
            </a:r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6223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6527800" y="2032000"/>
            <a:ext cx="45974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📚 适合学习的知识点</a:t>
            </a:r>
            <a:endParaRPr lang="en-US" sz="1100"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6477000" y="2794000"/>
            <a:ext cx="2286000" cy="1524000"/>
          </a:xfrm>
          <a:prstGeom prst="roundRect">
            <a:avLst>
              <a:gd name="adj" fmla="val 6666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5" id="25"/>
          <p:cNvPicPr>
            <a:picLocks noChangeAspect="true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0" flipH="false" flipV="false">
            <a:off x="6604000" y="2984500"/>
            <a:ext cx="304800" cy="304800"/>
          </a:xfrm>
          <a:prstGeom prst="rect">
            <a:avLst/>
          </a:prstGeom>
        </p:spPr>
      </p:pic>
      <p:sp>
        <p:nvSpPr>
          <p:cNvPr name="AutoShape 26" id="26"/>
          <p:cNvSpPr/>
          <p:nvPr/>
        </p:nvSpPr>
        <p:spPr>
          <a:xfrm rot="0" flipH="false" flipV="false">
            <a:off x="6985000" y="2946400"/>
            <a:ext cx="165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Android 架构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掌握MVVM设计模式，Repository模式实现数据层封装与解耦</a:t>
            </a:r>
          </a:p>
        </p:txBody>
      </p:sp>
      <p:sp>
        <p:nvSpPr>
          <p:cNvPr name="AutoShape 27" id="27"/>
          <p:cNvSpPr/>
          <p:nvPr/>
        </p:nvSpPr>
        <p:spPr>
          <a:xfrm rot="0" flipH="false" flipV="false">
            <a:off x="8890000" y="2794000"/>
            <a:ext cx="2286000" cy="1524000"/>
          </a:xfrm>
          <a:prstGeom prst="roundRect">
            <a:avLst>
              <a:gd name="adj" fmla="val 6666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8" id="28"/>
          <p:cNvPicPr>
            <a:picLocks noChangeAspect="true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0" flipH="false" flipV="false">
            <a:off x="9017000" y="2984500"/>
            <a:ext cx="304800" cy="304800"/>
          </a:xfrm>
          <a:prstGeom prst="rect">
            <a:avLst/>
          </a:prstGeom>
        </p:spPr>
      </p:pic>
      <p:sp>
        <p:nvSpPr>
          <p:cNvPr name="AutoShape 29" id="29"/>
          <p:cNvSpPr/>
          <p:nvPr/>
        </p:nvSpPr>
        <p:spPr>
          <a:xfrm rot="0" flipH="false" flipV="false">
            <a:off x="9398000" y="2946400"/>
            <a:ext cx="165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Jetpack 组件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综合运用 Room、ViewModel、Navigation及Compose构建UI</a:t>
            </a:r>
          </a:p>
        </p:txBody>
      </p:sp>
      <p:sp>
        <p:nvSpPr>
          <p:cNvPr name="AutoShape 30" id="30"/>
          <p:cNvSpPr/>
          <p:nvPr/>
        </p:nvSpPr>
        <p:spPr>
          <a:xfrm rot="0" flipH="false" flipV="false">
            <a:off x="6477000" y="4445000"/>
            <a:ext cx="2286000" cy="1524000"/>
          </a:xfrm>
          <a:prstGeom prst="roundRect">
            <a:avLst>
              <a:gd name="adj" fmla="val 6666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31" id="31"/>
          <p:cNvPicPr>
            <a:picLocks noChangeAspect="true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0" flipH="false" flipV="false">
            <a:off x="6604000" y="4635500"/>
            <a:ext cx="304800" cy="304800"/>
          </a:xfrm>
          <a:prstGeom prst="rect">
            <a:avLst/>
          </a:prstGeom>
        </p:spPr>
      </p:pic>
      <p:sp>
        <p:nvSpPr>
          <p:cNvPr name="AutoShape 32" id="32"/>
          <p:cNvSpPr/>
          <p:nvPr/>
        </p:nvSpPr>
        <p:spPr>
          <a:xfrm rot="0" flipH="false" flipV="false">
            <a:off x="6985000" y="4597400"/>
            <a:ext cx="165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Kotlin 特性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深入理解协程(Coroutines)、Flow数据流及Data Class的使用</a:t>
            </a:r>
          </a:p>
        </p:txBody>
      </p:sp>
      <p:sp>
        <p:nvSpPr>
          <p:cNvPr name="AutoShape 33" id="33"/>
          <p:cNvSpPr/>
          <p:nvPr/>
        </p:nvSpPr>
        <p:spPr>
          <a:xfrm rot="0" flipH="false" flipV="false">
            <a:off x="8890000" y="4445000"/>
            <a:ext cx="2286000" cy="1524000"/>
          </a:xfrm>
          <a:prstGeom prst="roundRect">
            <a:avLst>
              <a:gd name="adj" fmla="val 6666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34" id="34"/>
          <p:cNvPicPr>
            <a:picLocks noChangeAspect="true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0" flipH="false" flipV="false">
            <a:off x="9017000" y="4635500"/>
            <a:ext cx="304800" cy="304800"/>
          </a:xfrm>
          <a:prstGeom prst="rect">
            <a:avLst/>
          </a:prstGeom>
        </p:spPr>
      </p:pic>
      <p:sp>
        <p:nvSpPr>
          <p:cNvPr name="AutoShape 35" id="35"/>
          <p:cNvSpPr/>
          <p:nvPr/>
        </p:nvSpPr>
        <p:spPr>
          <a:xfrm rot="0" flipH="false" flipV="false">
            <a:off x="9398000" y="4597400"/>
            <a:ext cx="1651000" cy="1079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开发最佳实践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学习模块化代码组织、代码注释规范以及技术文档编写能力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3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0" y="1778000"/>
            <a:ext cx="12192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感谢观看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0" y="3048000"/>
            <a:ext cx="12192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9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Q &amp; A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0" y="5080000"/>
            <a:ext cx="12192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2200">
                <a:solidFill>
                  <a:srgbClr val="F3F4F6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欢迎各位提问与交流</a:t>
            </a:r>
            <a:endParaRPr lang="en-US" sz="1100"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r>
              <a:rPr lang="en-US" b="false" i="false" strike="noStrike" u="none" sz="3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2032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1016000" y="2209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2159000" y="2006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项目概述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项目信息与背景介绍，阐述项目的目标与意义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762000" y="3429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016000" y="3683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1016000" y="3860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2159000" y="3657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作业完成情况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涵盖泛读报告、代码注释、功能添加及UML图的制作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762000" y="5080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1016000" y="5334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1016000" y="5511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2159000" y="5308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交付物清单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清晰展示项目的源代码结构与相关文档体系</a:t>
            </a:r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223000" y="1778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6477000" y="2032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6477000" y="2209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620000" y="2006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代码质量分析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深入探讨软件架构设计、设计模式应用及代码规范</a:t>
            </a:r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6223000" y="3429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6477000" y="3683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2" id="22"/>
          <p:cNvSpPr/>
          <p:nvPr/>
        </p:nvSpPr>
        <p:spPr>
          <a:xfrm rot="0" flipH="false" flipV="false">
            <a:off x="6477000" y="3860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7620000" y="3657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技术亮点与功能演示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展示项目的核心技术栈，并进行关键功能的现场演示</a:t>
            </a:r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6223000" y="5080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5" id="25"/>
          <p:cNvSpPr/>
          <p:nvPr/>
        </p:nvSpPr>
        <p:spPr>
          <a:xfrm rot="0" flipH="false" flipV="false">
            <a:off x="6477000" y="5334000"/>
            <a:ext cx="889000" cy="889000"/>
          </a:xfrm>
          <a:prstGeom prst="ellipse">
            <a:avLst/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6" id="26"/>
          <p:cNvSpPr/>
          <p:nvPr/>
        </p:nvSpPr>
        <p:spPr>
          <a:xfrm rot="0" flipH="false" flipV="false">
            <a:off x="6477000" y="5511800"/>
            <a:ext cx="889000" cy="533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06</a:t>
            </a:r>
            <a:endParaRPr lang="en-US" sz="1100"/>
          </a:p>
        </p:txBody>
      </p:sp>
      <p:sp>
        <p:nvSpPr>
          <p:cNvPr name="AutoShape 27" id="27"/>
          <p:cNvSpPr/>
          <p:nvPr/>
        </p:nvSpPr>
        <p:spPr>
          <a:xfrm rot="0" flipH="false" flipV="false">
            <a:off x="7620000" y="5308600"/>
            <a:ext cx="3556000" cy="939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8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总结与展望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总结项目特色与收获，分析可扩展性与未来学习价值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 项目概述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66800" y="2082800"/>
            <a:ext cx="45974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📋 项目信息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66800" y="2921000"/>
            <a:ext cx="4597400" cy="266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项目名称：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Android 便签应用 (MyApplication)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项目类型：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开源软件维护作业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完成日期：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2026年4月22日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开发工具：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Android Studio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编程语言：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Kotlin</a:t>
            </a:r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527800" y="2082800"/>
            <a:ext cx="45974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💡 项目简介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527800" y="2794000"/>
            <a:ext cx="45974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本项目是一个基于现代 Android 技术栈开发的便签应用。它不仅是一个功能完整的应用，更是一次对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MVVM 架构</a:t>
            </a: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、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Jetpack 组件</a:t>
            </a: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和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Kotlin 语言特性</a:t>
            </a: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的深度实践。项目旨在通过维护和扩展一个开源项目，掌握专业的 Android 开发流程和最佳实践。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527800" y="4445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3F4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6654800" y="4699000"/>
            <a:ext cx="635000" cy="635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1" id="11"/>
          <p:cNvSpPr/>
          <p:nvPr/>
        </p:nvSpPr>
        <p:spPr>
          <a:xfrm rot="0" flipH="false" flipV="false">
            <a:off x="7416800" y="4724400"/>
            <a:ext cx="1270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Android</a:t>
            </a: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Studio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902700" y="4445000"/>
            <a:ext cx="2222500" cy="1397000"/>
          </a:xfrm>
          <a:prstGeom prst="roundRect">
            <a:avLst>
              <a:gd name="adj" fmla="val 7272"/>
            </a:avLst>
          </a:prstGeom>
          <a:solidFill>
            <a:srgbClr val="F3F4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16666" r="16666" t="0" b="0"/>
          <a:stretch>
            <a:fillRect/>
          </a:stretch>
        </p:blipFill>
        <p:spPr>
          <a:xfrm rot="0" flipH="false" flipV="false">
            <a:off x="9029700" y="4699000"/>
            <a:ext cx="635000" cy="635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4" id="14"/>
          <p:cNvSpPr/>
          <p:nvPr/>
        </p:nvSpPr>
        <p:spPr>
          <a:xfrm rot="0" flipH="false" flipV="false">
            <a:off x="9791700" y="4724400"/>
            <a:ext cx="1270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Kotlin</a:t>
            </a: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true" i="false" strike="noStrike" u="none" sz="1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Language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作业完成情况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2082800"/>
            <a:ext cx="457200" cy="4572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727200" y="2057400"/>
            <a:ext cx="381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阅读开源软件并撰写泛读报告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66800" y="2921000"/>
            <a:ext cx="1016000" cy="330200"/>
          </a:xfrm>
          <a:prstGeom prst="roundRect">
            <a:avLst>
              <a:gd name="adj" fmla="val 15384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66800" y="2933700"/>
            <a:ext cx="1016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✅ 已完成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066800" y="3683000"/>
            <a:ext cx="4597400" cy="215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交付成果：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`doc/泛读报告.md` (共403行)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📑 报告涵盖：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 marL="152400">
              <a:lnSpc>
                <a:spcPct val="116666"/>
              </a:lnSpc>
            </a:pP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项目架构全景分析、核心业务模块拆解、关键技术栈深度解析、代码质量评估与优化建议，以及个人的核心学习要点总结。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24609" r="24609" t="0" b="0"/>
          <a:stretch>
            <a:fillRect/>
          </a:stretch>
        </p:blipFill>
        <p:spPr>
          <a:xfrm rot="0" flipH="false" flipV="false">
            <a:off x="6477000" y="2082800"/>
            <a:ext cx="1905000" cy="3683000"/>
          </a:xfrm>
          <a:prstGeom prst="roundRect">
            <a:avLst>
              <a:gd name="adj" fmla="val 5333"/>
            </a:avLst>
          </a:prstGeom>
          <a:noFill/>
          <a:ln w="25400" cmpd="sng" cap="flat">
            <a:noFill/>
            <a:prstDash val="solid"/>
            <a:round/>
          </a:ln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636000" y="2082800"/>
            <a:ext cx="406400" cy="4064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9169400" y="20574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核心代码注释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636000" y="2921000"/>
            <a:ext cx="1016000" cy="330200"/>
          </a:xfrm>
          <a:prstGeom prst="roundRect">
            <a:avLst>
              <a:gd name="adj" fmla="val 15384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636000" y="2933700"/>
            <a:ext cx="1016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✅ 已完成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8636000" y="3683000"/>
            <a:ext cx="2413000" cy="215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🗂️ 覆盖范围：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对项目12个核心模块进行了全面注释。包含UI层、ViewModel、Repository及数据访问层(DAO)等关键文件。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📋 规范标准：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所有对外API均补充完整的KDoc文档注释，复杂逻辑增加行内解释，严格遵循Kotlin官方代码风格指南。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762000" y="635000"/>
            <a:ext cx="10668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 作业完成情况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6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355600" cy="3556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24000" y="2133600"/>
            <a:ext cx="4191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3. 添加/修改功能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4445000" y="2184400"/>
            <a:ext cx="1143000" cy="304800"/>
          </a:xfrm>
          <a:prstGeom prst="roundRect">
            <a:avLst>
              <a:gd name="adj" fmla="val 50000"/>
            </a:avLst>
          </a:prstGeom>
          <a:solidFill>
            <a:srgbClr val="D1FAE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2184400"/>
            <a:ext cx="114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200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✅ 已完成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016000" y="2921000"/>
            <a:ext cx="4699000" cy="279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t" rtlCol="false" anchorCtr="false" vert="horz" wrap="square" lIns="0" rIns="0" tIns="0" bIns="0"/>
          <a:lstStyle/>
          <a:p>
            <a:pPr algn="l" indent="0">
              <a:lnSpc>
                <a:spcPct val="108333"/>
              </a:lnSpc>
              <a:spcAft>
                <a:spcPts val="1000"/>
              </a:spcAft>
              <a:defRPr/>
            </a:pPr>
            <a:r>
              <a:rPr lang="en-US" b="true" i="false" strike="noStrike" u="none" sz="15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▍新增功能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实现了便签的完整 CRUD (创建、读取、更新、删除) 功能，包含列表展示、新建、编辑、删除操作，并完善了空状态提示、发布时间格式化及内容预览功能，确保交互流畅完整。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true" i="false" strike="noStrike" u="none" sz="15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▍技术实现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架构上采用经典的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MVVM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模式，底层数据持久化使用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Room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数据库；UI层使用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Jetpack Compose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构建响应式界面；结合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Navigation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实现页面导航管理；并利用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Flow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与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Coroutines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实现高效的异步数据流处理。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6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223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6477000" y="2159000"/>
            <a:ext cx="355600" cy="3556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6985000" y="2133600"/>
            <a:ext cx="254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4. UML 图设计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9906000" y="2184400"/>
            <a:ext cx="1143000" cy="304800"/>
          </a:xfrm>
          <a:prstGeom prst="roundRect">
            <a:avLst>
              <a:gd name="adj" fmla="val 50000"/>
            </a:avLst>
          </a:prstGeom>
          <a:solidFill>
            <a:srgbClr val="D1FAE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9906000" y="2184400"/>
            <a:ext cx="114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200">
                <a:solidFill>
                  <a:srgbClr val="059669"/>
                </a:solidFill>
                <a:latin typeface="Noto Sans SC"/>
                <a:ea typeface="Noto Sans SC"/>
                <a:cs typeface="Noto Sans SC"/>
                <a:sym typeface="Noto Sans SC"/>
              </a:rPr>
              <a:t>✅ 已完成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交付物清单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032000"/>
            <a:ext cx="355600" cy="3556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24000" y="2006600"/>
            <a:ext cx="381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源代码 (src/)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2667000"/>
            <a:ext cx="4699000" cy="3175000"/>
          </a:xfrm>
          <a:prstGeom prst="roundRect">
            <a:avLst>
              <a:gd name="adj" fmla="val 3200"/>
            </a:avLst>
          </a:prstGeom>
          <a:solidFill>
            <a:srgbClr val="1E293B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143000" y="2857500"/>
            <a:ext cx="4445000" cy="279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8333"/>
              </a:lnSpc>
              <a:defRPr/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app/src/main/java/com/example/myapplication/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├── MainActivity.kt</a:t>
            </a:r>
            <a:r>
              <a:rPr lang="en-US" b="false" i="false" strike="noStrike" u="none" sz="11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✅ 已注释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├── data/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 marL="25400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├── Note.kt / NoteDao.kt / NoteDatabase.kt / NoteRepository.kt</a:t>
            </a:r>
            <a:r>
              <a:rPr lang="en-US" b="false" i="false" strike="noStrike" u="none" sz="11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✅ 新增+注释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├── ui/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 marL="25400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├── NoteListScreen.kt / NoteEditorScreen.kt / NoteItem.kt</a:t>
            </a:r>
            <a:r>
              <a:rPr lang="en-US" b="false" i="false" strike="noStrike" u="none" sz="11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✅ 新增+注释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 marL="25400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└── theme/... (Color/Theme/Type)</a:t>
            </a:r>
            <a:r>
              <a:rPr lang="en-US" b="false" i="false" strike="noStrike" u="none" sz="11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✅ 已注释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└── viewmodel/</a:t>
            </a:r>
            <a:r>
              <a:rPr lang="en-US" b="false" i="false" strike="noStrike" u="none" sz="1100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</a:p>
          <a:p>
            <a:pPr algn="l" indent="0" marL="254000">
              <a:lnSpc>
                <a:spcPct val="108333"/>
              </a:lnSpc>
            </a:pPr>
            <a:r>
              <a:rPr lang="en-US" b="false" i="false" strike="noStrike" u="none" sz="1100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└── NoteViewModel.kt</a:t>
            </a:r>
            <a:r>
              <a:rPr lang="en-US" b="false" i="false" strike="noStrike" u="none" sz="11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✅ 新增+注释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223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/>
          <a:srcRect l="19230" r="19230" t="0" b="0"/>
          <a:stretch>
            <a:fillRect/>
          </a:stretch>
        </p:blipFill>
        <p:spPr>
          <a:xfrm rot="0" flipH="false" flipV="false">
            <a:off x="6477000" y="2032000"/>
            <a:ext cx="355600" cy="3556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1" id="11"/>
          <p:cNvSpPr/>
          <p:nvPr/>
        </p:nvSpPr>
        <p:spPr>
          <a:xfrm rot="0" flipH="false" flipV="false">
            <a:off x="7112000" y="2006600"/>
            <a:ext cx="381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文档 (doc/)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6477000" y="2667000"/>
            <a:ext cx="4699000" cy="3175000"/>
          </a:xfrm>
          <a:prstGeom prst="roundRect">
            <a:avLst>
              <a:gd name="adj" fmla="val 3200"/>
            </a:avLst>
          </a:prstGeom>
          <a:solidFill>
            <a:srgbClr val="F3F4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667500" y="2921000"/>
            <a:ext cx="4318000" cy="266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用例图 (Use Case Diagram)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104行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类图 (Class Diagram)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230行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泛读报告 (Literature Review)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403行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维护设计方案文档 (Design Proposal)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543行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📄 PPT演示内容 (Presentation Slides)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472行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 代码质量分析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2032000"/>
            <a:ext cx="469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📊 代码统计概览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2667000"/>
            <a:ext cx="1524000" cy="1270000"/>
          </a:xfrm>
          <a:prstGeom prst="roundRect">
            <a:avLst>
              <a:gd name="adj" fmla="val 8000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1079500" y="2857500"/>
            <a:ext cx="1397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12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个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indent="0">
              <a:lnSpc>
                <a:spcPct val="125000"/>
              </a:lnSpc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Kotlin 源文件</a:t>
            </a:r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2603500" y="2667000"/>
            <a:ext cx="1524000" cy="1270000"/>
          </a:xfrm>
          <a:prstGeom prst="roundRect">
            <a:avLst>
              <a:gd name="adj" fmla="val 8000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2667000" y="2857500"/>
            <a:ext cx="1397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~800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indent="0">
              <a:lnSpc>
                <a:spcPct val="125000"/>
              </a:lnSpc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有效代码行数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191000" y="2667000"/>
            <a:ext cx="1524000" cy="1270000"/>
          </a:xfrm>
          <a:prstGeom prst="roundRect">
            <a:avLst>
              <a:gd name="adj" fmla="val 8000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254500" y="2857500"/>
            <a:ext cx="1397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95%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+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indent="0">
              <a:lnSpc>
                <a:spcPct val="125000"/>
              </a:lnSpc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核心注释覆盖率</a:t>
            </a:r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1016000" y="4191000"/>
            <a:ext cx="2476500" cy="1397000"/>
          </a:xfrm>
          <a:prstGeom prst="roundRect">
            <a:avLst>
              <a:gd name="adj" fmla="val 7272"/>
            </a:avLst>
          </a:prstGeom>
          <a:solidFill>
            <a:srgbClr val="F3F4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1079500" y="4445000"/>
            <a:ext cx="23495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~600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indent="0">
              <a:lnSpc>
                <a:spcPct val="125000"/>
              </a:lnSpc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新增业务功能代码</a:t>
            </a:r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3619500" y="4191000"/>
            <a:ext cx="2476500" cy="1397000"/>
          </a:xfrm>
          <a:prstGeom prst="roundRect">
            <a:avLst>
              <a:gd name="adj" fmla="val 7272"/>
            </a:avLst>
          </a:prstGeom>
          <a:solidFill>
            <a:srgbClr val="F3F4F6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3683000" y="4445000"/>
            <a:ext cx="23495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~1,752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行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ctr" indent="0">
              <a:lnSpc>
                <a:spcPct val="125000"/>
              </a:lnSpc>
            </a:pP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技术与接口文档总量</a:t>
            </a:r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6223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477000" y="2032000"/>
            <a:ext cx="4699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🏗️ 架构与设计模式</a:t>
            </a:r>
            <a:endParaRPr lang="en-US" sz="1100"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3"/>
          <a:srcRect l="0" r="0" t="13733" b="13733"/>
          <a:stretch>
            <a:fillRect/>
          </a:stretch>
        </p:blipFill>
        <p:spPr>
          <a:xfrm rot="0" flipH="false" flipV="false">
            <a:off x="6477000" y="2667000"/>
            <a:ext cx="4699000" cy="1524000"/>
          </a:xfrm>
          <a:prstGeom prst="rect">
            <a:avLst/>
          </a:prstGeom>
          <a:noFill/>
          <a:ln w="25400" cmpd="sng" cap="flat">
            <a:solidFill>
              <a:srgbClr val="2B2F36">
                <a:alpha val="100000"/>
              </a:srgbClr>
            </a:solidFill>
            <a:prstDash val="solid"/>
            <a:round/>
          </a:ln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477000" y="4445000"/>
            <a:ext cx="254000" cy="2540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6858000" y="4381500"/>
            <a:ext cx="4318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分层清晰的 MVVM 架构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Model 封装数据与Repo / View 纯UI组件 / ViewModel 集中管理业务逻辑与状态，实现关注点分离。</a:t>
            </a:r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6477000" y="5461000"/>
            <a:ext cx="254000" cy="254000"/>
          </a:xfrm>
          <a:prstGeom prst="rect">
            <a:avLst/>
          </a:prstGeom>
        </p:spPr>
      </p:pic>
      <p:sp>
        <p:nvSpPr>
          <p:cNvPr name="AutoShape 21" id="21"/>
          <p:cNvSpPr/>
          <p:nvPr/>
        </p:nvSpPr>
        <p:spPr>
          <a:xfrm rot="0" flipH="false" flipV="false">
            <a:off x="6858000" y="5397500"/>
            <a:ext cx="4318000" cy="825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5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成熟设计模式应用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组合使用 Repository 统一数据入口、Flow 实现观察者模式响应式更新，以及单例模式管理全局数据库。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 技术亮点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397000"/>
            <a:ext cx="1066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本项目采用了现代化的 Android 开发技术栈，紧跟官方推荐的最佳实践，确保代码质量与可维护性。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159000"/>
            <a:ext cx="24765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16666" r="16666" t="0" b="0"/>
          <a:stretch>
            <a:fillRect/>
          </a:stretch>
        </p:blipFill>
        <p:spPr>
          <a:xfrm rot="0" flipH="false" flipV="false">
            <a:off x="952500" y="2476500"/>
            <a:ext cx="889000" cy="889000"/>
          </a:xfrm>
          <a:prstGeom prst="roundRect">
            <a:avLst>
              <a:gd name="adj" fmla="val 11428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7" id="7"/>
          <p:cNvSpPr/>
          <p:nvPr/>
        </p:nvSpPr>
        <p:spPr>
          <a:xfrm rot="0" flipH="false" flipV="false">
            <a:off x="1968500" y="2413000"/>
            <a:ext cx="1270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100% Kotlin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全语言开发，享受空安全、扩展函数等现代特性，提升开发效率。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3492500" y="2159000"/>
            <a:ext cx="24765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4"/>
          <a:srcRect l="0" r="0" t="3769" b="3769"/>
          <a:stretch>
            <a:fillRect/>
          </a:stretch>
        </p:blipFill>
        <p:spPr>
          <a:xfrm rot="0" flipH="false" flipV="false">
            <a:off x="3683000" y="2476500"/>
            <a:ext cx="889000" cy="889000"/>
          </a:xfrm>
          <a:prstGeom prst="roundRect">
            <a:avLst>
              <a:gd name="adj" fmla="val 11428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0" id="10"/>
          <p:cNvSpPr/>
          <p:nvPr/>
        </p:nvSpPr>
        <p:spPr>
          <a:xfrm rot="0" flipH="false" flipV="false">
            <a:off x="4699000" y="2413000"/>
            <a:ext cx="1270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Jetpack Compose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拥抱声明式 UI 框架，简化 UI 开发逻辑，告别传统的 XML 布局。</a:t>
            </a:r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223000" y="2159000"/>
            <a:ext cx="24765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rcRect l="4833" r="4833" t="0" b="0"/>
          <a:stretch>
            <a:fillRect/>
          </a:stretch>
        </p:blipFill>
        <p:spPr>
          <a:xfrm rot="0" flipH="false" flipV="false">
            <a:off x="6413500" y="2476500"/>
            <a:ext cx="889000" cy="889000"/>
          </a:xfrm>
          <a:prstGeom prst="roundRect">
            <a:avLst>
              <a:gd name="adj" fmla="val 11428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3" id="13"/>
          <p:cNvSpPr/>
          <p:nvPr/>
        </p:nvSpPr>
        <p:spPr>
          <a:xfrm rot="0" flipH="false" flipV="false">
            <a:off x="7429500" y="2413000"/>
            <a:ext cx="1270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Room 数据库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基于 SQLite 的抽象层，实现流畅、安全的本地数据持久化方案。</a:t>
            </a:r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953500" y="2159000"/>
            <a:ext cx="24765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6"/>
          <a:srcRect l="12874" r="12874" t="0" b="0"/>
          <a:stretch>
            <a:fillRect/>
          </a:stretch>
        </p:blipFill>
        <p:spPr>
          <a:xfrm rot="0" flipH="false" flipV="false">
            <a:off x="9144000" y="2476500"/>
            <a:ext cx="889000" cy="889000"/>
          </a:xfrm>
          <a:prstGeom prst="roundRect">
            <a:avLst>
              <a:gd name="adj" fmla="val 11428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6" id="16"/>
          <p:cNvSpPr/>
          <p:nvPr/>
        </p:nvSpPr>
        <p:spPr>
          <a:xfrm rot="0" flipH="false" flipV="false">
            <a:off x="10160000" y="2413000"/>
            <a:ext cx="1270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Material Design 3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遵循最新的官方设计规范，打造视觉统一、交互友好的现代化界面。</a:t>
            </a:r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762000" y="4445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016000" y="4889500"/>
            <a:ext cx="635000" cy="6350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1905000" y="4699000"/>
            <a:ext cx="1905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Flow 响应式流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处理异步数据流，支持生命周期感知，轻松实现数据的实时响应与更新。</a:t>
            </a:r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4445000" y="4445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1" id="21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4699000" y="4889500"/>
            <a:ext cx="635000" cy="635000"/>
          </a:xfrm>
          <a:prstGeom prst="rect">
            <a:avLst/>
          </a:prstGeom>
        </p:spPr>
      </p:pic>
      <p:sp>
        <p:nvSpPr>
          <p:cNvPr name="AutoShape 22" id="22"/>
          <p:cNvSpPr/>
          <p:nvPr/>
        </p:nvSpPr>
        <p:spPr>
          <a:xfrm rot="0" flipH="false" flipV="false">
            <a:off x="5588000" y="4699000"/>
            <a:ext cx="1905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Coroutines 协程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轻量级的线程管理，简化后台任务代码，告别复杂的回调地狱。</a:t>
            </a:r>
          </a:p>
        </p:txBody>
      </p:sp>
      <p:sp>
        <p:nvSpPr>
          <p:cNvPr name="AutoShape 23" id="23"/>
          <p:cNvSpPr/>
          <p:nvPr/>
        </p:nvSpPr>
        <p:spPr>
          <a:xfrm rot="0" flipH="false" flipV="false">
            <a:off x="8128000" y="4445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4" id="24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8382000" y="4889500"/>
            <a:ext cx="635000" cy="635000"/>
          </a:xfrm>
          <a:prstGeom prst="rect">
            <a:avLst/>
          </a:prstGeom>
        </p:spPr>
      </p:pic>
      <p:sp>
        <p:nvSpPr>
          <p:cNvPr name="AutoShape 25" id="25"/>
          <p:cNvSpPr/>
          <p:nvPr/>
        </p:nvSpPr>
        <p:spPr>
          <a:xfrm rot="0" flipH="false" flipV="false">
            <a:off x="9271000" y="4699000"/>
            <a:ext cx="1905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Navigation Compose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统一的应用导航组件，标准化管理界面跳转与参数传递。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635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05 功能演示流程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905000"/>
            <a:ext cx="2032000" cy="4318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159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5636" r="5636" t="0" b="0"/>
          <a:stretch>
            <a:fillRect/>
          </a:stretch>
        </p:blipFill>
        <p:spPr>
          <a:xfrm rot="0" flipH="false" flipV="false">
            <a:off x="952500" y="2921000"/>
            <a:ext cx="1651000" cy="1397000"/>
          </a:xfrm>
          <a:prstGeom prst="roundRect">
            <a:avLst>
              <a:gd name="adj" fmla="val 7272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7" id="7"/>
          <p:cNvSpPr/>
          <p:nvPr/>
        </p:nvSpPr>
        <p:spPr>
          <a:xfrm rot="0" flipH="false" flipV="false">
            <a:off x="889000" y="4572000"/>
            <a:ext cx="177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启动应用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889000" y="5207000"/>
            <a:ext cx="177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显示空状态提示，</a:t>
            </a: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引导用户添加新便签。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3111500" y="1905000"/>
            <a:ext cx="2032000" cy="4318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3111500" y="2159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4"/>
          <a:srcRect l="0" r="0" t="26201" b="26201"/>
          <a:stretch>
            <a:fillRect/>
          </a:stretch>
        </p:blipFill>
        <p:spPr>
          <a:xfrm rot="0" flipH="false" flipV="false">
            <a:off x="3302000" y="2921000"/>
            <a:ext cx="1651000" cy="1397000"/>
          </a:xfrm>
          <a:prstGeom prst="roundRect">
            <a:avLst>
              <a:gd name="adj" fmla="val 7272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2" id="12"/>
          <p:cNvSpPr/>
          <p:nvPr/>
        </p:nvSpPr>
        <p:spPr>
          <a:xfrm rot="0" flipH="false" flipV="false">
            <a:off x="3238500" y="4572000"/>
            <a:ext cx="177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创建便签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3238500" y="5207000"/>
            <a:ext cx="177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点击FAB按钮进入编辑页，</a:t>
            </a: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输入标题和内容后保存。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5461000" y="1905000"/>
            <a:ext cx="2032000" cy="4318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5461000" y="2159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rcRect l="0" r="0" t="26171" b="26171"/>
          <a:stretch>
            <a:fillRect/>
          </a:stretch>
        </p:blipFill>
        <p:spPr>
          <a:xfrm rot="0" flipH="false" flipV="false">
            <a:off x="5651500" y="2921000"/>
            <a:ext cx="1651000" cy="1397000"/>
          </a:xfrm>
          <a:prstGeom prst="roundRect">
            <a:avLst>
              <a:gd name="adj" fmla="val 7272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7" id="17"/>
          <p:cNvSpPr/>
          <p:nvPr/>
        </p:nvSpPr>
        <p:spPr>
          <a:xfrm rot="0" flipH="false" flipV="false">
            <a:off x="5588000" y="4572000"/>
            <a:ext cx="177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查看列表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5588000" y="5207000"/>
            <a:ext cx="177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自动返回列表页，</a:t>
            </a: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展示便签标题、预览与时间。</a:t>
            </a:r>
            <a:endParaRPr lang="en-US" sz="1100"/>
          </a:p>
        </p:txBody>
      </p:sp>
      <p:sp>
        <p:nvSpPr>
          <p:cNvPr name="AutoShape 19" id="19"/>
          <p:cNvSpPr/>
          <p:nvPr/>
        </p:nvSpPr>
        <p:spPr>
          <a:xfrm rot="0" flipH="false" flipV="false">
            <a:off x="7810500" y="1905000"/>
            <a:ext cx="2032000" cy="4318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0" id="20"/>
          <p:cNvSpPr/>
          <p:nvPr/>
        </p:nvSpPr>
        <p:spPr>
          <a:xfrm rot="0" flipH="false" flipV="false">
            <a:off x="7810500" y="2159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8001000" y="2921000"/>
            <a:ext cx="1651000" cy="1397000"/>
          </a:xfrm>
          <a:prstGeom prst="roundRect">
            <a:avLst>
              <a:gd name="adj" fmla="val 7272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2" id="2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382000" y="3238500"/>
            <a:ext cx="762000" cy="762000"/>
          </a:xfrm>
          <a:prstGeom prst="rect">
            <a:avLst/>
          </a:prstGeom>
        </p:spPr>
      </p:pic>
      <p:sp>
        <p:nvSpPr>
          <p:cNvPr name="AutoShape 23" id="23"/>
          <p:cNvSpPr/>
          <p:nvPr/>
        </p:nvSpPr>
        <p:spPr>
          <a:xfrm rot="0" flipH="false" flipV="false">
            <a:off x="7937500" y="4572000"/>
            <a:ext cx="177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编辑便签</a:t>
            </a:r>
            <a:endParaRPr lang="en-US" sz="1100"/>
          </a:p>
        </p:txBody>
      </p:sp>
      <p:sp>
        <p:nvSpPr>
          <p:cNvPr name="AutoShape 24" id="24"/>
          <p:cNvSpPr/>
          <p:nvPr/>
        </p:nvSpPr>
        <p:spPr>
          <a:xfrm rot="0" flipH="false" flipV="false">
            <a:off x="7937500" y="5207000"/>
            <a:ext cx="177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点击卡片进入编辑页，</a:t>
            </a: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修改保存后列表自动更新。</a:t>
            </a:r>
            <a:endParaRPr lang="en-US" sz="1100"/>
          </a:p>
        </p:txBody>
      </p:sp>
      <p:sp>
        <p:nvSpPr>
          <p:cNvPr name="AutoShape 25" id="25"/>
          <p:cNvSpPr/>
          <p:nvPr/>
        </p:nvSpPr>
        <p:spPr>
          <a:xfrm rot="0" flipH="false" flipV="false">
            <a:off x="10160000" y="1905000"/>
            <a:ext cx="2032000" cy="4318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26" id="26"/>
          <p:cNvSpPr/>
          <p:nvPr/>
        </p:nvSpPr>
        <p:spPr>
          <a:xfrm rot="0" flipH="false" flipV="false">
            <a:off x="10160000" y="2159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name="AutoShape 27" id="27"/>
          <p:cNvSpPr/>
          <p:nvPr/>
        </p:nvSpPr>
        <p:spPr>
          <a:xfrm rot="0" flipH="false" flipV="false">
            <a:off x="10350500" y="2921000"/>
            <a:ext cx="1651000" cy="1397000"/>
          </a:xfrm>
          <a:prstGeom prst="roundRect">
            <a:avLst>
              <a:gd name="adj" fmla="val 7272"/>
            </a:avLst>
          </a:prstGeom>
          <a:solidFill>
            <a:srgbClr val="FEF2F2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8" id="2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0" flipH="false" flipV="false">
            <a:off x="10731500" y="3238500"/>
            <a:ext cx="762000" cy="762000"/>
          </a:xfrm>
          <a:prstGeom prst="rect">
            <a:avLst/>
          </a:prstGeom>
        </p:spPr>
      </p:pic>
      <p:sp>
        <p:nvSpPr>
          <p:cNvPr name="AutoShape 29" id="29"/>
          <p:cNvSpPr/>
          <p:nvPr/>
        </p:nvSpPr>
        <p:spPr>
          <a:xfrm rot="0" flipH="false" flipV="false">
            <a:off x="10287000" y="4572000"/>
            <a:ext cx="177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删除便签</a:t>
            </a:r>
            <a:endParaRPr lang="en-US" sz="1100"/>
          </a:p>
        </p:txBody>
      </p:sp>
      <p:sp>
        <p:nvSpPr>
          <p:cNvPr name="AutoShape 30" id="30"/>
          <p:cNvSpPr/>
          <p:nvPr/>
        </p:nvSpPr>
        <p:spPr>
          <a:xfrm rot="0" flipH="false" flipV="false">
            <a:off x="10287000" y="5207000"/>
            <a:ext cx="1778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点击卡片上的删除图标，</a:t>
            </a: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即可将便签从列表移除。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