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7"/>
  </p:notesMasterIdLst>
  <p:handoutMasterIdLst>
    <p:handoutMasterId r:id="rId58"/>
  </p:handoutMasterIdLst>
  <p:sldIdLst>
    <p:sldId id="2891" r:id="rId2"/>
    <p:sldId id="321" r:id="rId3"/>
    <p:sldId id="322" r:id="rId4"/>
    <p:sldId id="2892" r:id="rId5"/>
    <p:sldId id="2893" r:id="rId6"/>
    <p:sldId id="340" r:id="rId7"/>
    <p:sldId id="2910" r:id="rId8"/>
    <p:sldId id="2911" r:id="rId9"/>
    <p:sldId id="2912" r:id="rId10"/>
    <p:sldId id="2913" r:id="rId11"/>
    <p:sldId id="2914" r:id="rId12"/>
    <p:sldId id="2915" r:id="rId13"/>
    <p:sldId id="2916" r:id="rId14"/>
    <p:sldId id="2917" r:id="rId15"/>
    <p:sldId id="2918" r:id="rId16"/>
    <p:sldId id="2894" r:id="rId17"/>
    <p:sldId id="2919" r:id="rId18"/>
    <p:sldId id="2920" r:id="rId19"/>
    <p:sldId id="2909" r:id="rId20"/>
    <p:sldId id="331" r:id="rId21"/>
    <p:sldId id="330" r:id="rId22"/>
    <p:sldId id="2921" r:id="rId23"/>
    <p:sldId id="2922" r:id="rId24"/>
    <p:sldId id="2923" r:id="rId25"/>
    <p:sldId id="2924" r:id="rId26"/>
    <p:sldId id="2925" r:id="rId27"/>
    <p:sldId id="2926" r:id="rId28"/>
    <p:sldId id="2927" r:id="rId29"/>
    <p:sldId id="2928" r:id="rId30"/>
    <p:sldId id="2929" r:id="rId31"/>
    <p:sldId id="2899" r:id="rId32"/>
    <p:sldId id="2930" r:id="rId33"/>
    <p:sldId id="2931" r:id="rId34"/>
    <p:sldId id="2932" r:id="rId35"/>
    <p:sldId id="2933" r:id="rId36"/>
    <p:sldId id="2934" r:id="rId37"/>
    <p:sldId id="2935" r:id="rId38"/>
    <p:sldId id="2936" r:id="rId39"/>
    <p:sldId id="2949" r:id="rId40"/>
    <p:sldId id="2900" r:id="rId41"/>
    <p:sldId id="2942" r:id="rId42"/>
    <p:sldId id="2943" r:id="rId43"/>
    <p:sldId id="2944" r:id="rId44"/>
    <p:sldId id="2946" r:id="rId45"/>
    <p:sldId id="2945" r:id="rId46"/>
    <p:sldId id="2947" r:id="rId47"/>
    <p:sldId id="2948" r:id="rId48"/>
    <p:sldId id="325" r:id="rId49"/>
    <p:sldId id="2902" r:id="rId50"/>
    <p:sldId id="332" r:id="rId51"/>
    <p:sldId id="2904" r:id="rId52"/>
    <p:sldId id="326" r:id="rId53"/>
    <p:sldId id="2906" r:id="rId54"/>
    <p:sldId id="2950" r:id="rId55"/>
    <p:sldId id="328" r:id="rId56"/>
  </p:sldIdLst>
  <p:sldSz cx="12190413" cy="6858000"/>
  <p:notesSz cx="7099300" cy="10234613"/>
  <p:custDataLst>
    <p:tags r:id="rId59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1pPr>
    <a:lvl2pPr marL="4559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2pPr>
    <a:lvl3pPr marL="9131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3pPr>
    <a:lvl4pPr marL="13703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4pPr>
    <a:lvl5pPr marL="18275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6pPr>
    <a:lvl7pPr marL="27432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7pPr>
    <a:lvl8pPr marL="32004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8pPr>
    <a:lvl9pPr marL="36576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92">
          <p15:clr>
            <a:srgbClr val="A4A3A4"/>
          </p15:clr>
        </p15:guide>
        <p15:guide id="2" pos="377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2">
          <p15:clr>
            <a:srgbClr val="A4A3A4"/>
          </p15:clr>
        </p15:guide>
        <p15:guide id="2" pos="220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en Wei" initials="CW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DADE42"/>
    <a:srgbClr val="E05E40"/>
    <a:srgbClr val="F99527"/>
    <a:srgbClr val="9EC1F4"/>
    <a:srgbClr val="F3698A"/>
    <a:srgbClr val="E99417"/>
    <a:srgbClr val="BA2D06"/>
    <a:srgbClr val="005BE2"/>
    <a:srgbClr val="00923F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22" autoAdjust="0"/>
    <p:restoredTop sz="87638" autoAdjust="0"/>
  </p:normalViewPr>
  <p:slideViewPr>
    <p:cSldViewPr>
      <p:cViewPr varScale="1">
        <p:scale>
          <a:sx n="60" d="100"/>
          <a:sy n="60" d="100"/>
        </p:scale>
        <p:origin x="90" y="936"/>
      </p:cViewPr>
      <p:guideLst>
        <p:guide orient="horz" pos="2092"/>
        <p:guide pos="377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notesViewPr>
    <p:cSldViewPr>
      <p:cViewPr varScale="1">
        <p:scale>
          <a:sx n="52" d="100"/>
          <a:sy n="52" d="100"/>
        </p:scale>
        <p:origin x="-1464" y="-108"/>
      </p:cViewPr>
      <p:guideLst>
        <p:guide orient="horz" pos="3122"/>
        <p:guide pos="2200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61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gs" Target="tags/tag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576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r" defTabSz="990600" eaLnBrk="1" hangingPunct="1">
              <a:lnSpc>
                <a:spcPct val="100000"/>
              </a:lnSpc>
              <a:spcBef>
                <a:spcPct val="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577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577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r" defTabSz="990600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97498E72-F95B-4683-94F3-040E690CAC2B}" type="slidenum">
              <a:rPr lang="zh-CN" altLang="en-US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 b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r" defTabSz="990600" eaLnBrk="1" hangingPunct="1">
              <a:lnSpc>
                <a:spcPct val="100000"/>
              </a:lnSpc>
              <a:spcBef>
                <a:spcPct val="0"/>
              </a:spcBef>
              <a:defRPr sz="1300" b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39700" y="768350"/>
            <a:ext cx="6819900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419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 b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19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r" defTabSz="990600" eaLnBrk="1" hangingPunct="1">
              <a:defRPr sz="1300" b="0">
                <a:solidFill>
                  <a:schemeClr val="tx1"/>
                </a:solidFill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39428754-80EA-4722-B222-5EB445CA1959}" type="slidenum">
              <a:rPr lang="zh-CN" altLang="en-US"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宋体" panose="02010600030101010101" pitchFamily="2" charset="-122"/>
      </a:defRPr>
    </a:lvl1pPr>
    <a:lvl2pPr marL="4559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819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819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4D28D-253E-4F96-973E-B86D8768EC0F}" type="slidenum">
              <a:rPr lang="zh-CN" altLang="en-US" sz="1300" smtClean="0"/>
              <a:t>2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  <a:t>3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  <a:t>4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20547438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  <a:t>5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13822296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  <a:t>6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  <a:t>7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38101057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  <a:t>8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12645110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  <a:t>9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24201572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  <a:t>10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34156829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  <a:t>11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22085887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  <a:t>12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31308051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  <a:t>13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50474650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  <a:t>14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42313599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  <a:t>15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334707992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  <a:t>16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189809569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  <a:t>17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237409699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  <a:t>18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239527336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  <a:t>19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427210435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  <a:t>21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  <a:t>22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424950111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  <a:t>23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99321772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  <a:t>24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397134926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  <a:t>25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113362893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  <a:t>26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8367803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  <a:t>27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296263888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  <a:t>28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100215000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  <a:t>29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123660903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  <a:t>30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362358265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  <a:t>31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11750367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  <a:t>32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167962164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  <a:t>33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133697261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  <a:t>34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419699006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  <a:t>35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3501924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  <a:t>36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355899759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  <a:t>37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183041384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  <a:t>38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428844983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  <a:t>39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386866381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  <a:t>40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186569751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  <a:t>41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133998144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  <a:t>42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299662298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  <a:t>43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278306832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  <a:t>44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85312269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  <a:t>45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1657743959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  <a:t>46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83110377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  <a:t>47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1602290828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6387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6388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6A4B0BBF-4581-45CB-A938-7FDA5E90D480}" type="slidenum">
              <a:rPr lang="zh-CN" altLang="en-US" sz="1300" smtClean="0"/>
              <a:t>48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6387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6388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6A4B0BBF-4581-45CB-A938-7FDA5E90D480}" type="slidenum">
              <a:rPr lang="zh-CN" altLang="en-US" sz="1300" smtClean="0"/>
              <a:t>49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159772892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843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843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035B5F43-020E-40C0-A461-88C87EAAFF79}" type="slidenum">
              <a:rPr lang="zh-CN" altLang="en-US" sz="1300" smtClean="0"/>
              <a:t>52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843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843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035B5F43-020E-40C0-A461-88C87EAAFF79}" type="slidenum">
              <a:rPr lang="zh-CN" altLang="en-US" sz="1300" smtClean="0"/>
              <a:t>53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1324603867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843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843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035B5F43-020E-40C0-A461-88C87EAAFF79}" type="slidenum">
              <a:rPr lang="zh-CN" altLang="en-US" sz="1300" smtClean="0"/>
              <a:t>54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3453067244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2253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2253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BB14538B-FAC6-4739-8E91-A2627A8E04AA}" type="slidenum">
              <a:rPr lang="zh-CN" altLang="en-US" sz="1300" smtClean="0"/>
              <a:t>55</a:t>
            </a:fld>
            <a:endParaRPr lang="en-US" altLang="zh-CN" sz="13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"/>
          <p:cNvSpPr/>
          <p:nvPr userDrawn="1"/>
        </p:nvSpPr>
        <p:spPr>
          <a:xfrm>
            <a:off x="8831263" y="4221163"/>
            <a:ext cx="3322637" cy="21955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60000"/>
              </a:lnSpc>
              <a:spcBef>
                <a:spcPct val="5000"/>
              </a:spcBef>
              <a:defRPr/>
            </a:pPr>
            <a:endParaRPr lang="zh-CN" altLang="en-US" sz="2800"/>
          </a:p>
        </p:txBody>
      </p:sp>
      <p:pic>
        <p:nvPicPr>
          <p:cNvPr id="3" name="Picture 2"/>
          <p:cNvPicPr preferRelativeResize="0"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121824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 preferRelativeResize="0"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121729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0" algn="l" hangingPunct="0">
              <a:defRPr sz="4000" b="1">
                <a:solidFill>
                  <a:schemeClr val="bg1"/>
                </a:solidFill>
                <a:effectLst/>
                <a:latin typeface="+mn-ea"/>
                <a:ea typeface="+mn-ea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12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"/>
              <a:defRPr b="1">
                <a:solidFill>
                  <a:srgbClr val="002060"/>
                </a:solidFill>
              </a:defRPr>
            </a:lvl1pPr>
            <a:lvl2pPr marL="742950" marR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defRPr>
                <a:solidFill>
                  <a:srgbClr val="002060"/>
                </a:solidFill>
              </a:defRPr>
            </a:lvl2pPr>
            <a:lvl3pPr marL="1143000" indent="-228600">
              <a:buFont typeface="Wingdings" panose="05000000000000000000" pitchFamily="2" charset="2"/>
              <a:buChar char="p"/>
              <a:defRPr>
                <a:solidFill>
                  <a:srgbClr val="002060"/>
                </a:solidFill>
              </a:defRPr>
            </a:lvl3pPr>
            <a:lvl4pPr marL="1600200" indent="-228600">
              <a:buFont typeface="Wingdings" panose="05000000000000000000" pitchFamily="2" charset="2"/>
              <a:buChar char="n"/>
              <a:defRPr>
                <a:solidFill>
                  <a:srgbClr val="002060"/>
                </a:solidFill>
              </a:defRPr>
            </a:lvl4pPr>
            <a:lvl5pPr marL="1828800" indent="0">
              <a:buFont typeface="Wingdings" panose="05000000000000000000" pitchFamily="2" charset="2"/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第二级单击此处编辑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</p:txBody>
      </p:sp>
    </p:spTree>
  </p:cSld>
  <p:clrMapOvr>
    <a:masterClrMapping/>
  </p:clrMapOvr>
  <p:transition>
    <p:fade/>
  </p:transition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505" y="1481328"/>
            <a:ext cx="10971086" cy="4525963"/>
          </a:xfrm>
        </p:spPr>
        <p:txBody>
          <a:bodyPr/>
          <a:lstStyle>
            <a:lvl1pPr>
              <a:defRPr b="1"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 eaLnBrk="1" latinLnBrk="0" hangingPunct="1"/>
            <a:r>
              <a:rPr lang="zh-CN" altLang="en-US" dirty="0"/>
              <a:t>单击此处编辑母版文本样式</a:t>
            </a:r>
          </a:p>
          <a:p>
            <a:pPr lvl="1" eaLnBrk="1" latinLnBrk="0" hangingPunct="1"/>
            <a:r>
              <a:rPr lang="zh-CN" altLang="en-US" dirty="0"/>
              <a:t>第二级</a:t>
            </a:r>
          </a:p>
          <a:p>
            <a:pPr lvl="2" eaLnBrk="1" latinLnBrk="0" hangingPunct="1"/>
            <a:r>
              <a:rPr lang="zh-CN" altLang="en-US" dirty="0"/>
              <a:t>第三级</a:t>
            </a:r>
          </a:p>
          <a:p>
            <a:pPr lvl="3" eaLnBrk="1" latinLnBrk="0" hangingPunct="1"/>
            <a:r>
              <a:rPr lang="zh-CN" altLang="en-US" dirty="0"/>
              <a:t>第四级</a:t>
            </a:r>
          </a:p>
          <a:p>
            <a:pPr lvl="4" eaLnBrk="1" latinLnBrk="0" hangingPunct="1"/>
            <a:r>
              <a:rPr lang="zh-CN" altLang="en-US" dirty="0"/>
              <a:t>第五级</a:t>
            </a:r>
            <a:endParaRPr kumimoji="0"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590935" y="6407944"/>
            <a:ext cx="2559920" cy="365760"/>
          </a:xfrm>
        </p:spPr>
        <p:txBody>
          <a:bodyPr/>
          <a:lstStyle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5423078" y="6407944"/>
            <a:ext cx="3133752" cy="365125"/>
          </a:xfrm>
        </p:spPr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1182818" y="6407944"/>
            <a:ext cx="832681" cy="365125"/>
          </a:xfrm>
        </p:spPr>
        <p:txBody>
          <a:bodyPr/>
          <a:lstStyle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77E88AF7-5153-4875-A5A7-0323E1DC4585}" type="slidenum">
              <a:rPr lang="zh-CN" altLang="en-US" smtClean="0"/>
              <a:t>‹#›</a:t>
            </a:fld>
            <a:endParaRPr lang="en-US" altLang="zh-CN"/>
          </a:p>
        </p:txBody>
      </p:sp>
      <p:sp>
        <p:nvSpPr>
          <p:cNvPr id="7" name="标题 6"/>
          <p:cNvSpPr>
            <a:spLocks noGrp="1"/>
          </p:cNvSpPr>
          <p:nvPr>
            <p:ph type="title"/>
          </p:nvPr>
        </p:nvSpPr>
        <p:spPr>
          <a:xfrm>
            <a:off x="609505" y="274638"/>
            <a:ext cx="10971086" cy="1143000"/>
          </a:xfrm>
        </p:spPr>
        <p:txBody>
          <a:bodyPr rtlCol="0"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kumimoji="0" lang="zh-CN" altLang="en-US" dirty="0"/>
              <a:t>单击此处编辑母版标题样式</a:t>
            </a:r>
            <a:endParaRPr kumimoji="0" lang="en-US" dirty="0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直角三角形 9"/>
          <p:cNvSpPr/>
          <p:nvPr/>
        </p:nvSpPr>
        <p:spPr>
          <a:xfrm>
            <a:off x="-3" y="4664147"/>
            <a:ext cx="12199546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标题 8"/>
          <p:cNvSpPr>
            <a:spLocks noGrp="1"/>
          </p:cNvSpPr>
          <p:nvPr>
            <p:ph type="ctrTitle"/>
          </p:nvPr>
        </p:nvSpPr>
        <p:spPr>
          <a:xfrm>
            <a:off x="914257" y="1752601"/>
            <a:ext cx="10361581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17" name="副标题 16"/>
          <p:cNvSpPr>
            <a:spLocks noGrp="1"/>
          </p:cNvSpPr>
          <p:nvPr>
            <p:ph type="subTitle" idx="1"/>
          </p:nvPr>
        </p:nvSpPr>
        <p:spPr>
          <a:xfrm>
            <a:off x="914257" y="3611607"/>
            <a:ext cx="10361581" cy="1199704"/>
          </a:xfrm>
        </p:spPr>
        <p:txBody>
          <a:bodyPr lIns="45720" rIns="45720"/>
          <a:lstStyle>
            <a:lvl1pPr marL="0" marR="64135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CN" altLang="en-US"/>
              <a:t>单击此处编辑母版副标题样式</a:t>
            </a:r>
            <a:endParaRPr kumimoji="0" lang="en-US"/>
          </a:p>
        </p:txBody>
      </p:sp>
      <p:grpSp>
        <p:nvGrpSpPr>
          <p:cNvPr id="2" name="组合 1"/>
          <p:cNvGrpSpPr/>
          <p:nvPr/>
        </p:nvGrpSpPr>
        <p:grpSpPr>
          <a:xfrm>
            <a:off x="-5019" y="4953000"/>
            <a:ext cx="12195114" cy="1912088"/>
            <a:chOff x="-3765" y="4832896"/>
            <a:chExt cx="9147765" cy="2032192"/>
          </a:xfrm>
        </p:grpSpPr>
        <p:sp>
          <p:nvSpPr>
            <p:cNvPr id="7" name="任意多边形 6"/>
            <p:cNvSpPr/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任意多边形 7"/>
            <p:cNvSpPr/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任意多边形 10"/>
            <p:cNvSpPr/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直接连接符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日期占位符 29"/>
          <p:cNvSpPr>
            <a:spLocks noGrp="1"/>
          </p:cNvSpPr>
          <p:nvPr>
            <p:ph type="dt" sz="half" idx="10"/>
          </p:nvPr>
        </p:nvSpPr>
        <p:spPr>
          <a:xfrm>
            <a:off x="8967975" y="6407944"/>
            <a:ext cx="2559920" cy="36576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19" name="页脚占位符 18"/>
          <p:cNvSpPr>
            <a:spLocks noGrp="1"/>
          </p:cNvSpPr>
          <p:nvPr>
            <p:ph type="ftr" sz="quarter" idx="11"/>
          </p:nvPr>
        </p:nvSpPr>
        <p:spPr>
          <a:xfrm>
            <a:off x="5839183" y="6407944"/>
            <a:ext cx="3133752" cy="365125"/>
          </a:xfrm>
        </p:spPr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7" name="灯片编号占位符 26"/>
          <p:cNvSpPr>
            <a:spLocks noGrp="1"/>
          </p:cNvSpPr>
          <p:nvPr>
            <p:ph type="sldNum" sz="quarter" idx="12"/>
          </p:nvPr>
        </p:nvSpPr>
        <p:spPr>
          <a:xfrm>
            <a:off x="11527894" y="6407944"/>
            <a:ext cx="487604" cy="3651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F86AB41F-CAC1-4232-8954-A49D2EE7F6D8}" type="slidenum">
              <a:rPr lang="zh-CN" altLang="en-US" smtClean="0"/>
              <a:t>‹#›</a:t>
            </a:fld>
            <a:endParaRPr lang="en-US" altLang="zh-CN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ransition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微软雅黑" panose="020B0503020204020204" charset="-122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514586" y="1340768"/>
            <a:ext cx="10907713" cy="4500500"/>
          </a:xfrm>
          <a:prstGeom prst="rect">
            <a:avLst/>
          </a:prstGeom>
        </p:spPr>
        <p:txBody>
          <a:bodyPr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微软雅黑" panose="020B0503020204020204" charset="-122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zh-CN" altLang="en-US" sz="3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软件工程课程实践成果汇报</a:t>
            </a:r>
            <a:endParaRPr lang="en-US" altLang="zh-CN" sz="3600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36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项目</a:t>
            </a:r>
            <a:r>
              <a:rPr lang="zh-CN" altLang="en-US" sz="360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名称：基于机器人的物流“智取”系统</a:t>
            </a:r>
            <a:endParaRPr lang="en-US" altLang="zh-CN" sz="3600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endParaRPr lang="en-US" altLang="zh-CN" sz="36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团队</a:t>
            </a:r>
            <a:r>
              <a:rPr lang="zh-CN" altLang="en-US" sz="32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成员：谢昌熔，樊译文，花涛，李天鸿</a:t>
            </a:r>
            <a:endParaRPr lang="en-US" altLang="zh-CN" sz="32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320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日期：</a:t>
            </a:r>
            <a:r>
              <a:rPr lang="en-US" altLang="zh-CN" sz="320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2022.7.10</a:t>
            </a:r>
            <a:endParaRPr lang="zh-CN" altLang="en-US" sz="32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汇报内容</a:t>
            </a: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>
            <a:normAutofit/>
          </a:bodyPr>
          <a:lstStyle/>
          <a:p>
            <a:r>
              <a:rPr lang="zh-CN" altLang="en-US" dirty="0"/>
              <a:t>软件创意及需求</a:t>
            </a:r>
            <a:endParaRPr lang="en-US" altLang="zh-CN" dirty="0"/>
          </a:p>
          <a:p>
            <a:r>
              <a:rPr lang="zh-CN" altLang="en-US" dirty="0">
                <a:sym typeface="+mn-ea"/>
              </a:rPr>
              <a:t>开发技术与工具</a:t>
            </a:r>
            <a:endParaRPr lang="zh-CN" altLang="en-US" dirty="0"/>
          </a:p>
          <a:p>
            <a:r>
              <a:rPr lang="zh-CN" altLang="en-US" dirty="0"/>
              <a:t>软件设计与建模</a:t>
            </a:r>
            <a:endParaRPr lang="en-US" altLang="zh-CN" dirty="0"/>
          </a:p>
          <a:p>
            <a:r>
              <a:rPr lang="zh-CN" altLang="en-US" dirty="0"/>
              <a:t>代码编写与测试</a:t>
            </a:r>
          </a:p>
          <a:p>
            <a:r>
              <a:rPr lang="zh-CN" altLang="en-US" dirty="0"/>
              <a:t>软件质量与保证</a:t>
            </a:r>
            <a:endParaRPr lang="en-US" altLang="zh-CN" dirty="0"/>
          </a:p>
          <a:p>
            <a:r>
              <a:rPr lang="zh-CN" altLang="en-US" dirty="0"/>
              <a:t>系统部署与运行</a:t>
            </a:r>
            <a:endParaRPr lang="en-US" altLang="zh-CN" dirty="0"/>
          </a:p>
          <a:p>
            <a:r>
              <a:rPr lang="zh-CN" altLang="en-US" dirty="0"/>
              <a:t>开源社区的使用</a:t>
            </a:r>
            <a:endParaRPr lang="en-US" altLang="zh-CN" dirty="0"/>
          </a:p>
          <a:p>
            <a:r>
              <a:rPr lang="zh-CN" altLang="en-US" dirty="0"/>
              <a:t>实践收获与感受</a:t>
            </a:r>
          </a:p>
          <a:p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软件需求与创意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/>
              <a:t>现实问题</a:t>
            </a:r>
            <a:endParaRPr lang="en-US" altLang="zh-CN"/>
          </a:p>
          <a:p>
            <a:pPr marL="0" indent="0">
              <a:buNone/>
            </a:pPr>
            <a:endParaRPr lang="zh-CN" altLang="en-US" dirty="0"/>
          </a:p>
          <a:p>
            <a:pPr lvl="1"/>
            <a:r>
              <a:rPr lang="zh-CN" altLang="en-US"/>
              <a:t>快递堆放杂乱，找件耗费大量时间</a:t>
            </a:r>
            <a:endParaRPr lang="en-US" altLang="zh-CN"/>
          </a:p>
          <a:p>
            <a:pPr lvl="1"/>
            <a:endParaRPr lang="en-US" altLang="zh-CN"/>
          </a:p>
          <a:p>
            <a:pPr lvl="1"/>
            <a:endParaRPr lang="en-US" altLang="zh-CN"/>
          </a:p>
          <a:p>
            <a:pPr lvl="1"/>
            <a:r>
              <a:rPr lang="zh-CN" altLang="en-US"/>
              <a:t>大量客户取件时容易丢件</a:t>
            </a:r>
            <a:endParaRPr lang="zh-CN" altLang="en-US" dirty="0"/>
          </a:p>
          <a:p>
            <a:pPr lvl="1"/>
            <a:endParaRPr lang="zh-CN" altLang="en-US" dirty="0"/>
          </a:p>
          <a:p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E550E8B4-45B2-1942-FE38-CBF9AF3398A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79" r="28091" b="613"/>
          <a:stretch/>
        </p:blipFill>
        <p:spPr bwMode="auto">
          <a:xfrm>
            <a:off x="8265554" y="692150"/>
            <a:ext cx="3919971" cy="594120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软件需求与创意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/>
              <a:t>核心功能</a:t>
            </a:r>
          </a:p>
          <a:p>
            <a:pPr marL="457200" lvl="1" indent="0">
              <a:buNone/>
            </a:pPr>
            <a:endParaRPr lang="en-US" altLang="zh-CN"/>
          </a:p>
          <a:p>
            <a:pPr marL="457200" lvl="1" indent="0">
              <a:buNone/>
            </a:pPr>
            <a:r>
              <a:rPr lang="zh-CN" altLang="en-US"/>
              <a:t>“智取”实现找件取件自动化</a:t>
            </a:r>
            <a:endParaRPr lang="en-US" altLang="zh-CN"/>
          </a:p>
          <a:p>
            <a:pPr marL="457200" lvl="1" indent="0">
              <a:buNone/>
            </a:pPr>
            <a:endParaRPr lang="en-US" altLang="zh-CN"/>
          </a:p>
          <a:p>
            <a:pPr lvl="2"/>
            <a:r>
              <a:rPr lang="zh-CN" altLang="en-US"/>
              <a:t>机器人自动规划路径</a:t>
            </a:r>
            <a:endParaRPr lang="en-US" altLang="zh-CN"/>
          </a:p>
          <a:p>
            <a:pPr lvl="2"/>
            <a:r>
              <a:rPr lang="zh-CN" altLang="en-US"/>
              <a:t>机器人自动取件并返回</a:t>
            </a:r>
            <a:endParaRPr lang="en-US" altLang="zh-CN"/>
          </a:p>
          <a:p>
            <a:pPr lvl="2"/>
            <a:r>
              <a:rPr lang="zh-CN" altLang="en-US"/>
              <a:t>系统自动添加货物出库记录</a:t>
            </a:r>
          </a:p>
          <a:p>
            <a:pPr marL="0" indent="0">
              <a:buNone/>
            </a:pP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71716516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软件需求与创意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/>
              <a:t>需求创意</a:t>
            </a:r>
            <a:endParaRPr lang="zh-CN" altLang="en-US" dirty="0"/>
          </a:p>
          <a:p>
            <a:pPr lvl="1">
              <a:lnSpc>
                <a:spcPct val="200000"/>
              </a:lnSpc>
            </a:pPr>
            <a:r>
              <a:rPr lang="zh-CN" altLang="en-US"/>
              <a:t>借助机器人实现全自动化找件取件过程</a:t>
            </a:r>
            <a:endParaRPr lang="en-US" altLang="zh-CN"/>
          </a:p>
          <a:p>
            <a:pPr lvl="1">
              <a:lnSpc>
                <a:spcPct val="200000"/>
              </a:lnSpc>
            </a:pPr>
            <a:r>
              <a:rPr lang="zh-CN" altLang="en-US"/>
              <a:t>机器人自动定位快件位置并导航</a:t>
            </a:r>
            <a:endParaRPr lang="en-US" altLang="zh-CN"/>
          </a:p>
          <a:p>
            <a:pPr lvl="1">
              <a:lnSpc>
                <a:spcPct val="200000"/>
              </a:lnSpc>
            </a:pPr>
            <a:r>
              <a:rPr lang="zh-CN" altLang="en-US"/>
              <a:t>取件排队叫号机制减少用户等待时间</a:t>
            </a:r>
            <a:endParaRPr lang="en-US" altLang="zh-CN"/>
          </a:p>
          <a:p>
            <a:pPr lvl="1">
              <a:lnSpc>
                <a:spcPct val="200000"/>
              </a:lnSpc>
            </a:pPr>
            <a:r>
              <a:rPr lang="zh-CN" altLang="en-US"/>
              <a:t>取件出库自动记录，利于解决丢件等问题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3282535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需求模型与文档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en-US" dirty="0"/>
              <a:t>软件需求模型</a:t>
            </a:r>
          </a:p>
          <a:p>
            <a:pPr lvl="1"/>
            <a:r>
              <a:rPr lang="zh-CN" altLang="en-US"/>
              <a:t>用例图</a:t>
            </a:r>
            <a:endParaRPr lang="zh-CN" altLang="en-US" dirty="0"/>
          </a:p>
          <a:p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A571A021-6B8F-C98A-0FD6-BE86C1FE3C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8941" y="972708"/>
            <a:ext cx="6219311" cy="5444624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需求模型与文档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en-US" dirty="0"/>
              <a:t>软件需求模型</a:t>
            </a:r>
          </a:p>
          <a:p>
            <a:pPr lvl="1"/>
            <a:r>
              <a:rPr lang="zh-CN" altLang="en-US"/>
              <a:t>“用户登录”顺序图</a:t>
            </a:r>
            <a:endParaRPr lang="zh-CN" altLang="en-US" dirty="0"/>
          </a:p>
          <a:p>
            <a:endParaRPr lang="zh-CN" altLang="en-US" dirty="0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762EC7ED-C1F8-3EB6-5075-525A4AEC6DC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9042" y="1125538"/>
            <a:ext cx="7515416" cy="4463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5484318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需求模型与文档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en-US" dirty="0"/>
              <a:t>软件需求模型</a:t>
            </a:r>
          </a:p>
          <a:p>
            <a:pPr lvl="1"/>
            <a:r>
              <a:rPr lang="zh-CN" altLang="en-US"/>
              <a:t>“用户注册”顺序图</a:t>
            </a:r>
            <a:endParaRPr lang="zh-CN" altLang="en-US" dirty="0"/>
          </a:p>
          <a:p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AF369744-1A3F-D06C-3584-BE9DDD1FA77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9042" y="1125538"/>
            <a:ext cx="7533866" cy="4463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297668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需求模型与文档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en-US" dirty="0"/>
              <a:t>软件需求模型</a:t>
            </a:r>
          </a:p>
          <a:p>
            <a:pPr lvl="1"/>
            <a:r>
              <a:rPr lang="zh-CN" altLang="en-US"/>
              <a:t>“历史记录”顺序图</a:t>
            </a:r>
            <a:endParaRPr lang="zh-CN" altLang="en-US" dirty="0"/>
          </a:p>
          <a:p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EBE6D616-8B48-EB25-EC0F-1A4F320FF67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5779" y="1125538"/>
            <a:ext cx="7594634" cy="4499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867050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需求模型与文档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en-US" dirty="0"/>
              <a:t>软件需求模型</a:t>
            </a:r>
          </a:p>
          <a:p>
            <a:pPr lvl="1"/>
            <a:r>
              <a:rPr lang="zh-CN" altLang="en-US"/>
              <a:t>“查询余件”顺序图</a:t>
            </a:r>
            <a:endParaRPr lang="zh-CN" altLang="en-US" dirty="0"/>
          </a:p>
          <a:p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5768F94B-8A2B-4981-2B31-01353DC0373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9042" y="1125538"/>
            <a:ext cx="7473099" cy="4427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454135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需求模型与文档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en-US" dirty="0"/>
              <a:t>软件需求模型</a:t>
            </a:r>
          </a:p>
          <a:p>
            <a:pPr lvl="1"/>
            <a:r>
              <a:rPr lang="zh-CN" altLang="en-US"/>
              <a:t>“加入取件队列”</a:t>
            </a:r>
            <a:endParaRPr lang="en-US" altLang="zh-CN"/>
          </a:p>
          <a:p>
            <a:pPr marL="457200" lvl="1" indent="0">
              <a:buNone/>
            </a:pPr>
            <a:r>
              <a:rPr lang="zh-CN" altLang="en-US"/>
              <a:t>     顺序图</a:t>
            </a:r>
            <a:endParaRPr lang="zh-CN" altLang="en-US" dirty="0"/>
          </a:p>
          <a:p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4C1A94F3-97D9-84B9-0E0D-187E51630C2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7559" y="1121237"/>
            <a:ext cx="7952786" cy="4606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6682085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需求模型与文档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en-US" dirty="0"/>
              <a:t>软件需求模型</a:t>
            </a:r>
          </a:p>
          <a:p>
            <a:pPr lvl="1"/>
            <a:r>
              <a:rPr lang="zh-CN" altLang="en-US"/>
              <a:t>“系统设置”顺序图</a:t>
            </a:r>
            <a:endParaRPr lang="zh-CN" altLang="en-US" dirty="0"/>
          </a:p>
          <a:p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61350BC-F617-F9E9-BF3C-6EDE363C101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8844" y="1125538"/>
            <a:ext cx="7481962" cy="4103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897497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需求模型与文档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en-US" dirty="0"/>
              <a:t>软件需求模型</a:t>
            </a:r>
          </a:p>
          <a:p>
            <a:pPr lvl="1"/>
            <a:r>
              <a:rPr lang="zh-CN" altLang="en-US"/>
              <a:t>“发送取件指令”</a:t>
            </a:r>
            <a:endParaRPr lang="en-US" altLang="zh-CN"/>
          </a:p>
          <a:p>
            <a:pPr marL="457200" lvl="1" indent="0">
              <a:buNone/>
            </a:pPr>
            <a:r>
              <a:rPr lang="zh-CN" altLang="en-US"/>
              <a:t>     顺序图</a:t>
            </a:r>
            <a:endParaRPr lang="zh-CN" altLang="en-US" dirty="0"/>
          </a:p>
          <a:p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F778D738-2313-AE88-E351-D4FD39BE478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6974" y="1125538"/>
            <a:ext cx="7200800" cy="5352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1212918"/>
      </p:ext>
    </p:extLst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需求模型与文档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en-US" dirty="0"/>
              <a:t>软件需求模型</a:t>
            </a:r>
          </a:p>
          <a:p>
            <a:pPr lvl="1"/>
            <a:r>
              <a:rPr lang="zh-CN" altLang="en-US"/>
              <a:t>“智取”功能</a:t>
            </a:r>
            <a:endParaRPr lang="en-US" altLang="zh-CN"/>
          </a:p>
          <a:p>
            <a:pPr marL="457200" lvl="1" indent="0">
              <a:buNone/>
            </a:pPr>
            <a:r>
              <a:rPr lang="zh-CN" altLang="en-US"/>
              <a:t>     顺序图</a:t>
            </a:r>
            <a:endParaRPr lang="zh-CN" altLang="en-US" dirty="0"/>
          </a:p>
          <a:p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83A1D3B0-2004-495C-2639-CD3B9EE28F1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4926" y="1342640"/>
            <a:ext cx="8612133" cy="4282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0601987"/>
      </p:ext>
    </p:extLst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35EDBFEF-6696-04D9-5483-DAE9BC72D81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8052" y="1043104"/>
            <a:ext cx="9263559" cy="4680774"/>
          </a:xfrm>
          <a:prstGeom prst="rect">
            <a:avLst/>
          </a:prstGeom>
        </p:spPr>
      </p:pic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需求模型与文档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en-US" dirty="0"/>
              <a:t>软件需求模型</a:t>
            </a:r>
          </a:p>
          <a:p>
            <a:pPr lvl="1"/>
            <a:r>
              <a:rPr lang="zh-CN" altLang="en-US"/>
              <a:t>分析类图</a:t>
            </a:r>
            <a:endParaRPr lang="zh-CN" altLang="en-US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27103427"/>
      </p:ext>
    </p:extLst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需求模型与文档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en-US"/>
              <a:t>软件的非功能需求</a:t>
            </a:r>
            <a:endParaRPr lang="zh-CN" altLang="en-US" dirty="0"/>
          </a:p>
          <a:p>
            <a:pPr lvl="1"/>
            <a:r>
              <a:rPr lang="zh-CN" altLang="en-US"/>
              <a:t>性能要求</a:t>
            </a:r>
            <a:endParaRPr lang="en-US" altLang="zh-CN"/>
          </a:p>
          <a:p>
            <a:pPr lvl="2"/>
            <a:r>
              <a:rPr lang="zh-CN" altLang="en-US"/>
              <a:t>功能响应时间要求：软件界面操作响应时间小于</a:t>
            </a:r>
            <a:r>
              <a:rPr lang="en-US" altLang="zh-CN"/>
              <a:t>1</a:t>
            </a:r>
            <a:r>
              <a:rPr lang="zh-CN" altLang="en-US"/>
              <a:t>秒</a:t>
            </a:r>
            <a:endParaRPr lang="en-US" altLang="zh-CN"/>
          </a:p>
          <a:p>
            <a:pPr lvl="2"/>
            <a:r>
              <a:rPr lang="zh-CN" altLang="en-US"/>
              <a:t>机器人响应要求：发送指令到机器人执行间响应时间不超过</a:t>
            </a:r>
            <a:r>
              <a:rPr lang="en-US" altLang="zh-CN"/>
              <a:t>3</a:t>
            </a:r>
            <a:r>
              <a:rPr lang="zh-CN" altLang="en-US"/>
              <a:t>秒</a:t>
            </a:r>
            <a:endParaRPr lang="en-US" altLang="zh-CN"/>
          </a:p>
          <a:p>
            <a:pPr lvl="2"/>
            <a:r>
              <a:rPr lang="zh-CN" altLang="en-US"/>
              <a:t>可靠性要求：系统支持</a:t>
            </a:r>
            <a:r>
              <a:rPr lang="en-US" altLang="zh-CN"/>
              <a:t>7*24</a:t>
            </a:r>
            <a:r>
              <a:rPr lang="zh-CN" altLang="en-US"/>
              <a:t>长期稳定运行，且系统维护不影响使用</a:t>
            </a:r>
          </a:p>
          <a:p>
            <a:pPr lvl="1"/>
            <a:r>
              <a:rPr lang="zh-CN" altLang="en-US"/>
              <a:t>设计约束</a:t>
            </a:r>
            <a:endParaRPr lang="en-US" altLang="zh-CN"/>
          </a:p>
          <a:p>
            <a:pPr lvl="2"/>
            <a:r>
              <a:rPr lang="zh-CN" altLang="en-US"/>
              <a:t>运行环境：安装了</a:t>
            </a:r>
            <a:r>
              <a:rPr lang="en-US" altLang="zh-CN"/>
              <a:t>ros</a:t>
            </a:r>
            <a:r>
              <a:rPr lang="zh-CN" altLang="en-US"/>
              <a:t>操作系统的</a:t>
            </a:r>
            <a:r>
              <a:rPr lang="en-US" altLang="zh-CN"/>
              <a:t>Ubuntu 14.04</a:t>
            </a:r>
            <a:r>
              <a:rPr lang="zh-CN" altLang="en-US"/>
              <a:t>操作系统</a:t>
            </a:r>
            <a:endParaRPr lang="en-US" altLang="zh-CN"/>
          </a:p>
          <a:p>
            <a:pPr lvl="2"/>
            <a:r>
              <a:rPr lang="zh-CN" altLang="en-US"/>
              <a:t>时间约束：在</a:t>
            </a:r>
            <a:r>
              <a:rPr lang="en-US" altLang="zh-CN"/>
              <a:t>2022</a:t>
            </a:r>
            <a:r>
              <a:rPr lang="zh-CN" altLang="en-US"/>
              <a:t>年</a:t>
            </a:r>
            <a:r>
              <a:rPr lang="en-US" altLang="zh-CN"/>
              <a:t>6</a:t>
            </a:r>
            <a:r>
              <a:rPr lang="zh-CN" altLang="en-US"/>
              <a:t>月初完成开发工作的主要任务</a:t>
            </a:r>
            <a:endParaRPr lang="en-US" altLang="zh-CN"/>
          </a:p>
          <a:p>
            <a:pPr lvl="2"/>
            <a:r>
              <a:rPr lang="zh-CN" altLang="en-US"/>
              <a:t>技术约束：必须高效利用现有的高质量开源代码和框架</a:t>
            </a:r>
            <a:endParaRPr lang="en-US" altLang="zh-CN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57729665"/>
      </p:ext>
    </p:extLst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需求模型与文档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en-US"/>
              <a:t>软件的非功能需求</a:t>
            </a:r>
            <a:endParaRPr lang="zh-CN" altLang="en-US" dirty="0"/>
          </a:p>
          <a:p>
            <a:pPr lvl="1"/>
            <a:r>
              <a:rPr lang="zh-CN" altLang="en-US"/>
              <a:t>界面要求</a:t>
            </a:r>
            <a:endParaRPr lang="en-US" altLang="zh-CN"/>
          </a:p>
          <a:p>
            <a:pPr lvl="2"/>
            <a:r>
              <a:rPr lang="zh-CN" altLang="en-US"/>
              <a:t>手机客户端：要具备较高的观赏性，布局紧凑，有联系的组件尽量布局在一个页面中，界面功能选项不杂乱。</a:t>
            </a:r>
            <a:endParaRPr lang="en-US" altLang="zh-CN"/>
          </a:p>
          <a:p>
            <a:pPr marL="914400" lvl="2" indent="0">
              <a:buNone/>
            </a:pPr>
            <a:endParaRPr lang="en-US" altLang="zh-CN"/>
          </a:p>
          <a:p>
            <a:pPr lvl="1"/>
            <a:r>
              <a:rPr lang="zh-CN" altLang="en-US"/>
              <a:t>进度要求</a:t>
            </a:r>
            <a:endParaRPr lang="en-US" altLang="zh-CN"/>
          </a:p>
          <a:p>
            <a:pPr lvl="2"/>
            <a:r>
              <a:rPr lang="zh-CN" altLang="en-US"/>
              <a:t>需要开发者在</a:t>
            </a:r>
            <a:r>
              <a:rPr lang="en-US" altLang="zh-CN"/>
              <a:t>2022</a:t>
            </a:r>
            <a:r>
              <a:rPr lang="zh-CN" altLang="en-US"/>
              <a:t>年</a:t>
            </a:r>
            <a:r>
              <a:rPr lang="en-US" altLang="zh-CN"/>
              <a:t>1</a:t>
            </a:r>
            <a:r>
              <a:rPr lang="zh-CN" altLang="en-US"/>
              <a:t>月下旬给出软件原型，并在同年</a:t>
            </a:r>
            <a:r>
              <a:rPr lang="en-US" altLang="zh-CN"/>
              <a:t>6</a:t>
            </a:r>
            <a:r>
              <a:rPr lang="zh-CN" altLang="en-US"/>
              <a:t>月底完成全部软件开发工作，完成验收与交付。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67179225"/>
      </p:ext>
    </p:extLst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需求模型与文档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en-US"/>
              <a:t>软件的非功能需求</a:t>
            </a:r>
            <a:endParaRPr lang="zh-CN" altLang="en-US" dirty="0"/>
          </a:p>
          <a:p>
            <a:pPr lvl="1"/>
            <a:r>
              <a:rPr lang="zh-CN" altLang="en-US"/>
              <a:t>交付要求</a:t>
            </a:r>
            <a:endParaRPr lang="en-US" altLang="zh-CN"/>
          </a:p>
          <a:p>
            <a:pPr lvl="2"/>
            <a:r>
              <a:rPr lang="zh-CN" altLang="en-US"/>
              <a:t>后端服务器软件、手机客户端软件</a:t>
            </a:r>
            <a:endParaRPr lang="en-US" altLang="zh-CN"/>
          </a:p>
          <a:p>
            <a:pPr lvl="2"/>
            <a:r>
              <a:rPr lang="zh-CN" altLang="en-US"/>
              <a:t>软件设计规格说明书与软件需求规格说明书的电子文档</a:t>
            </a:r>
            <a:endParaRPr lang="en-US" altLang="zh-CN"/>
          </a:p>
          <a:p>
            <a:pPr lvl="2"/>
            <a:r>
              <a:rPr lang="zh-CN" altLang="en-US"/>
              <a:t>使用说明书的电子文档和纸质文档</a:t>
            </a:r>
          </a:p>
          <a:p>
            <a:pPr lvl="1"/>
            <a:r>
              <a:rPr lang="zh-CN" altLang="en-US"/>
              <a:t>验收要求</a:t>
            </a:r>
            <a:endParaRPr lang="en-US" altLang="zh-CN"/>
          </a:p>
          <a:p>
            <a:pPr lvl="2"/>
            <a:r>
              <a:rPr lang="zh-CN" altLang="en-US"/>
              <a:t>要求系统运行全程无</a:t>
            </a:r>
            <a:r>
              <a:rPr lang="en-US" altLang="zh-CN"/>
              <a:t>bug</a:t>
            </a:r>
            <a:r>
              <a:rPr lang="zh-CN" altLang="en-US"/>
              <a:t>，能在用户非正常操作时报告错误</a:t>
            </a:r>
            <a:endParaRPr lang="en-US" altLang="zh-CN"/>
          </a:p>
          <a:p>
            <a:pPr lvl="2"/>
            <a:r>
              <a:rPr lang="zh-CN" altLang="en-US"/>
              <a:t>要求在不同实际场景检测中，系统能完成取货功能流程</a:t>
            </a:r>
            <a:endParaRPr lang="en-US" altLang="zh-CN"/>
          </a:p>
          <a:p>
            <a:pPr lvl="2"/>
            <a:r>
              <a:rPr lang="zh-CN" altLang="en-US"/>
              <a:t>要求系统中不存在遗留的调试代码等，以免影响用户体验</a:t>
            </a:r>
            <a:endParaRPr lang="en-US" altLang="zh-CN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9703846"/>
      </p:ext>
    </p:extLst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需求模型与文档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en-US"/>
              <a:t>软件需求文档</a:t>
            </a:r>
            <a:endParaRPr lang="en-US" altLang="zh-CN"/>
          </a:p>
          <a:p>
            <a:pPr marL="0" indent="0">
              <a:buNone/>
            </a:pPr>
            <a:endParaRPr lang="zh-CN" altLang="en-US" dirty="0"/>
          </a:p>
          <a:p>
            <a:pPr lvl="1"/>
            <a:r>
              <a:rPr lang="en-US" altLang="zh-CN"/>
              <a:t>《</a:t>
            </a:r>
            <a:r>
              <a:rPr lang="zh-CN" altLang="en-US"/>
              <a:t>基于机器人的物流“智取”系统需求构思及描述</a:t>
            </a:r>
            <a:r>
              <a:rPr lang="en-US" altLang="zh-CN"/>
              <a:t>》</a:t>
            </a:r>
          </a:p>
          <a:p>
            <a:pPr lvl="1"/>
            <a:endParaRPr lang="en-US" altLang="zh-CN"/>
          </a:p>
          <a:p>
            <a:pPr lvl="1"/>
            <a:r>
              <a:rPr lang="en-US" altLang="zh-CN"/>
              <a:t>《</a:t>
            </a:r>
            <a:r>
              <a:rPr lang="zh-CN" altLang="en-US"/>
              <a:t>基于机器人的物流“智取”系统需求规格说明书</a:t>
            </a:r>
            <a:r>
              <a:rPr lang="en-US" altLang="zh-CN"/>
              <a:t>》</a:t>
            </a:r>
            <a:endParaRPr lang="en-US" altLang="zh-CN" dirty="0"/>
          </a:p>
          <a:p>
            <a:pPr marL="0" indent="0">
              <a:buNone/>
            </a:pPr>
            <a:endParaRPr lang="zh-CN" altLang="en-US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39660423"/>
      </p:ext>
    </p:extLst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软件开发技术与工具</a:t>
            </a:r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开发技术</a:t>
            </a:r>
            <a:endParaRPr lang="en-US" altLang="zh-CN" dirty="0"/>
          </a:p>
          <a:p>
            <a:pPr lvl="1"/>
            <a:r>
              <a:rPr lang="en-US" altLang="zh-CN"/>
              <a:t>UML</a:t>
            </a:r>
            <a:r>
              <a:rPr lang="zh-CN" altLang="en-US"/>
              <a:t>技术、</a:t>
            </a:r>
            <a:r>
              <a:rPr lang="en-US" altLang="zh-CN"/>
              <a:t>Android APP</a:t>
            </a:r>
            <a:r>
              <a:rPr lang="zh-CN" altLang="en-US"/>
              <a:t>开发技术</a:t>
            </a:r>
            <a:endParaRPr lang="en-US" altLang="zh-CN"/>
          </a:p>
          <a:p>
            <a:pPr lvl="1"/>
            <a:r>
              <a:rPr lang="zh-CN" altLang="en-US"/>
              <a:t>机器人编程与避障导航技术</a:t>
            </a:r>
            <a:endParaRPr lang="en-US" altLang="zh-CN"/>
          </a:p>
          <a:p>
            <a:pPr lvl="1"/>
            <a:r>
              <a:rPr lang="zh-CN" altLang="en-US"/>
              <a:t>基于</a:t>
            </a:r>
            <a:r>
              <a:rPr lang="en-US" altLang="zh-CN"/>
              <a:t>rosbridge</a:t>
            </a:r>
            <a:r>
              <a:rPr lang="zh-CN" altLang="en-US"/>
              <a:t>的通信技术</a:t>
            </a:r>
            <a:endParaRPr lang="en-US" altLang="zh-CN" dirty="0"/>
          </a:p>
          <a:p>
            <a:r>
              <a:rPr lang="zh-CN" altLang="en-US"/>
              <a:t>编程语言</a:t>
            </a:r>
            <a:endParaRPr lang="en-US" altLang="zh-CN"/>
          </a:p>
          <a:p>
            <a:pPr lvl="1"/>
            <a:r>
              <a:rPr lang="en-US" altLang="zh-CN"/>
              <a:t>Java</a:t>
            </a:r>
            <a:r>
              <a:rPr lang="zh-CN" altLang="en-US"/>
              <a:t>、</a:t>
            </a:r>
            <a:r>
              <a:rPr lang="en-US" altLang="zh-CN"/>
              <a:t>JavaScript</a:t>
            </a:r>
            <a:r>
              <a:rPr lang="zh-CN" altLang="en-US"/>
              <a:t>、</a:t>
            </a:r>
            <a:r>
              <a:rPr lang="en-US" altLang="zh-CN"/>
              <a:t>Python</a:t>
            </a:r>
          </a:p>
          <a:p>
            <a:r>
              <a:rPr lang="zh-CN" altLang="en-US"/>
              <a:t>软件工具</a:t>
            </a:r>
            <a:endParaRPr lang="en-US" altLang="zh-CN"/>
          </a:p>
          <a:p>
            <a:pPr lvl="1"/>
            <a:r>
              <a:rPr lang="en-US" altLang="zh-CN"/>
              <a:t>Android Studio</a:t>
            </a:r>
            <a:r>
              <a:rPr lang="zh-CN" altLang="en-US"/>
              <a:t>、</a:t>
            </a:r>
            <a:r>
              <a:rPr lang="en-US" altLang="zh-CN"/>
              <a:t>IDEA</a:t>
            </a:r>
            <a:r>
              <a:rPr lang="zh-CN" altLang="en-US"/>
              <a:t>、</a:t>
            </a:r>
            <a:r>
              <a:rPr lang="en-US" altLang="zh-CN"/>
              <a:t>visio</a:t>
            </a:r>
            <a:r>
              <a:rPr lang="zh-CN" altLang="en-US"/>
              <a:t>、</a:t>
            </a:r>
            <a:r>
              <a:rPr lang="en-US" altLang="zh-CN"/>
              <a:t>office</a:t>
            </a:r>
            <a:r>
              <a:rPr lang="zh-CN" altLang="en-US"/>
              <a:t>、</a:t>
            </a:r>
            <a:r>
              <a:rPr lang="en-US" altLang="zh-CN"/>
              <a:t>sonarqube</a:t>
            </a:r>
            <a:r>
              <a:rPr lang="zh-CN" altLang="en-US"/>
              <a:t>等</a:t>
            </a:r>
            <a:endParaRPr lang="en-US" altLang="zh-CN"/>
          </a:p>
          <a:p>
            <a:pPr lvl="1"/>
            <a:endParaRPr lang="en-US" altLang="zh-CN"/>
          </a:p>
        </p:txBody>
      </p:sp>
    </p:spTree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20B0FDBD-BD5F-337C-E7B4-33FE8F0E9C5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7094" y="680596"/>
            <a:ext cx="7087209" cy="5916756"/>
          </a:xfrm>
          <a:prstGeom prst="rect">
            <a:avLst/>
          </a:prstGeom>
        </p:spPr>
      </p:pic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软件设计与建模</a:t>
            </a: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体系结构设计</a:t>
            </a:r>
            <a:r>
              <a:rPr lang="zh-CN" altLang="en-US"/>
              <a:t>及其模型</a:t>
            </a:r>
            <a:endParaRPr lang="en-US" altLang="zh-CN"/>
          </a:p>
          <a:p>
            <a:pPr lvl="1"/>
            <a:r>
              <a:rPr lang="zh-CN" altLang="en-US"/>
              <a:t>“智能取件终端”</a:t>
            </a:r>
            <a:endParaRPr lang="en-US" altLang="zh-CN"/>
          </a:p>
          <a:p>
            <a:pPr marL="457200" lvl="1" indent="0">
              <a:buNone/>
            </a:pPr>
            <a:r>
              <a:rPr lang="en-US" altLang="zh-CN"/>
              <a:t>     </a:t>
            </a:r>
            <a:r>
              <a:rPr lang="zh-CN" altLang="en-US"/>
              <a:t>子系统</a:t>
            </a:r>
            <a:endParaRPr lang="en-US" altLang="zh-CN" dirty="0"/>
          </a:p>
          <a:p>
            <a:pPr marL="457200" lvl="1" indent="0">
              <a:buNone/>
            </a:pPr>
            <a:endParaRPr lang="en-US" altLang="zh-CN" dirty="0"/>
          </a:p>
        </p:txBody>
      </p:sp>
    </p:spTree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16D2572C-5CA9-10E7-AABA-FE73AF48C80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3830" y="1268760"/>
            <a:ext cx="6966582" cy="4453304"/>
          </a:xfrm>
          <a:prstGeom prst="rect">
            <a:avLst/>
          </a:prstGeom>
        </p:spPr>
      </p:pic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软件设计与建模</a:t>
            </a: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体系结构设计</a:t>
            </a:r>
            <a:r>
              <a:rPr lang="zh-CN" altLang="en-US"/>
              <a:t>及其模型</a:t>
            </a:r>
            <a:endParaRPr lang="en-US" altLang="zh-CN"/>
          </a:p>
          <a:p>
            <a:pPr lvl="1"/>
            <a:r>
              <a:rPr lang="zh-CN" altLang="en-US"/>
              <a:t>“后台控制中心”</a:t>
            </a:r>
            <a:endParaRPr lang="en-US" altLang="zh-CN"/>
          </a:p>
          <a:p>
            <a:pPr marL="457200" lvl="1" indent="0">
              <a:buNone/>
            </a:pPr>
            <a:r>
              <a:rPr lang="en-US" altLang="zh-CN"/>
              <a:t>     </a:t>
            </a:r>
            <a:r>
              <a:rPr lang="zh-CN" altLang="en-US"/>
              <a:t>子系统</a:t>
            </a:r>
            <a:endParaRPr lang="en-US" altLang="zh-CN" dirty="0"/>
          </a:p>
          <a:p>
            <a:pPr marL="457200" lvl="1" indent="0">
              <a:buNone/>
            </a:pP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149458880"/>
      </p:ext>
    </p:extLst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FAD606A2-E26C-35BE-CBD6-97A54B0227D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9162" y="1038549"/>
            <a:ext cx="5585760" cy="5214290"/>
          </a:xfrm>
          <a:prstGeom prst="rect">
            <a:avLst/>
          </a:prstGeom>
        </p:spPr>
      </p:pic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软件设计与建模</a:t>
            </a: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体系结构设计</a:t>
            </a:r>
            <a:r>
              <a:rPr lang="zh-CN" altLang="en-US"/>
              <a:t>及其模型</a:t>
            </a:r>
            <a:endParaRPr lang="en-US" altLang="zh-CN"/>
          </a:p>
          <a:p>
            <a:pPr lvl="1"/>
            <a:r>
              <a:rPr lang="zh-CN" altLang="en-US"/>
              <a:t>“机器人取件控制”</a:t>
            </a:r>
            <a:endParaRPr lang="en-US" altLang="zh-CN"/>
          </a:p>
          <a:p>
            <a:pPr marL="457200" lvl="1" indent="0">
              <a:buNone/>
            </a:pPr>
            <a:r>
              <a:rPr lang="en-US" altLang="zh-CN"/>
              <a:t>     </a:t>
            </a:r>
            <a:r>
              <a:rPr lang="zh-CN" altLang="en-US"/>
              <a:t>子系统</a:t>
            </a:r>
            <a:endParaRPr lang="en-US" altLang="zh-CN" dirty="0"/>
          </a:p>
          <a:p>
            <a:pPr marL="457200" lvl="1" indent="0">
              <a:buNone/>
            </a:pP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809462289"/>
      </p:ext>
    </p:extLst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8299AD4F-487E-2A8D-0CE4-98408848F37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0730" y="2168860"/>
            <a:ext cx="9361040" cy="4014074"/>
          </a:xfrm>
          <a:prstGeom prst="rect">
            <a:avLst/>
          </a:prstGeom>
        </p:spPr>
      </p:pic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软件设计与建模</a:t>
            </a: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体系结构设计及其模型</a:t>
            </a:r>
            <a:endParaRPr lang="en-US" altLang="zh-CN" dirty="0"/>
          </a:p>
          <a:p>
            <a:pPr lvl="1"/>
            <a:r>
              <a:rPr lang="zh-CN" altLang="en-US"/>
              <a:t>部署图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060863731"/>
      </p:ext>
    </p:extLst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A8F4CB0F-53CB-7584-B32F-905EE1646D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9342" y="708648"/>
            <a:ext cx="2592288" cy="5630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软件设计与建模</a:t>
            </a: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用户界面设计及其</a:t>
            </a:r>
            <a:r>
              <a:rPr lang="zh-CN" altLang="en-US" dirty="0"/>
              <a:t>模型</a:t>
            </a:r>
            <a:endParaRPr lang="en-US" altLang="zh-CN" dirty="0"/>
          </a:p>
          <a:p>
            <a:pPr lvl="1"/>
            <a:r>
              <a:rPr lang="en-US" altLang="zh-CN"/>
              <a:t>RegisterUI</a:t>
            </a:r>
            <a:r>
              <a:rPr lang="zh-CN" altLang="en-US"/>
              <a:t>界面设计</a:t>
            </a:r>
            <a:endParaRPr lang="en-US" altLang="zh-CN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59559983-C429-146E-91C9-DFC8A98519F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714" y="2633470"/>
            <a:ext cx="2988332" cy="3043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5811"/>
      </p:ext>
    </p:extLst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软件设计与建模</a:t>
            </a: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用户界面设计及其</a:t>
            </a:r>
            <a:r>
              <a:rPr lang="zh-CN" altLang="en-US" dirty="0"/>
              <a:t>模型</a:t>
            </a:r>
            <a:endParaRPr lang="en-US" altLang="zh-CN" dirty="0"/>
          </a:p>
          <a:p>
            <a:pPr lvl="1"/>
            <a:r>
              <a:rPr lang="en-US" altLang="zh-CN"/>
              <a:t>LoginUI</a:t>
            </a:r>
            <a:r>
              <a:rPr lang="zh-CN" altLang="en-US"/>
              <a:t>界面设计</a:t>
            </a:r>
            <a:endParaRPr lang="en-US" altLang="zh-CN" dirty="0"/>
          </a:p>
        </p:txBody>
      </p:sp>
      <p:pic>
        <p:nvPicPr>
          <p:cNvPr id="2050" name="图片 1">
            <a:extLst>
              <a:ext uri="{FF2B5EF4-FFF2-40B4-BE49-F238E27FC236}">
                <a16:creationId xmlns:a16="http://schemas.microsoft.com/office/drawing/2014/main" id="{C6A753D4-1B13-5918-B6A6-1271482CC5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32" b="15594"/>
          <a:stretch>
            <a:fillRect/>
          </a:stretch>
        </p:blipFill>
        <p:spPr bwMode="auto">
          <a:xfrm>
            <a:off x="6815286" y="1119858"/>
            <a:ext cx="3060340" cy="5074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4DFEC189-F76A-124C-9FD1-2BE745C430A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698" y="2953966"/>
            <a:ext cx="2772308" cy="2772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626240"/>
      </p:ext>
    </p:extLst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软件设计与建模</a:t>
            </a: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用户界面设计及其</a:t>
            </a:r>
            <a:r>
              <a:rPr lang="zh-CN" altLang="en-US" dirty="0"/>
              <a:t>模型</a:t>
            </a:r>
            <a:endParaRPr lang="en-US" altLang="zh-CN" dirty="0"/>
          </a:p>
          <a:p>
            <a:pPr lvl="1"/>
            <a:r>
              <a:rPr lang="en-US" altLang="zh-CN"/>
              <a:t>SetUI</a:t>
            </a:r>
            <a:r>
              <a:rPr lang="zh-CN" altLang="en-US"/>
              <a:t>界面设计</a:t>
            </a:r>
            <a:endParaRPr lang="en-US" altLang="zh-CN" dirty="0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A1AE6C7A-63C6-5F6A-0DCF-122D9BD286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9322" y="908720"/>
            <a:ext cx="2376264" cy="51313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716A7E2D-3D93-5300-3651-B040FA9685F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6734" y="2823971"/>
            <a:ext cx="2700300" cy="290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169921"/>
      </p:ext>
    </p:extLst>
  </p:cSld>
  <p:clrMapOvr>
    <a:masterClrMapping/>
  </p:clrMapOvr>
  <p:transition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软件设计与建模</a:t>
            </a: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用户界面设计及其</a:t>
            </a:r>
            <a:r>
              <a:rPr lang="zh-CN" altLang="en-US" dirty="0"/>
              <a:t>模型</a:t>
            </a:r>
            <a:endParaRPr lang="en-US" altLang="zh-CN" dirty="0"/>
          </a:p>
          <a:p>
            <a:pPr lvl="1"/>
            <a:r>
              <a:rPr lang="en-US" altLang="zh-CN"/>
              <a:t>SearchUI</a:t>
            </a:r>
            <a:r>
              <a:rPr lang="zh-CN" altLang="en-US"/>
              <a:t>界面设计</a:t>
            </a:r>
            <a:endParaRPr lang="en-US" altLang="zh-CN" dirty="0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EDB37A4A-673A-D205-A546-E6DAFC1CCC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1270" y="1125538"/>
            <a:ext cx="2916324" cy="5107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69C3F396-0144-0B5F-2C8A-6B86BE42A85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104" y="2706784"/>
            <a:ext cx="2251421" cy="1946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0456144"/>
      </p:ext>
    </p:extLst>
  </p:cSld>
  <p:clrMapOvr>
    <a:masterClrMapping/>
  </p:clrMapOvr>
  <p:transition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软件设计与建模</a:t>
            </a: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用户界面设计及其</a:t>
            </a:r>
            <a:r>
              <a:rPr lang="zh-CN" altLang="en-US" dirty="0"/>
              <a:t>模型</a:t>
            </a:r>
            <a:endParaRPr lang="en-US" altLang="zh-CN" dirty="0"/>
          </a:p>
          <a:p>
            <a:pPr lvl="1"/>
            <a:r>
              <a:rPr lang="en-US" altLang="zh-CN"/>
              <a:t>PickUpUI</a:t>
            </a:r>
            <a:r>
              <a:rPr lang="zh-CN" altLang="en-US"/>
              <a:t>界面设计</a:t>
            </a:r>
            <a:endParaRPr lang="en-US" altLang="zh-CN" dirty="0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6F09463A-3D0C-55AC-265F-F4A8707EF1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1250" y="1125537"/>
            <a:ext cx="2988332" cy="5278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B4298635-4016-F647-F276-117BDFA9971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0690" y="2900946"/>
            <a:ext cx="2734830" cy="2364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2410511"/>
      </p:ext>
    </p:extLst>
  </p:cSld>
  <p:clrMapOvr>
    <a:masterClrMapping/>
  </p:clrMapOvr>
  <p:transition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软件设计与建模</a:t>
            </a: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用户界面设计及其</a:t>
            </a:r>
            <a:r>
              <a:rPr lang="zh-CN" altLang="en-US" dirty="0"/>
              <a:t>模型</a:t>
            </a:r>
            <a:endParaRPr lang="en-US" altLang="zh-CN" dirty="0"/>
          </a:p>
          <a:p>
            <a:pPr lvl="1"/>
            <a:r>
              <a:rPr lang="en-US" altLang="zh-CN"/>
              <a:t>HistoryUI</a:t>
            </a:r>
            <a:r>
              <a:rPr lang="zh-CN" altLang="en-US"/>
              <a:t>界面设计</a:t>
            </a:r>
            <a:endParaRPr lang="en-US" altLang="zh-CN" dirty="0"/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55314711-B376-D680-B57A-D55FDD4C2F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7314" y="1125538"/>
            <a:ext cx="2880320" cy="5089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A1F1CE33-36D5-F625-D75E-E4B77969FB5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2677" y="2789996"/>
            <a:ext cx="2988111" cy="2583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545993"/>
      </p:ext>
    </p:extLst>
  </p:cSld>
  <p:clrMapOvr>
    <a:masterClrMapping/>
  </p:clrMapOvr>
  <p:transition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3B1F42AF-ADC2-0984-03EC-84F5BA54AD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1090" y="1125538"/>
            <a:ext cx="6648956" cy="4787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软件设计与建模</a:t>
            </a: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用例设计</a:t>
            </a:r>
            <a:r>
              <a:rPr lang="zh-CN" altLang="en-US" dirty="0"/>
              <a:t>及其模型</a:t>
            </a:r>
            <a:endParaRPr lang="en-US" altLang="zh-CN" dirty="0"/>
          </a:p>
          <a:p>
            <a:pPr lvl="1"/>
            <a:r>
              <a:rPr lang="zh-CN" altLang="en-US"/>
              <a:t>“用户注册”用例设计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56419140"/>
      </p:ext>
    </p:extLst>
  </p:cSld>
  <p:clrMapOvr>
    <a:masterClrMapping/>
  </p:clrMapOvr>
  <p:transition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软件设计与建模</a:t>
            </a: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用例设计</a:t>
            </a:r>
            <a:r>
              <a:rPr lang="zh-CN" altLang="en-US" dirty="0"/>
              <a:t>及其模型</a:t>
            </a:r>
            <a:endParaRPr lang="en-US" altLang="zh-CN" dirty="0"/>
          </a:p>
          <a:p>
            <a:pPr lvl="1"/>
            <a:r>
              <a:rPr lang="zh-CN" altLang="en-US"/>
              <a:t>“用户登录”用例设计</a:t>
            </a:r>
            <a:endParaRPr lang="zh-CN" altLang="en-US" dirty="0"/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8A2C3FAD-DE67-E3A5-5AC5-26A9E93A7A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5086" y="1125538"/>
            <a:ext cx="6635577" cy="4778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1706812"/>
      </p:ext>
    </p:extLst>
  </p:cSld>
  <p:clrMapOvr>
    <a:masterClrMapping/>
  </p:clrMapOvr>
  <p:transition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软件设计与建模</a:t>
            </a: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用例设计</a:t>
            </a:r>
            <a:r>
              <a:rPr lang="zh-CN" altLang="en-US" dirty="0"/>
              <a:t>及其模型</a:t>
            </a:r>
            <a:endParaRPr lang="en-US" altLang="zh-CN" dirty="0"/>
          </a:p>
          <a:p>
            <a:pPr lvl="1"/>
            <a:r>
              <a:rPr lang="zh-CN" altLang="en-US"/>
              <a:t>“查询余件”用例设计</a:t>
            </a:r>
            <a:endParaRPr lang="zh-CN" altLang="en-US" dirty="0"/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EDED91F5-DBF2-3693-96CB-E3EB26758D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9102" y="1136190"/>
            <a:ext cx="6734164" cy="4849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4177370"/>
      </p:ext>
    </p:extLst>
  </p:cSld>
  <p:clrMapOvr>
    <a:masterClrMapping/>
  </p:clrMapOvr>
  <p:transition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>
            <a:extLst>
              <a:ext uri="{FF2B5EF4-FFF2-40B4-BE49-F238E27FC236}">
                <a16:creationId xmlns:a16="http://schemas.microsoft.com/office/drawing/2014/main" id="{A91B3FCC-FB62-CCC0-D477-8B059CD09A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4846" y="2204864"/>
            <a:ext cx="7524836" cy="40748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软件设计与建模</a:t>
            </a: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用例设计</a:t>
            </a:r>
            <a:r>
              <a:rPr lang="zh-CN" altLang="en-US" dirty="0"/>
              <a:t>及其模型</a:t>
            </a:r>
            <a:endParaRPr lang="en-US" altLang="zh-CN" dirty="0"/>
          </a:p>
          <a:p>
            <a:pPr lvl="1"/>
            <a:r>
              <a:rPr lang="zh-CN" altLang="en-US"/>
              <a:t>“智取”功能用例设计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20923307"/>
      </p:ext>
    </p:extLst>
  </p:cSld>
  <p:clrMapOvr>
    <a:masterClrMapping/>
  </p:clrMapOvr>
  <p:transition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软件设计与建模</a:t>
            </a: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用例设计</a:t>
            </a:r>
            <a:r>
              <a:rPr lang="zh-CN" altLang="en-US" dirty="0"/>
              <a:t>及其模型</a:t>
            </a:r>
            <a:endParaRPr lang="en-US" altLang="zh-CN" dirty="0"/>
          </a:p>
          <a:p>
            <a:pPr lvl="1"/>
            <a:r>
              <a:rPr lang="zh-CN" altLang="en-US"/>
              <a:t>“历史记录”用例设计</a:t>
            </a:r>
            <a:endParaRPr lang="zh-CN" altLang="en-US" dirty="0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6E3B9E1C-6533-D424-E529-4ACCC29AA3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1130" y="1125538"/>
            <a:ext cx="6598955" cy="47517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1715789"/>
      </p:ext>
    </p:extLst>
  </p:cSld>
  <p:clrMapOvr>
    <a:masterClrMapping/>
  </p:clrMapOvr>
  <p:transition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软件设计与建模</a:t>
            </a: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用例设计</a:t>
            </a:r>
            <a:r>
              <a:rPr lang="zh-CN" altLang="en-US" dirty="0"/>
              <a:t>及其模型</a:t>
            </a:r>
            <a:endParaRPr lang="en-US" altLang="zh-CN" dirty="0"/>
          </a:p>
          <a:p>
            <a:pPr lvl="1"/>
            <a:r>
              <a:rPr lang="zh-CN" altLang="en-US"/>
              <a:t>“加入取件队列”</a:t>
            </a:r>
            <a:endParaRPr lang="en-US" altLang="zh-CN"/>
          </a:p>
          <a:p>
            <a:pPr marL="457200" lvl="1" indent="0">
              <a:buNone/>
            </a:pPr>
            <a:r>
              <a:rPr lang="en-US" altLang="zh-CN"/>
              <a:t>     </a:t>
            </a:r>
            <a:r>
              <a:rPr lang="zh-CN" altLang="en-US"/>
              <a:t>用例设计</a:t>
            </a:r>
            <a:endParaRPr lang="zh-CN" altLang="en-US" dirty="0"/>
          </a:p>
        </p:txBody>
      </p:sp>
      <p:pic>
        <p:nvPicPr>
          <p:cNvPr id="12290" name="Picture 2">
            <a:extLst>
              <a:ext uri="{FF2B5EF4-FFF2-40B4-BE49-F238E27FC236}">
                <a16:creationId xmlns:a16="http://schemas.microsoft.com/office/drawing/2014/main" id="{B98E5D6F-8CFA-9E3D-07FE-45AF866921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9022" y="1142651"/>
            <a:ext cx="6732748" cy="484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9949848"/>
      </p:ext>
    </p:extLst>
  </p:cSld>
  <p:clrMapOvr>
    <a:masterClrMapping/>
  </p:clrMapOvr>
  <p:transition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软件设计与建模</a:t>
            </a: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用例设计</a:t>
            </a:r>
            <a:r>
              <a:rPr lang="zh-CN" altLang="en-US" dirty="0"/>
              <a:t>及其模型</a:t>
            </a:r>
            <a:endParaRPr lang="en-US" altLang="zh-CN" dirty="0"/>
          </a:p>
          <a:p>
            <a:pPr lvl="1"/>
            <a:r>
              <a:rPr lang="zh-CN" altLang="en-US"/>
              <a:t>“系统设置”用例设计</a:t>
            </a:r>
            <a:endParaRPr lang="zh-CN" altLang="en-US" dirty="0"/>
          </a:p>
        </p:txBody>
      </p:sp>
      <p:pic>
        <p:nvPicPr>
          <p:cNvPr id="13314" name="Picture 2">
            <a:extLst>
              <a:ext uri="{FF2B5EF4-FFF2-40B4-BE49-F238E27FC236}">
                <a16:creationId xmlns:a16="http://schemas.microsoft.com/office/drawing/2014/main" id="{53694B4D-60AE-4036-5ACA-571DDBEA7B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9102" y="1125538"/>
            <a:ext cx="6748957" cy="48597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1202594"/>
      </p:ext>
    </p:extLst>
  </p:cSld>
  <p:clrMapOvr>
    <a:masterClrMapping/>
  </p:clrMapOvr>
  <p:transition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软件设计与建模</a:t>
            </a: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用例设计</a:t>
            </a:r>
            <a:r>
              <a:rPr lang="zh-CN" altLang="en-US" dirty="0"/>
              <a:t>及其模型</a:t>
            </a:r>
            <a:endParaRPr lang="en-US" altLang="zh-CN" dirty="0"/>
          </a:p>
          <a:p>
            <a:pPr lvl="1"/>
            <a:r>
              <a:rPr lang="zh-CN" altLang="en-US"/>
              <a:t>“发送取件指令”</a:t>
            </a:r>
            <a:endParaRPr lang="en-US" altLang="zh-CN"/>
          </a:p>
          <a:p>
            <a:pPr marL="457200" lvl="1" indent="0">
              <a:buNone/>
            </a:pPr>
            <a:r>
              <a:rPr lang="en-US" altLang="zh-CN"/>
              <a:t>    </a:t>
            </a:r>
            <a:r>
              <a:rPr lang="zh-CN" altLang="en-US"/>
              <a:t>用例设计</a:t>
            </a:r>
            <a:endParaRPr lang="zh-CN" altLang="en-US" dirty="0"/>
          </a:p>
        </p:txBody>
      </p:sp>
      <p:pic>
        <p:nvPicPr>
          <p:cNvPr id="14338" name="Picture 2">
            <a:extLst>
              <a:ext uri="{FF2B5EF4-FFF2-40B4-BE49-F238E27FC236}">
                <a16:creationId xmlns:a16="http://schemas.microsoft.com/office/drawing/2014/main" id="{19F61DE3-0C95-A9C3-5057-3B5BA5D358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9021" y="1125538"/>
            <a:ext cx="7532503" cy="4391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6769054"/>
      </p:ext>
    </p:extLst>
  </p:cSld>
  <p:clrMapOvr>
    <a:masterClrMapping/>
  </p:clrMapOvr>
  <p:transition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8F6D5984-442E-9583-7034-4AA3340A1F8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176" y="2656594"/>
            <a:ext cx="10801200" cy="3513811"/>
          </a:xfrm>
          <a:prstGeom prst="rect">
            <a:avLst/>
          </a:prstGeom>
        </p:spPr>
      </p:pic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软件设计与建模</a:t>
            </a: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用例设计</a:t>
            </a:r>
            <a:r>
              <a:rPr lang="zh-CN" altLang="en-US" dirty="0"/>
              <a:t>及其模型</a:t>
            </a:r>
            <a:endParaRPr lang="en-US" altLang="zh-CN" dirty="0"/>
          </a:p>
          <a:p>
            <a:pPr lvl="1"/>
            <a:r>
              <a:rPr lang="zh-CN" altLang="en-US"/>
              <a:t>设计类图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91209130"/>
      </p:ext>
    </p:extLst>
  </p:cSld>
  <p:clrMapOvr>
    <a:masterClrMapping/>
  </p:clrMapOvr>
  <p:transition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B166BD72-17A2-E2DA-415F-058EE085BC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0909" y="1140400"/>
            <a:ext cx="7875931" cy="4880887"/>
          </a:xfrm>
          <a:prstGeom prst="rect">
            <a:avLst/>
          </a:prstGeom>
        </p:spPr>
      </p:pic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软件设计与建模</a:t>
            </a: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类设计</a:t>
            </a:r>
            <a:r>
              <a:rPr lang="zh-CN" altLang="en-US" dirty="0"/>
              <a:t>及其模型</a:t>
            </a:r>
            <a:endParaRPr lang="en-US" altLang="zh-CN" dirty="0"/>
          </a:p>
          <a:p>
            <a:pPr lvl="1"/>
            <a:r>
              <a:rPr lang="zh-CN" altLang="en-US"/>
              <a:t>精化类间关系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75507304"/>
      </p:ext>
    </p:extLst>
  </p:cSld>
  <p:clrMapOvr>
    <a:masterClrMapping/>
  </p:clrMapOvr>
  <p:transition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A984F586-D855-95AB-7B9E-669D12EF864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610" y="1448780"/>
            <a:ext cx="9986095" cy="4860540"/>
          </a:xfrm>
          <a:prstGeom prst="rect">
            <a:avLst/>
          </a:prstGeom>
        </p:spPr>
      </p:pic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软件设计与建模</a:t>
            </a: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类设计</a:t>
            </a:r>
            <a:r>
              <a:rPr lang="zh-CN" altLang="en-US" dirty="0"/>
              <a:t>及其模型</a:t>
            </a:r>
            <a:endParaRPr lang="en-US" altLang="zh-CN" dirty="0"/>
          </a:p>
          <a:p>
            <a:pPr lvl="1"/>
            <a:r>
              <a:rPr lang="zh-CN" altLang="en-US"/>
              <a:t>精化用户界面类间关系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12573186"/>
      </p:ext>
    </p:extLst>
  </p:cSld>
  <p:clrMapOvr>
    <a:masterClrMapping/>
  </p:clrMapOvr>
  <p:transition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软件设计与建模</a:t>
            </a: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类设计</a:t>
            </a:r>
            <a:r>
              <a:rPr lang="zh-CN" altLang="en-US" dirty="0"/>
              <a:t>及其模型</a:t>
            </a:r>
            <a:endParaRPr lang="en-US" altLang="zh-CN" dirty="0"/>
          </a:p>
          <a:p>
            <a:pPr lvl="1"/>
            <a:r>
              <a:rPr lang="zh-CN" altLang="en-US"/>
              <a:t>精化关键设计类间关系</a:t>
            </a:r>
            <a:endParaRPr lang="zh-CN" altLang="en-US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6E554001-5323-602C-91D3-8FEE7331754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314" y="3212976"/>
            <a:ext cx="11148221" cy="1327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522143"/>
      </p:ext>
    </p:extLst>
  </p:cSld>
  <p:clrMapOvr>
    <a:masterClrMapping/>
  </p:clrMapOvr>
  <p:transition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软件设计与建模</a:t>
            </a: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类设计</a:t>
            </a:r>
            <a:r>
              <a:rPr lang="zh-CN" altLang="en-US" dirty="0"/>
              <a:t>及其模型</a:t>
            </a:r>
            <a:endParaRPr lang="en-US" altLang="zh-CN" dirty="0"/>
          </a:p>
          <a:p>
            <a:pPr lvl="1"/>
            <a:r>
              <a:rPr lang="zh-CN" altLang="en-US"/>
              <a:t>精化类</a:t>
            </a:r>
            <a:r>
              <a:rPr lang="en-US" altLang="zh-CN"/>
              <a:t>Good</a:t>
            </a:r>
            <a:r>
              <a:rPr lang="zh-CN" altLang="en-US"/>
              <a:t>属性设计</a:t>
            </a:r>
            <a:endParaRPr lang="zh-CN" altLang="en-US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D1700BA7-3323-2CB4-4C84-6FA7D6C288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3158" y="1799733"/>
            <a:ext cx="4301069" cy="3924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142624"/>
      </p:ext>
    </p:extLst>
  </p:cSld>
  <p:clrMapOvr>
    <a:masterClrMapping/>
  </p:clrMapOvr>
  <p:transition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软件设计与建模</a:t>
            </a: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类设计</a:t>
            </a:r>
            <a:r>
              <a:rPr lang="zh-CN" altLang="en-US" dirty="0"/>
              <a:t>及其模型</a:t>
            </a:r>
            <a:endParaRPr lang="en-US" altLang="zh-CN" dirty="0"/>
          </a:p>
          <a:p>
            <a:pPr lvl="1"/>
            <a:r>
              <a:rPr lang="zh-CN" altLang="en-US"/>
              <a:t>部分精化类方法设计</a:t>
            </a:r>
            <a:endParaRPr lang="zh-CN" altLang="en-US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0DE1A74-C23A-5A3D-DCF2-4524894395C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642" y="2926364"/>
            <a:ext cx="9973108" cy="2523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0285137"/>
      </p:ext>
    </p:extLst>
  </p:cSld>
  <p:clrMapOvr>
    <a:masterClrMapping/>
  </p:clrMapOvr>
  <p:transition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ACDE8086-BE04-6D1F-DB67-348852B163F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3118" y="716506"/>
            <a:ext cx="5299647" cy="5664822"/>
          </a:xfrm>
          <a:prstGeom prst="rect">
            <a:avLst/>
          </a:prstGeom>
        </p:spPr>
      </p:pic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软件设计与建模</a:t>
            </a: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类设计</a:t>
            </a:r>
            <a:r>
              <a:rPr lang="zh-CN" altLang="en-US" dirty="0"/>
              <a:t>及其模型</a:t>
            </a:r>
            <a:endParaRPr lang="en-US" altLang="zh-CN" dirty="0"/>
          </a:p>
          <a:p>
            <a:pPr lvl="1"/>
            <a:r>
              <a:rPr lang="zh-CN" altLang="en-US"/>
              <a:t>精化</a:t>
            </a:r>
            <a:r>
              <a:rPr lang="en-US" altLang="zh-CN"/>
              <a:t>PickUpUI</a:t>
            </a:r>
            <a:r>
              <a:rPr lang="zh-CN" altLang="en-US"/>
              <a:t>类中</a:t>
            </a:r>
            <a:endParaRPr lang="en-US" altLang="zh-CN"/>
          </a:p>
          <a:p>
            <a:pPr marL="457200" lvl="1" indent="0">
              <a:buNone/>
            </a:pPr>
            <a:r>
              <a:rPr lang="en-US" altLang="zh-CN"/>
              <a:t>  pickup</a:t>
            </a:r>
            <a:r>
              <a:rPr lang="zh-CN" altLang="en-US"/>
              <a:t>方法活动图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20470578"/>
      </p:ext>
    </p:extLst>
  </p:cSld>
  <p:clrMapOvr>
    <a:masterClrMapping/>
  </p:clrMapOvr>
  <p:transition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8A626C1C-EFCF-53DA-4C8A-DF96D77599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1998" y="1343715"/>
            <a:ext cx="7197804" cy="41705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软件设计与建模</a:t>
            </a: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类设计</a:t>
            </a:r>
            <a:r>
              <a:rPr lang="zh-CN" altLang="en-US" dirty="0"/>
              <a:t>及其模型</a:t>
            </a:r>
            <a:endParaRPr lang="en-US" altLang="zh-CN" dirty="0"/>
          </a:p>
          <a:p>
            <a:pPr lvl="1"/>
            <a:r>
              <a:rPr lang="en-US" altLang="zh-CN"/>
              <a:t>PickUpUI</a:t>
            </a:r>
            <a:r>
              <a:rPr lang="zh-CN" altLang="en-US"/>
              <a:t>类对象</a:t>
            </a:r>
            <a:endParaRPr lang="en-US" altLang="zh-CN" dirty="0"/>
          </a:p>
          <a:p>
            <a:pPr marL="457200" lvl="1" indent="0">
              <a:buNone/>
            </a:pPr>
            <a:r>
              <a:rPr lang="zh-CN" altLang="en-US"/>
              <a:t>  状态图</a:t>
            </a:r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179511244"/>
      </p:ext>
    </p:extLst>
  </p:cSld>
  <p:clrMapOvr>
    <a:masterClrMapping/>
  </p:clrMapOvr>
  <p:transition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软件设计与建模</a:t>
            </a: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数据设计及其模型</a:t>
            </a:r>
            <a:endParaRPr lang="en-US" altLang="zh-CN"/>
          </a:p>
          <a:p>
            <a:pPr marL="457200" lvl="1" indent="0">
              <a:buNone/>
            </a:pPr>
            <a:endParaRPr lang="en-US" altLang="zh-CN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5E598A19-F09E-7E02-2597-41BF7224EA9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486" y="2908297"/>
            <a:ext cx="2534675" cy="231272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2F216962-2A58-23A6-777A-B4735F50A6E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0604" y="2906174"/>
            <a:ext cx="2268252" cy="2314843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5C2A96F1-A052-C00B-DC6B-112E5352AFA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2300" y="2908297"/>
            <a:ext cx="2844316" cy="2312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695895"/>
      </p:ext>
    </p:extLst>
  </p:cSld>
  <p:clrMapOvr>
    <a:masterClrMapping/>
  </p:clrMapOvr>
  <p:transition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代码编写</a:t>
            </a: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代码</a:t>
            </a:r>
            <a:r>
              <a:rPr lang="zh-CN" altLang="en-US"/>
              <a:t>组织结构</a:t>
            </a:r>
            <a:endParaRPr lang="en-US" altLang="zh-CN"/>
          </a:p>
          <a:p>
            <a:pPr lvl="1"/>
            <a:r>
              <a:rPr lang="zh-CN" altLang="en-US"/>
              <a:t>如右图</a:t>
            </a:r>
            <a:endParaRPr lang="en-US" altLang="zh-CN"/>
          </a:p>
          <a:p>
            <a:pPr lvl="1"/>
            <a:endParaRPr lang="en-US" altLang="zh-CN"/>
          </a:p>
          <a:p>
            <a:pPr marL="457200" lvl="1" indent="0">
              <a:buNone/>
            </a:pPr>
            <a:endParaRPr lang="en-US" altLang="zh-CN"/>
          </a:p>
          <a:p>
            <a:r>
              <a:rPr lang="zh-CN" altLang="en-US"/>
              <a:t>程序代码量</a:t>
            </a:r>
            <a:endParaRPr lang="en-US" altLang="zh-CN"/>
          </a:p>
          <a:p>
            <a:pPr lvl="1"/>
            <a:r>
              <a:rPr lang="zh-CN" altLang="en-US"/>
              <a:t>总代码约</a:t>
            </a:r>
            <a:r>
              <a:rPr lang="en-US" altLang="zh-CN"/>
              <a:t>11000</a:t>
            </a:r>
            <a:r>
              <a:rPr lang="zh-CN" altLang="en-US"/>
              <a:t>行</a:t>
            </a:r>
            <a:endParaRPr lang="en-US" altLang="zh-CN"/>
          </a:p>
          <a:p>
            <a:pPr lvl="1"/>
            <a:r>
              <a:rPr lang="zh-CN" altLang="en-US"/>
              <a:t>重用开源代码约</a:t>
            </a:r>
            <a:r>
              <a:rPr lang="en-US" altLang="zh-CN"/>
              <a:t>7500</a:t>
            </a:r>
            <a:r>
              <a:rPr lang="zh-CN" altLang="en-US"/>
              <a:t>行</a:t>
            </a:r>
            <a:endParaRPr lang="en-US" altLang="zh-CN"/>
          </a:p>
          <a:p>
            <a:pPr lvl="1"/>
            <a:r>
              <a:rPr lang="zh-CN" altLang="en-US"/>
              <a:t>独立编写约</a:t>
            </a:r>
            <a:r>
              <a:rPr lang="en-US" altLang="zh-CN"/>
              <a:t>3500</a:t>
            </a:r>
            <a:r>
              <a:rPr lang="zh-CN" altLang="en-US"/>
              <a:t>行</a:t>
            </a:r>
            <a:endParaRPr lang="en-US" altLang="zh-CN"/>
          </a:p>
          <a:p>
            <a:endParaRPr lang="en-US" altLang="zh-CN" dirty="0"/>
          </a:p>
          <a:p>
            <a:pPr marL="457200" lvl="1" indent="0">
              <a:buNone/>
            </a:pPr>
            <a:endParaRPr lang="en-US" altLang="zh-CN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46EE2527-5089-6E3F-A90D-5E7BFC671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7454" y="1063154"/>
            <a:ext cx="3132348" cy="5102696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代码编写</a:t>
            </a: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/>
              <a:t>开源代码利用情况</a:t>
            </a:r>
            <a:endParaRPr lang="en-US" altLang="zh-CN" dirty="0"/>
          </a:p>
          <a:p>
            <a:pPr lvl="1"/>
            <a:r>
              <a:rPr lang="zh-CN" altLang="en-US"/>
              <a:t>利用了</a:t>
            </a:r>
            <a:r>
              <a:rPr lang="en-US" altLang="zh-CN"/>
              <a:t>ROSApplication</a:t>
            </a:r>
            <a:r>
              <a:rPr lang="zh-CN" altLang="en-US"/>
              <a:t>开</a:t>
            </a:r>
            <a:r>
              <a:rPr lang="zh-CN" altLang="en-US" dirty="0"/>
              <a:t>源软件</a:t>
            </a:r>
            <a:r>
              <a:rPr lang="zh-CN" altLang="en-US"/>
              <a:t>实现了</a:t>
            </a:r>
            <a:r>
              <a:rPr lang="en-US" altLang="zh-CN"/>
              <a:t>java</a:t>
            </a:r>
            <a:r>
              <a:rPr lang="zh-CN" altLang="en-US"/>
              <a:t>发出</a:t>
            </a:r>
            <a:r>
              <a:rPr lang="en-US" altLang="zh-CN"/>
              <a:t>ros</a:t>
            </a:r>
            <a:r>
              <a:rPr lang="zh-CN" altLang="en-US"/>
              <a:t>命令功能</a:t>
            </a:r>
            <a:endParaRPr lang="en-US" altLang="zh-CN"/>
          </a:p>
          <a:p>
            <a:pPr lvl="2"/>
            <a:r>
              <a:rPr lang="zh-CN" altLang="en-US"/>
              <a:t>学习代码片段</a:t>
            </a:r>
            <a:endParaRPr lang="en-US" altLang="zh-CN"/>
          </a:p>
          <a:p>
            <a:pPr lvl="2"/>
            <a:r>
              <a:rPr lang="zh-CN" altLang="en-US"/>
              <a:t>修改部分源码</a:t>
            </a:r>
            <a:endParaRPr lang="en-US" altLang="zh-CN"/>
          </a:p>
          <a:p>
            <a:pPr marL="914400" lvl="2" indent="0">
              <a:buNone/>
            </a:pPr>
            <a:endParaRPr lang="en-US" altLang="zh-CN"/>
          </a:p>
          <a:p>
            <a:pPr lvl="1"/>
            <a:r>
              <a:rPr lang="zh-CN" altLang="en-US"/>
              <a:t>利用了</a:t>
            </a:r>
            <a:r>
              <a:rPr lang="en-US" altLang="zh-CN"/>
              <a:t>rosbridge</a:t>
            </a:r>
            <a:r>
              <a:rPr lang="zh-CN" altLang="en-US"/>
              <a:t>协议在</a:t>
            </a:r>
            <a:r>
              <a:rPr lang="en-US" altLang="zh-CN"/>
              <a:t>java</a:t>
            </a:r>
            <a:r>
              <a:rPr lang="zh-CN" altLang="en-US"/>
              <a:t>与</a:t>
            </a:r>
            <a:r>
              <a:rPr lang="en-US" altLang="zh-CN"/>
              <a:t>ros</a:t>
            </a:r>
            <a:r>
              <a:rPr lang="zh-CN" altLang="en-US"/>
              <a:t>通信</a:t>
            </a:r>
            <a:endParaRPr lang="en-US" altLang="zh-CN"/>
          </a:p>
          <a:p>
            <a:pPr lvl="2"/>
            <a:r>
              <a:rPr lang="zh-CN" altLang="en-US"/>
              <a:t>调用协议的通信</a:t>
            </a:r>
            <a:r>
              <a:rPr lang="en-US" altLang="zh-CN"/>
              <a:t>API</a:t>
            </a:r>
          </a:p>
          <a:p>
            <a:pPr lvl="2"/>
            <a:r>
              <a:rPr lang="zh-CN" altLang="en-US"/>
              <a:t>利用基于</a:t>
            </a:r>
            <a:r>
              <a:rPr lang="en-US" altLang="zh-CN"/>
              <a:t>rosbridge</a:t>
            </a:r>
            <a:r>
              <a:rPr lang="zh-CN" altLang="en-US"/>
              <a:t>的</a:t>
            </a:r>
            <a:r>
              <a:rPr lang="en-US" altLang="zh-CN"/>
              <a:t>javaScript</a:t>
            </a:r>
            <a:r>
              <a:rPr lang="zh-CN" altLang="en-US"/>
              <a:t>方法</a:t>
            </a:r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243935961"/>
      </p:ext>
    </p:extLst>
  </p:cSld>
  <p:clrMapOvr>
    <a:masterClrMapping/>
  </p:clrMapOvr>
  <p:transition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F9258474-EC5D-A73E-F969-60D556F972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1150" y="1664804"/>
            <a:ext cx="6420746" cy="4248743"/>
          </a:xfrm>
          <a:prstGeom prst="rect">
            <a:avLst/>
          </a:prstGeom>
        </p:spPr>
      </p:pic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软件质量与保证</a:t>
            </a:r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采取了哪些质量保证手段</a:t>
            </a:r>
            <a:endParaRPr lang="en-US" altLang="zh-CN" dirty="0"/>
          </a:p>
          <a:p>
            <a:pPr lvl="1"/>
            <a:r>
              <a:rPr lang="en-US" altLang="zh-CN"/>
              <a:t>sonarqube</a:t>
            </a:r>
            <a:r>
              <a:rPr lang="zh-CN" altLang="en-US"/>
              <a:t>自动工具分析</a:t>
            </a:r>
            <a:endParaRPr lang="en-US" altLang="zh-CN"/>
          </a:p>
          <a:p>
            <a:pPr lvl="1"/>
            <a:r>
              <a:rPr lang="zh-CN" altLang="en-US"/>
              <a:t>软件测试</a:t>
            </a:r>
            <a:endParaRPr lang="en-US" altLang="zh-CN" dirty="0"/>
          </a:p>
          <a:p>
            <a:pPr lvl="1"/>
            <a:endParaRPr lang="en-US" altLang="zh-CN" dirty="0"/>
          </a:p>
          <a:p>
            <a:r>
              <a:rPr lang="zh-CN" altLang="en-US" dirty="0"/>
              <a:t>程序代码风格</a:t>
            </a:r>
            <a:endParaRPr lang="en-US" altLang="zh-CN" dirty="0"/>
          </a:p>
          <a:p>
            <a:pPr lvl="1"/>
            <a:r>
              <a:rPr lang="zh-CN" altLang="en-US"/>
              <a:t>见右图</a:t>
            </a:r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软件质量与保证</a:t>
            </a:r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/>
              <a:t>程序代码质量</a:t>
            </a:r>
            <a:endParaRPr lang="en-US" altLang="zh-CN" dirty="0"/>
          </a:p>
          <a:p>
            <a:pPr lvl="1"/>
            <a:endParaRPr lang="en-US" altLang="zh-CN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ACDA97F6-C35E-6D84-FCBA-823A47F733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0" y="1808820"/>
            <a:ext cx="6085576" cy="4766062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214297B7-0804-2E27-A6AE-2EF9BA40EA1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" t="9066" r="-158"/>
          <a:stretch/>
        </p:blipFill>
        <p:spPr>
          <a:xfrm>
            <a:off x="6095206" y="1808820"/>
            <a:ext cx="6095207" cy="4766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6879759"/>
      </p:ext>
    </p:extLst>
  </p:cSld>
  <p:clrMapOvr>
    <a:masterClrMapping/>
  </p:clrMapOvr>
  <p:transition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系统部署与运行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运行和</a:t>
            </a:r>
            <a:r>
              <a:rPr lang="zh-CN" altLang="en-US"/>
              <a:t>部署环境</a:t>
            </a:r>
            <a:endParaRPr lang="en-US" altLang="zh-CN"/>
          </a:p>
          <a:p>
            <a:endParaRPr lang="en-US" altLang="zh-CN"/>
          </a:p>
          <a:p>
            <a:pPr lvl="1"/>
            <a:r>
              <a:rPr lang="en-US" altLang="zh-CN"/>
              <a:t>app</a:t>
            </a:r>
            <a:r>
              <a:rPr lang="zh-CN" altLang="en-US"/>
              <a:t>端</a:t>
            </a:r>
            <a:r>
              <a:rPr lang="en-US" altLang="zh-CN"/>
              <a:t>-Andorid</a:t>
            </a:r>
          </a:p>
          <a:p>
            <a:pPr lvl="1"/>
            <a:endParaRPr lang="en-US" altLang="zh-CN"/>
          </a:p>
          <a:p>
            <a:pPr lvl="1"/>
            <a:r>
              <a:rPr lang="zh-CN" altLang="en-US"/>
              <a:t>服务器端</a:t>
            </a:r>
            <a:r>
              <a:rPr lang="en-US" altLang="zh-CN"/>
              <a:t>-Ubuntu</a:t>
            </a:r>
          </a:p>
          <a:p>
            <a:pPr lvl="1"/>
            <a:endParaRPr lang="en-US" altLang="zh-CN"/>
          </a:p>
          <a:p>
            <a:pPr lvl="1"/>
            <a:r>
              <a:rPr lang="zh-CN" altLang="en-US"/>
              <a:t>机器人</a:t>
            </a:r>
            <a:r>
              <a:rPr lang="en-US" altLang="zh-CN"/>
              <a:t>-Turtlebot</a:t>
            </a:r>
            <a:r>
              <a:rPr lang="zh-CN" altLang="en-US"/>
              <a:t>机器人</a:t>
            </a:r>
            <a:endParaRPr lang="en-US" altLang="zh-CN" dirty="0"/>
          </a:p>
          <a:p>
            <a:pPr marL="457200" lvl="1" indent="0">
              <a:buNone/>
            </a:pPr>
            <a:endParaRPr lang="zh-CN" altLang="en-US" dirty="0"/>
          </a:p>
        </p:txBody>
      </p:sp>
      <p:pic>
        <p:nvPicPr>
          <p:cNvPr id="4" name="Picture 4" descr="图示&#10;&#10;描述已自动生成">
            <a:extLst>
              <a:ext uri="{FF2B5EF4-FFF2-40B4-BE49-F238E27FC236}">
                <a16:creationId xmlns:a16="http://schemas.microsoft.com/office/drawing/2014/main" id="{84D5CFB6-2EE0-7D89-8389-B5CDEDF382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94935" y="1988820"/>
            <a:ext cx="6659245" cy="2858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系统部署与运行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/>
              <a:t>演示软件系统的运行情况</a:t>
            </a:r>
            <a:endParaRPr lang="en-US" altLang="zh-CN"/>
          </a:p>
          <a:p>
            <a:pPr lvl="1"/>
            <a:r>
              <a:rPr lang="zh-CN" altLang="en-US"/>
              <a:t>具体请观看演示视频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96851796"/>
      </p:ext>
    </p:extLst>
  </p:cSld>
  <p:clrMapOvr>
    <a:masterClrMapping/>
  </p:clrMapOvr>
  <p:transition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sym typeface="+mn-ea"/>
              </a:rPr>
              <a:t>开源社区的使用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/>
              <a:t>访问过的开源社区</a:t>
            </a:r>
            <a:endParaRPr lang="en-US" altLang="zh-CN"/>
          </a:p>
          <a:p>
            <a:pPr lvl="1"/>
            <a:r>
              <a:rPr lang="en-US" altLang="zh-CN"/>
              <a:t>CSDN</a:t>
            </a:r>
            <a:r>
              <a:rPr lang="zh-CN" altLang="en-US"/>
              <a:t>、</a:t>
            </a:r>
            <a:r>
              <a:rPr lang="en-US" altLang="zh-CN"/>
              <a:t>GitHub</a:t>
            </a:r>
            <a:r>
              <a:rPr lang="zh-CN" altLang="en-US"/>
              <a:t>、</a:t>
            </a:r>
            <a:r>
              <a:rPr lang="en-US" altLang="zh-CN"/>
              <a:t>StackOverflow</a:t>
            </a:r>
            <a:r>
              <a:rPr lang="zh-CN" altLang="en-US"/>
              <a:t>、</a:t>
            </a:r>
            <a:r>
              <a:rPr lang="en-US" altLang="zh-CN"/>
              <a:t>Gitee</a:t>
            </a:r>
            <a:r>
              <a:rPr lang="zh-CN" altLang="en-US"/>
              <a:t>、</a:t>
            </a:r>
            <a:r>
              <a:rPr lang="en-US" altLang="zh-CN"/>
              <a:t>educoder</a:t>
            </a:r>
            <a:r>
              <a:rPr lang="zh-CN" altLang="en-US"/>
              <a:t>、</a:t>
            </a:r>
            <a:r>
              <a:rPr lang="en-US" altLang="zh-CN"/>
              <a:t>trustie</a:t>
            </a:r>
          </a:p>
          <a:p>
            <a:pPr lvl="1"/>
            <a:endParaRPr lang="en-US" altLang="zh-CN"/>
          </a:p>
          <a:p>
            <a:r>
              <a:rPr lang="zh-CN" altLang="en-US"/>
              <a:t>开源社区作用</a:t>
            </a:r>
            <a:endParaRPr lang="en-US" altLang="zh-CN"/>
          </a:p>
          <a:p>
            <a:pPr lvl="1"/>
            <a:r>
              <a:rPr lang="zh-CN" altLang="en-US"/>
              <a:t>解决编程遇到的问题</a:t>
            </a:r>
            <a:endParaRPr lang="en-US" altLang="zh-CN"/>
          </a:p>
          <a:p>
            <a:pPr lvl="1"/>
            <a:r>
              <a:rPr lang="zh-CN" altLang="en-US"/>
              <a:t>依托社区帮助学习好的代码片段</a:t>
            </a:r>
            <a:endParaRPr lang="en-US" altLang="zh-CN"/>
          </a:p>
          <a:p>
            <a:pPr lvl="1"/>
            <a:r>
              <a:rPr lang="zh-CN" altLang="en-US"/>
              <a:t>自由学习交流的空间</a:t>
            </a:r>
            <a:endParaRPr lang="en-US" altLang="zh-CN"/>
          </a:p>
          <a:p>
            <a:pPr lvl="1"/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8559399"/>
      </p:ext>
    </p:extLst>
  </p:cSld>
  <p:clrMapOvr>
    <a:masterClrMapping/>
  </p:clrMapOvr>
  <p:transition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实践收获与感受</a:t>
            </a:r>
            <a:endParaRPr lang="zh-CN" altLang="en-US" dirty="0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遇到的困难和问题</a:t>
            </a:r>
          </a:p>
          <a:p>
            <a:pPr lvl="1">
              <a:buFont typeface="Wingdings" panose="05000000000000000000" charset="0"/>
              <a:buChar char="ü"/>
            </a:pPr>
            <a:r>
              <a:rPr lang="zh-CN" altLang="en-US" sz="3200" dirty="0">
                <a:solidFill>
                  <a:srgbClr val="002060"/>
                </a:solidFill>
              </a:rPr>
              <a:t>疫情隔离工作难以开展</a:t>
            </a:r>
          </a:p>
          <a:p>
            <a:pPr lvl="1">
              <a:buFont typeface="Wingdings" panose="05000000000000000000" charset="0"/>
              <a:buChar char="ü"/>
            </a:pPr>
            <a:r>
              <a:rPr lang="zh-CN" altLang="en-US" sz="3200" dirty="0">
                <a:solidFill>
                  <a:srgbClr val="002060"/>
                </a:solidFill>
              </a:rPr>
              <a:t>软件开发流程不熟悉，代码框架搭建困难</a:t>
            </a:r>
            <a:endParaRPr lang="en-US" altLang="zh-CN" sz="3200" dirty="0">
              <a:solidFill>
                <a:srgbClr val="002060"/>
              </a:solidFill>
            </a:endParaRPr>
          </a:p>
          <a:p>
            <a:r>
              <a:rPr lang="zh-CN" altLang="en-US" dirty="0"/>
              <a:t>实践的心得和体会</a:t>
            </a:r>
          </a:p>
          <a:p>
            <a:pPr marL="742950" lvl="1" indent="-285750">
              <a:buFont typeface="Wingdings" panose="05000000000000000000" charset="0"/>
              <a:buChar char="ü"/>
            </a:pPr>
            <a:r>
              <a:rPr lang="zh-CN" altLang="en-US" sz="3200" dirty="0">
                <a:solidFill>
                  <a:srgbClr val="002060"/>
                </a:solidFill>
              </a:rPr>
              <a:t>兴趣是最好的导师</a:t>
            </a:r>
          </a:p>
          <a:p>
            <a:pPr marL="742950" lvl="1" indent="-285750">
              <a:buFont typeface="Wingdings" panose="05000000000000000000" charset="0"/>
              <a:buChar char="ü"/>
            </a:pPr>
            <a:r>
              <a:rPr lang="zh-CN" altLang="en-US" sz="3200" dirty="0">
                <a:solidFill>
                  <a:srgbClr val="002060"/>
                </a:solidFill>
              </a:rPr>
              <a:t>多去访问开源社区</a:t>
            </a:r>
            <a:endParaRPr lang="en-US" altLang="zh-CN" sz="3200" dirty="0">
              <a:solidFill>
                <a:srgbClr val="002060"/>
              </a:solidFill>
            </a:endParaRPr>
          </a:p>
          <a:p>
            <a:r>
              <a:rPr lang="zh-CN" altLang="en-US" dirty="0">
                <a:sym typeface="+mn-ea"/>
              </a:rPr>
              <a:t>实践的收获和成就</a:t>
            </a:r>
          </a:p>
          <a:p>
            <a:pPr marL="742950" lvl="1" indent="-285750">
              <a:buFont typeface="Wingdings" panose="05000000000000000000" charset="0"/>
              <a:buChar char="ü"/>
            </a:pPr>
            <a:r>
              <a:rPr lang="zh-CN" altLang="en-US" sz="3200" dirty="0">
                <a:solidFill>
                  <a:srgbClr val="002060"/>
                </a:solidFill>
              </a:rPr>
              <a:t>获得开发软件的经验</a:t>
            </a:r>
          </a:p>
          <a:p>
            <a:pPr marL="742950" lvl="1" indent="-285750">
              <a:buFont typeface="Wingdings" panose="05000000000000000000" charset="0"/>
              <a:buChar char="ü"/>
            </a:pPr>
            <a:r>
              <a:rPr lang="zh-CN" altLang="en-US" sz="3200" dirty="0">
                <a:solidFill>
                  <a:srgbClr val="002060"/>
                </a:solidFill>
              </a:rPr>
              <a:t>文档编写能力提高</a:t>
            </a:r>
            <a:endParaRPr lang="en-US" altLang="zh-CN" sz="3200" dirty="0">
              <a:solidFill>
                <a:srgbClr val="002060"/>
              </a:solidFill>
            </a:endParaRPr>
          </a:p>
          <a:p>
            <a:endParaRPr lang="en-US" altLang="zh-CN" sz="3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OC_GUID" val="{cb355037-087a-4cdd-a4de-972ce56b9656}"/>
</p:tagLst>
</file>

<file path=ppt/theme/theme1.xml><?xml version="1.0" encoding="utf-8"?>
<a:theme xmlns:a="http://schemas.openxmlformats.org/drawingml/2006/main" name="自定义设计方案">
  <a:themeElements>
    <a:clrScheme name="自定义 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0000"/>
      </a:accent1>
      <a:accent2>
        <a:srgbClr val="000000"/>
      </a:accent2>
      <a:accent3>
        <a:srgbClr val="0000FF"/>
      </a:accent3>
      <a:accent4>
        <a:srgbClr val="00B0F0"/>
      </a:accent4>
      <a:accent5>
        <a:srgbClr val="0000BF"/>
      </a:accent5>
      <a:accent6>
        <a:srgbClr val="00B050"/>
      </a:accent6>
      <a:hlink>
        <a:srgbClr val="92D050"/>
      </a:hlink>
      <a:folHlink>
        <a:srgbClr val="FF0000"/>
      </a:folHlink>
    </a:clrScheme>
    <a:fontScheme name="自定义 11">
      <a:majorFont>
        <a:latin typeface="Times New Roman"/>
        <a:ea typeface="微软雅黑"/>
        <a:cs typeface=""/>
      </a:majorFont>
      <a:minorFont>
        <a:latin typeface="Verdana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《卫星导航定位导论》 20100913</Template>
  <TotalTime>350</TotalTime>
  <Words>1215</Words>
  <Application>Microsoft Office PowerPoint</Application>
  <PresentationFormat>自定义</PresentationFormat>
  <Paragraphs>304</Paragraphs>
  <Slides>55</Slides>
  <Notes>51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55</vt:i4>
      </vt:variant>
    </vt:vector>
  </HeadingPairs>
  <TitlesOfParts>
    <vt:vector size="61" baseType="lpstr">
      <vt:lpstr>微软雅黑</vt:lpstr>
      <vt:lpstr>Arial</vt:lpstr>
      <vt:lpstr>Times New Roman</vt:lpstr>
      <vt:lpstr>Verdana</vt:lpstr>
      <vt:lpstr>Wingdings</vt:lpstr>
      <vt:lpstr>自定义设计方案</vt:lpstr>
      <vt:lpstr>PowerPoint 演示文稿</vt:lpstr>
      <vt:lpstr>汇报内容</vt:lpstr>
      <vt:lpstr>软件需求与创意</vt:lpstr>
      <vt:lpstr>软件需求与创意</vt:lpstr>
      <vt:lpstr>软件需求与创意</vt:lpstr>
      <vt:lpstr>需求模型与文档</vt:lpstr>
      <vt:lpstr>需求模型与文档</vt:lpstr>
      <vt:lpstr>需求模型与文档</vt:lpstr>
      <vt:lpstr>需求模型与文档</vt:lpstr>
      <vt:lpstr>需求模型与文档</vt:lpstr>
      <vt:lpstr>需求模型与文档</vt:lpstr>
      <vt:lpstr>需求模型与文档</vt:lpstr>
      <vt:lpstr>需求模型与文档</vt:lpstr>
      <vt:lpstr>需求模型与文档</vt:lpstr>
      <vt:lpstr>需求模型与文档</vt:lpstr>
      <vt:lpstr>需求模型与文档</vt:lpstr>
      <vt:lpstr>需求模型与文档</vt:lpstr>
      <vt:lpstr>需求模型与文档</vt:lpstr>
      <vt:lpstr>需求模型与文档</vt:lpstr>
      <vt:lpstr>软件开发技术与工具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代码编写</vt:lpstr>
      <vt:lpstr>代码编写</vt:lpstr>
      <vt:lpstr>软件质量与保证</vt:lpstr>
      <vt:lpstr>软件质量与保证</vt:lpstr>
      <vt:lpstr>系统部署与运行</vt:lpstr>
      <vt:lpstr>系统部署与运行</vt:lpstr>
      <vt:lpstr>开源社区的使用</vt:lpstr>
      <vt:lpstr>实践收获与感受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kd</dc:creator>
  <cp:lastModifiedBy>谢 昌熔</cp:lastModifiedBy>
  <cp:revision>2459</cp:revision>
  <dcterms:created xsi:type="dcterms:W3CDTF">2113-01-01T00:00:00Z</dcterms:created>
  <dcterms:modified xsi:type="dcterms:W3CDTF">2022-07-10T04:12:19Z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2052-11.1.0.10700</vt:lpwstr>
  </property>
  <property fmtid="{D5CDD505-2E9C-101B-9397-08002B2CF9AE}" pid="3" name="ICV">
    <vt:lpwstr>B605E4BF24AC4015B4D9A70B13182C23</vt:lpwstr>
  </property>
</Properties>
</file>