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891" r:id="rId2"/>
    <p:sldId id="321" r:id="rId3"/>
    <p:sldId id="322" r:id="rId4"/>
    <p:sldId id="2892" r:id="rId5"/>
    <p:sldId id="2893" r:id="rId6"/>
    <p:sldId id="340" r:id="rId7"/>
    <p:sldId id="2910" r:id="rId8"/>
    <p:sldId id="2911" r:id="rId9"/>
    <p:sldId id="2912" r:id="rId10"/>
    <p:sldId id="2913" r:id="rId11"/>
    <p:sldId id="2914" r:id="rId12"/>
    <p:sldId id="2915" r:id="rId13"/>
    <p:sldId id="2916" r:id="rId14"/>
    <p:sldId id="2917" r:id="rId15"/>
    <p:sldId id="2918" r:id="rId16"/>
    <p:sldId id="2894" r:id="rId17"/>
    <p:sldId id="2919" r:id="rId18"/>
    <p:sldId id="2920" r:id="rId19"/>
    <p:sldId id="2909" r:id="rId20"/>
    <p:sldId id="331" r:id="rId21"/>
    <p:sldId id="330" r:id="rId22"/>
    <p:sldId id="2921" r:id="rId23"/>
    <p:sldId id="2922" r:id="rId24"/>
    <p:sldId id="2923" r:id="rId25"/>
    <p:sldId id="2924" r:id="rId26"/>
    <p:sldId id="2925" r:id="rId27"/>
    <p:sldId id="2926" r:id="rId28"/>
    <p:sldId id="2927" r:id="rId29"/>
    <p:sldId id="2928" r:id="rId30"/>
    <p:sldId id="2929" r:id="rId31"/>
    <p:sldId id="2899" r:id="rId32"/>
    <p:sldId id="2930" r:id="rId33"/>
    <p:sldId id="2931" r:id="rId34"/>
    <p:sldId id="2932" r:id="rId35"/>
    <p:sldId id="2933" r:id="rId36"/>
    <p:sldId id="2934" r:id="rId37"/>
    <p:sldId id="2935" r:id="rId38"/>
    <p:sldId id="2936" r:id="rId39"/>
    <p:sldId id="2949" r:id="rId40"/>
    <p:sldId id="2900" r:id="rId41"/>
    <p:sldId id="2942" r:id="rId42"/>
    <p:sldId id="2943" r:id="rId43"/>
    <p:sldId id="2944" r:id="rId44"/>
    <p:sldId id="2946" r:id="rId45"/>
    <p:sldId id="2945" r:id="rId46"/>
    <p:sldId id="2947" r:id="rId47"/>
    <p:sldId id="2948" r:id="rId48"/>
    <p:sldId id="325" r:id="rId49"/>
    <p:sldId id="2902" r:id="rId50"/>
    <p:sldId id="332" r:id="rId51"/>
    <p:sldId id="2904" r:id="rId52"/>
    <p:sldId id="326" r:id="rId53"/>
    <p:sldId id="2906" r:id="rId54"/>
    <p:sldId id="2950" r:id="rId55"/>
    <p:sldId id="328" r:id="rId56"/>
  </p:sldIdLst>
  <p:sldSz cx="12190413" cy="6858000"/>
  <p:notesSz cx="7099300" cy="10234613"/>
  <p:custDataLst>
    <p:tags r:id="rId5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60" d="100"/>
          <a:sy n="60" d="100"/>
        </p:scale>
        <p:origin x="90" y="936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4743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8222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10105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64511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20157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15682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08588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30805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04746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31359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47079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98095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74096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95273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72104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49501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93217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71349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336289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367803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62638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021500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36609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3582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5036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79621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36972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969900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019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589975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304138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884498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686638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656975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39981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66229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830683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53122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577439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311037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022908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48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977289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246038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530672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55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r>
              <a:rPr lang="zh-CN" altLang="en-US" sz="3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名称：基于机器人的物流“智取”系统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成员：谢昌熔，樊译文，花涛，李天鸿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2022.7.10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现实问题</a:t>
            </a:r>
            <a:endParaRPr lang="en-US" altLang="zh-CN"/>
          </a:p>
          <a:p>
            <a:pPr marL="0" indent="0">
              <a:buNone/>
            </a:pPr>
            <a:endParaRPr lang="zh-CN" altLang="en-US" dirty="0"/>
          </a:p>
          <a:p>
            <a:pPr lvl="1"/>
            <a:r>
              <a:rPr lang="zh-CN" altLang="en-US"/>
              <a:t>快递堆放杂乱，找件耗费大量时间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zh-CN" altLang="en-US"/>
              <a:t>大量客户取件时容易丢件</a:t>
            </a: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50E8B4-45B2-1942-FE38-CBF9AF3398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9" r="28091" b="613"/>
          <a:stretch/>
        </p:blipFill>
        <p:spPr bwMode="auto">
          <a:xfrm>
            <a:off x="8265554" y="692150"/>
            <a:ext cx="3919971" cy="5941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核心功能</a:t>
            </a:r>
          </a:p>
          <a:p>
            <a:pPr marL="457200" lvl="1" indent="0">
              <a:buNone/>
            </a:pP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“智取”实现找件取件自动化</a:t>
            </a:r>
            <a:endParaRPr lang="en-US" altLang="zh-CN"/>
          </a:p>
          <a:p>
            <a:pPr marL="457200" lvl="1" indent="0">
              <a:buNone/>
            </a:pPr>
            <a:endParaRPr lang="en-US" altLang="zh-CN"/>
          </a:p>
          <a:p>
            <a:pPr lvl="2"/>
            <a:r>
              <a:rPr lang="zh-CN" altLang="en-US"/>
              <a:t>机器人自动规划路径</a:t>
            </a:r>
            <a:endParaRPr lang="en-US" altLang="zh-CN"/>
          </a:p>
          <a:p>
            <a:pPr lvl="2"/>
            <a:r>
              <a:rPr lang="zh-CN" altLang="en-US"/>
              <a:t>机器人自动取件并返回</a:t>
            </a:r>
            <a:endParaRPr lang="en-US" altLang="zh-CN"/>
          </a:p>
          <a:p>
            <a:pPr lvl="2"/>
            <a:r>
              <a:rPr lang="zh-CN" altLang="en-US"/>
              <a:t>系统自动添加货物出库记录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171651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需求创意</a:t>
            </a:r>
            <a:endParaRPr lang="zh-CN" altLang="en-US" dirty="0"/>
          </a:p>
          <a:p>
            <a:pPr lvl="1">
              <a:lnSpc>
                <a:spcPct val="200000"/>
              </a:lnSpc>
            </a:pPr>
            <a:r>
              <a:rPr lang="zh-CN" altLang="en-US"/>
              <a:t>借助机器人实现全自动化找件取件过程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机器人自动定位快件位置并导航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取件排队叫号机制减少用户等待时间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取件出库自动记录，利于解决丢件等问题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825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用例图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571A021-6B8F-C98A-0FD6-BE86C1FE3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41" y="972708"/>
            <a:ext cx="6219311" cy="54446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“用户登录”顺序图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62EC7ED-C1F8-3EB6-5075-525A4AEC6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515416" cy="446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843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“用户注册”顺序图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369744-1A3F-D06C-3584-BE9DDD1FA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533866" cy="446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9766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“历史记录”顺序图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E6D616-8B48-EB25-EC0F-1A4F320FF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779" y="1125538"/>
            <a:ext cx="7594634" cy="449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6705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“查询余件”顺序图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68F94B-8A2B-4981-2B31-01353DC03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473099" cy="442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5413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“加入取件队列”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1A94F3-97D9-84B9-0E0D-187E51630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559" y="1121237"/>
            <a:ext cx="7952786" cy="460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8208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“系统设置”顺序图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1350BC-F617-F9E9-BF3C-6EDE363C1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44" y="1125538"/>
            <a:ext cx="7481962" cy="410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9749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“发送取件指令”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78D738-2313-AE88-E351-D4FD39BE4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974" y="1125538"/>
            <a:ext cx="7200800" cy="53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1291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“智取”功能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A1D3B0-2004-495C-2639-CD3B9EE28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926" y="1342640"/>
            <a:ext cx="8612133" cy="428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198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2616339-A3FA-22CF-D060-9329112C1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095" y="1851956"/>
            <a:ext cx="8554009" cy="4304149"/>
          </a:xfrm>
          <a:prstGeom prst="rect">
            <a:avLst/>
          </a:prstGeom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分析类图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710342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性能要求</a:t>
            </a:r>
            <a:endParaRPr lang="en-US" altLang="zh-CN"/>
          </a:p>
          <a:p>
            <a:pPr lvl="2"/>
            <a:r>
              <a:rPr lang="zh-CN" altLang="en-US"/>
              <a:t>功能响应时间要求：软件界面操作响应时间小于</a:t>
            </a:r>
            <a:r>
              <a:rPr lang="en-US" altLang="zh-CN"/>
              <a:t>1</a:t>
            </a:r>
            <a:r>
              <a:rPr lang="zh-CN" altLang="en-US"/>
              <a:t>秒</a:t>
            </a:r>
            <a:endParaRPr lang="en-US" altLang="zh-CN"/>
          </a:p>
          <a:p>
            <a:pPr lvl="2"/>
            <a:r>
              <a:rPr lang="zh-CN" altLang="en-US"/>
              <a:t>机器人响应要求：发送指令到机器人执行间响应时间不超过</a:t>
            </a:r>
            <a:r>
              <a:rPr lang="en-US" altLang="zh-CN"/>
              <a:t>3</a:t>
            </a:r>
            <a:r>
              <a:rPr lang="zh-CN" altLang="en-US"/>
              <a:t>秒</a:t>
            </a:r>
            <a:endParaRPr lang="en-US" altLang="zh-CN"/>
          </a:p>
          <a:p>
            <a:pPr lvl="2"/>
            <a:r>
              <a:rPr lang="zh-CN" altLang="en-US"/>
              <a:t>可靠性要求：系统支持</a:t>
            </a:r>
            <a:r>
              <a:rPr lang="en-US" altLang="zh-CN"/>
              <a:t>7*24</a:t>
            </a:r>
            <a:r>
              <a:rPr lang="zh-CN" altLang="en-US"/>
              <a:t>长期稳定运行，且系统维护不影响使用</a:t>
            </a:r>
          </a:p>
          <a:p>
            <a:pPr lvl="1"/>
            <a:r>
              <a:rPr lang="zh-CN" altLang="en-US"/>
              <a:t>设计约束</a:t>
            </a:r>
            <a:endParaRPr lang="en-US" altLang="zh-CN"/>
          </a:p>
          <a:p>
            <a:pPr lvl="2"/>
            <a:r>
              <a:rPr lang="zh-CN" altLang="en-US"/>
              <a:t>运行环境：安装了</a:t>
            </a:r>
            <a:r>
              <a:rPr lang="en-US" altLang="zh-CN"/>
              <a:t>ros</a:t>
            </a:r>
            <a:r>
              <a:rPr lang="zh-CN" altLang="en-US"/>
              <a:t>操作系统的</a:t>
            </a:r>
            <a:r>
              <a:rPr lang="en-US" altLang="zh-CN"/>
              <a:t>Ubuntu 14.04</a:t>
            </a:r>
            <a:r>
              <a:rPr lang="zh-CN" altLang="en-US"/>
              <a:t>操作系统</a:t>
            </a:r>
            <a:endParaRPr lang="en-US" altLang="zh-CN"/>
          </a:p>
          <a:p>
            <a:pPr lvl="2"/>
            <a:r>
              <a:rPr lang="zh-CN" altLang="en-US"/>
              <a:t>时间约束：在</a:t>
            </a:r>
            <a:r>
              <a:rPr lang="en-US" altLang="zh-CN"/>
              <a:t>2022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月初完成开发工作的主要任务</a:t>
            </a:r>
            <a:endParaRPr lang="en-US" altLang="zh-CN"/>
          </a:p>
          <a:p>
            <a:pPr lvl="2"/>
            <a:r>
              <a:rPr lang="zh-CN" altLang="en-US"/>
              <a:t>技术约束：必须高效利用现有的高质量开源代码和框架</a:t>
            </a:r>
            <a:endParaRPr lang="en-US" altLang="zh-CN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772966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界面要求</a:t>
            </a:r>
            <a:endParaRPr lang="en-US" altLang="zh-CN"/>
          </a:p>
          <a:p>
            <a:pPr lvl="2"/>
            <a:r>
              <a:rPr lang="zh-CN" altLang="en-US"/>
              <a:t>手机客户端：要具备较高的观赏性，布局紧凑，有联系的组件尽量布局在一个页面中，界面功能选项不杂乱。</a:t>
            </a:r>
            <a:endParaRPr lang="en-US" altLang="zh-CN"/>
          </a:p>
          <a:p>
            <a:pPr marL="914400" lvl="2" indent="0">
              <a:buNone/>
            </a:pPr>
            <a:endParaRPr lang="en-US" altLang="zh-CN"/>
          </a:p>
          <a:p>
            <a:pPr lvl="1"/>
            <a:r>
              <a:rPr lang="zh-CN" altLang="en-US"/>
              <a:t>进度要求</a:t>
            </a:r>
            <a:endParaRPr lang="en-US" altLang="zh-CN"/>
          </a:p>
          <a:p>
            <a:pPr lvl="2"/>
            <a:r>
              <a:rPr lang="zh-CN" altLang="en-US"/>
              <a:t>需要开发者在</a:t>
            </a:r>
            <a:r>
              <a:rPr lang="en-US" altLang="zh-CN"/>
              <a:t>2022</a:t>
            </a:r>
            <a:r>
              <a:rPr lang="zh-CN" altLang="en-US"/>
              <a:t>年</a:t>
            </a:r>
            <a:r>
              <a:rPr lang="en-US" altLang="zh-CN"/>
              <a:t>1</a:t>
            </a:r>
            <a:r>
              <a:rPr lang="zh-CN" altLang="en-US"/>
              <a:t>月下旬给出软件原型，并在同年</a:t>
            </a:r>
            <a:r>
              <a:rPr lang="en-US" altLang="zh-CN"/>
              <a:t>6</a:t>
            </a:r>
            <a:r>
              <a:rPr lang="zh-CN" altLang="en-US"/>
              <a:t>月底完成全部软件开发工作，完成验收与交付。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717922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交付要求</a:t>
            </a:r>
            <a:endParaRPr lang="en-US" altLang="zh-CN"/>
          </a:p>
          <a:p>
            <a:pPr lvl="2"/>
            <a:r>
              <a:rPr lang="zh-CN" altLang="en-US"/>
              <a:t>后端服务器软件、手机客户端软件</a:t>
            </a:r>
            <a:endParaRPr lang="en-US" altLang="zh-CN"/>
          </a:p>
          <a:p>
            <a:pPr lvl="2"/>
            <a:r>
              <a:rPr lang="zh-CN" altLang="en-US"/>
              <a:t>软件设计规格说明书与软件需求规格说明书的电子文档</a:t>
            </a:r>
            <a:endParaRPr lang="en-US" altLang="zh-CN"/>
          </a:p>
          <a:p>
            <a:pPr lvl="2"/>
            <a:r>
              <a:rPr lang="zh-CN" altLang="en-US"/>
              <a:t>使用说明书的电子文档和纸质文档</a:t>
            </a:r>
          </a:p>
          <a:p>
            <a:pPr lvl="1"/>
            <a:r>
              <a:rPr lang="zh-CN" altLang="en-US"/>
              <a:t>验收要求</a:t>
            </a:r>
            <a:endParaRPr lang="en-US" altLang="zh-CN"/>
          </a:p>
          <a:p>
            <a:pPr lvl="2"/>
            <a:r>
              <a:rPr lang="zh-CN" altLang="en-US"/>
              <a:t>要求系统运行全程无</a:t>
            </a:r>
            <a:r>
              <a:rPr lang="en-US" altLang="zh-CN"/>
              <a:t>bug</a:t>
            </a:r>
            <a:r>
              <a:rPr lang="zh-CN" altLang="en-US"/>
              <a:t>，能在用户非正常操作时报告错误</a:t>
            </a:r>
            <a:endParaRPr lang="en-US" altLang="zh-CN"/>
          </a:p>
          <a:p>
            <a:pPr lvl="2"/>
            <a:r>
              <a:rPr lang="zh-CN" altLang="en-US"/>
              <a:t>要求在不同实际场景检测中，系统能完成取货功能流程</a:t>
            </a:r>
            <a:endParaRPr lang="en-US" altLang="zh-CN"/>
          </a:p>
          <a:p>
            <a:pPr lvl="2"/>
            <a:r>
              <a:rPr lang="zh-CN" altLang="en-US"/>
              <a:t>要求系统中不存在遗留的调试代码等，以免影响用户体验</a:t>
            </a:r>
            <a:endParaRPr lang="en-US" altLang="zh-CN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70384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软件需求文档</a:t>
            </a:r>
            <a:endParaRPr lang="en-US" altLang="zh-CN"/>
          </a:p>
          <a:p>
            <a:pPr marL="0" indent="0">
              <a:buNone/>
            </a:pPr>
            <a:endParaRPr lang="zh-CN" altLang="en-US" dirty="0"/>
          </a:p>
          <a:p>
            <a:pPr lvl="1"/>
            <a:r>
              <a:rPr lang="en-US" altLang="zh-CN"/>
              <a:t>《</a:t>
            </a:r>
            <a:r>
              <a:rPr lang="zh-CN" altLang="en-US"/>
              <a:t>基于机器人的物流“智取”系统需求构思及描述</a:t>
            </a:r>
            <a:r>
              <a:rPr lang="en-US" altLang="zh-CN"/>
              <a:t>》</a:t>
            </a:r>
          </a:p>
          <a:p>
            <a:pPr lvl="1"/>
            <a:endParaRPr lang="en-US" altLang="zh-CN"/>
          </a:p>
          <a:p>
            <a:pPr lvl="1"/>
            <a:r>
              <a:rPr lang="en-US" altLang="zh-CN"/>
              <a:t>《</a:t>
            </a:r>
            <a:r>
              <a:rPr lang="zh-CN" altLang="en-US"/>
              <a:t>基于机器人的物流“智取”系统需求规格说明书</a:t>
            </a:r>
            <a:r>
              <a:rPr lang="en-US" altLang="zh-CN"/>
              <a:t>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966042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/>
              <a:t>UML</a:t>
            </a:r>
            <a:r>
              <a:rPr lang="zh-CN" altLang="en-US"/>
              <a:t>技术、</a:t>
            </a:r>
            <a:r>
              <a:rPr lang="en-US" altLang="zh-CN"/>
              <a:t>Android APP</a:t>
            </a:r>
            <a:r>
              <a:rPr lang="zh-CN" altLang="en-US"/>
              <a:t>开发技术</a:t>
            </a:r>
            <a:endParaRPr lang="en-US" altLang="zh-CN"/>
          </a:p>
          <a:p>
            <a:pPr lvl="1"/>
            <a:r>
              <a:rPr lang="zh-CN" altLang="en-US"/>
              <a:t>机器人编程与避障导航技术</a:t>
            </a:r>
            <a:endParaRPr lang="en-US" altLang="zh-CN"/>
          </a:p>
          <a:p>
            <a:pPr lvl="1"/>
            <a:r>
              <a:rPr lang="zh-CN" altLang="en-US"/>
              <a:t>基于</a:t>
            </a:r>
            <a:r>
              <a:rPr lang="en-US" altLang="zh-CN"/>
              <a:t>rosbridge</a:t>
            </a:r>
            <a:r>
              <a:rPr lang="zh-CN" altLang="en-US"/>
              <a:t>的通信技术</a:t>
            </a:r>
            <a:endParaRPr lang="en-US" altLang="zh-CN" dirty="0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Java</a:t>
            </a:r>
            <a:r>
              <a:rPr lang="zh-CN" altLang="en-US"/>
              <a:t>、</a:t>
            </a:r>
            <a:r>
              <a:rPr lang="en-US" altLang="zh-CN"/>
              <a:t>JavaScript</a:t>
            </a:r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en-US" altLang="zh-CN"/>
              <a:t>Android Studio</a:t>
            </a:r>
            <a:r>
              <a:rPr lang="zh-CN" altLang="en-US"/>
              <a:t>、</a:t>
            </a:r>
            <a:r>
              <a:rPr lang="en-US" altLang="zh-CN"/>
              <a:t>IDEA</a:t>
            </a:r>
            <a:r>
              <a:rPr lang="zh-CN" altLang="en-US"/>
              <a:t>、</a:t>
            </a:r>
            <a:r>
              <a:rPr lang="en-US" altLang="zh-CN"/>
              <a:t>visio</a:t>
            </a:r>
            <a:r>
              <a:rPr lang="zh-CN" altLang="en-US"/>
              <a:t>、</a:t>
            </a:r>
            <a:r>
              <a:rPr lang="en-US" altLang="zh-CN"/>
              <a:t>office</a:t>
            </a:r>
            <a:r>
              <a:rPr lang="zh-CN" altLang="en-US"/>
              <a:t>、</a:t>
            </a:r>
            <a:r>
              <a:rPr lang="en-US" altLang="zh-CN"/>
              <a:t>sonarqube</a:t>
            </a:r>
            <a:r>
              <a:rPr lang="zh-CN" altLang="en-US"/>
              <a:t>等</a:t>
            </a:r>
            <a:endParaRPr lang="en-US" altLang="zh-CN"/>
          </a:p>
          <a:p>
            <a:pPr lvl="1"/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0B0FDBD-BD5F-337C-E7B4-33FE8F0E9C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94" y="680596"/>
            <a:ext cx="7087209" cy="5916756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“智能取件终端”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6D2572C-5CA9-10E7-AABA-FE73AF48C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30" y="1268760"/>
            <a:ext cx="6966582" cy="4453304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“后台控制中心”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4945888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D606A2-E26C-35BE-CBD6-97A54B0227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62" y="1038549"/>
            <a:ext cx="5585760" cy="5214290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“机器人取件控制”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0946228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99AD4F-487E-2A8D-0CE4-98408848F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30" y="2168860"/>
            <a:ext cx="9361040" cy="4014074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/>
              <a:t>部署图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6086373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F4CB0F-53CB-7584-B32F-905EE1646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42" y="708648"/>
            <a:ext cx="2592288" cy="563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RegisterUI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559983-C429-146E-91C9-DFC8A9851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14" y="2633470"/>
            <a:ext cx="2988332" cy="30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1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LoginUI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2050" name="图片 1">
            <a:extLst>
              <a:ext uri="{FF2B5EF4-FFF2-40B4-BE49-F238E27FC236}">
                <a16:creationId xmlns:a16="http://schemas.microsoft.com/office/drawing/2014/main" id="{C6A753D4-1B13-5918-B6A6-1271482CC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2" b="15594"/>
          <a:stretch>
            <a:fillRect/>
          </a:stretch>
        </p:blipFill>
        <p:spPr bwMode="auto">
          <a:xfrm>
            <a:off x="6815286" y="1119858"/>
            <a:ext cx="3060340" cy="507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DFEC189-F76A-124C-9FD1-2BE745C43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98" y="2953966"/>
            <a:ext cx="2772308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26240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SetUI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AE6C7A-63C6-5F6A-0DCF-122D9BD28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322" y="908720"/>
            <a:ext cx="2376264" cy="513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16A7E2D-3D93-5300-3651-B040FA968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2823971"/>
            <a:ext cx="2700300" cy="29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6992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SearchUI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DB37A4A-673A-D205-A546-E6DAFC1CC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1125538"/>
            <a:ext cx="2916324" cy="510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C3F396-0144-0B5F-2C8A-6B86BE42A8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4" y="2706784"/>
            <a:ext cx="2251421" cy="19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5614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PickUpUI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F09463A-3D0C-55AC-265F-F4A8707EF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50" y="1125537"/>
            <a:ext cx="2988332" cy="527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4298635-4016-F647-F276-117BDFA997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90" y="2900946"/>
            <a:ext cx="2734830" cy="236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1051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HistoryUI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5314711-B376-D680-B57A-D55FDD4C2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314" y="1125538"/>
            <a:ext cx="2880320" cy="50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1F1CE33-36D5-F625-D75E-E4B77969FB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77" y="2789996"/>
            <a:ext cx="2988111" cy="258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4599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B1F42AF-ADC2-0984-03EC-84F5BA54A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90" y="1125538"/>
            <a:ext cx="6648956" cy="47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“用户注册”用例设计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641914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“用户登录”用例设计</a:t>
            </a:r>
            <a:endParaRPr lang="zh-CN" alt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A2C3FAD-DE67-E3A5-5AC5-26A9E93A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086" y="1125538"/>
            <a:ext cx="6635577" cy="4778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706812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“查询余件”用例设计</a:t>
            </a:r>
            <a:endParaRPr lang="zh-CN" alt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DED91F5-DBF2-3693-96CB-E3EB26758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36190"/>
            <a:ext cx="6734164" cy="484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17737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91B3FCC-FB62-CCC0-D477-8B059CD09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846" y="2204864"/>
            <a:ext cx="7524836" cy="407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“智取”功能用例设计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0923307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“历史记录”用例设计</a:t>
            </a:r>
            <a:endParaRPr lang="zh-CN" alt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E3B9E1C-6533-D424-E529-4ACCC29A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130" y="1125538"/>
            <a:ext cx="6598955" cy="475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15789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“加入取件队列”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用例设计</a:t>
            </a:r>
            <a:endParaRPr lang="zh-CN" altLang="en-US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98E5D6F-8CFA-9E3D-07FE-45AF86692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22" y="1142651"/>
            <a:ext cx="6732748" cy="48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949848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“系统设置”用例设计</a:t>
            </a:r>
            <a:endParaRPr lang="zh-CN" altLang="en-US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53694B4D-60AE-4036-5ACA-571DDBEA7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25538"/>
            <a:ext cx="6748957" cy="485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202594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“发送取件指令”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</a:t>
            </a:r>
            <a:r>
              <a:rPr lang="zh-CN" altLang="en-US"/>
              <a:t>用例设计</a:t>
            </a:r>
            <a:endParaRPr lang="zh-CN" altLang="en-US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9F61DE3-0C95-A9C3-5057-3B5BA5D35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21" y="1125538"/>
            <a:ext cx="7532503" cy="439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769054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F6D5984-442E-9583-7034-4AA3340A1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76" y="2656594"/>
            <a:ext cx="10801200" cy="3513811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设计类图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1209130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66BD72-17A2-E2DA-415F-058EE085B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909" y="1140400"/>
            <a:ext cx="7875931" cy="4880887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精化类间关系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50730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984F586-D855-95AB-7B9E-669D12EF86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10" y="1448780"/>
            <a:ext cx="9986095" cy="4860540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精化用户界面类间关系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2573186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精化关键设计类间关系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554001-5323-602C-91D3-8FEE73317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14" y="3212976"/>
            <a:ext cx="11148221" cy="132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22143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精化类</a:t>
            </a:r>
            <a:r>
              <a:rPr lang="en-US" altLang="zh-CN"/>
              <a:t>Good</a:t>
            </a:r>
            <a:r>
              <a:rPr lang="zh-CN" altLang="en-US"/>
              <a:t>属性设计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1700BA7-3323-2CB4-4C84-6FA7D6C28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58" y="1799733"/>
            <a:ext cx="4301069" cy="392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42624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部分精化类方法设计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DE1A74-C23A-5A3D-DCF2-452489439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42" y="2926364"/>
            <a:ext cx="9973108" cy="252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85137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CDE8086-BE04-6D1F-DB67-348852B16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18" y="716506"/>
            <a:ext cx="5299647" cy="5664822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</a:t>
            </a:r>
            <a:r>
              <a:rPr lang="en-US" altLang="zh-CN"/>
              <a:t>PickUpUI</a:t>
            </a:r>
            <a:r>
              <a:rPr lang="zh-CN" altLang="en-US"/>
              <a:t>类中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pickup</a:t>
            </a:r>
            <a:r>
              <a:rPr lang="zh-CN" altLang="en-US"/>
              <a:t>方法活动图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470578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A626C1C-EFCF-53DA-4C8A-DF96D7759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998" y="1343715"/>
            <a:ext cx="7197804" cy="417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en-US" altLang="zh-CN"/>
              <a:t>PickUpUI</a:t>
            </a:r>
            <a:r>
              <a:rPr lang="zh-CN" altLang="en-US"/>
              <a:t>类对象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/>
              <a:t>  状态图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511244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数据设计及其模型</a:t>
            </a:r>
            <a:endParaRPr lang="en-US" altLang="zh-CN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598A19-F09E-7E02-2597-41BF7224EA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6" y="2908297"/>
            <a:ext cx="2534675" cy="23127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F216962-2A58-23A6-777A-B4735F50A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604" y="2906174"/>
            <a:ext cx="2268252" cy="23148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2A96F1-A052-C00B-DC6B-112E5352A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300" y="2908297"/>
            <a:ext cx="2844316" cy="23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95895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EE2527-5089-6E3F-A90D-5E7BFC671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70" y="999323"/>
            <a:ext cx="3132348" cy="5102696"/>
          </a:xfrm>
          <a:prstGeom prst="rect">
            <a:avLst/>
          </a:prstGeom>
        </p:spPr>
      </p:pic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</a:t>
            </a:r>
            <a:r>
              <a:rPr lang="zh-CN" altLang="en-US"/>
              <a:t>组织结构</a:t>
            </a:r>
            <a:endParaRPr lang="en-US" altLang="zh-CN"/>
          </a:p>
          <a:p>
            <a:pPr lvl="1"/>
            <a:r>
              <a:rPr lang="zh-CN" altLang="en-US"/>
              <a:t>如右图</a:t>
            </a:r>
            <a:endParaRPr lang="en-US" altLang="zh-CN"/>
          </a:p>
          <a:p>
            <a:pPr lvl="1"/>
            <a:endParaRPr lang="en-US" altLang="zh-CN"/>
          </a:p>
          <a:p>
            <a:pPr marL="457200" lvl="1" indent="0">
              <a:buNone/>
            </a:pPr>
            <a:endParaRPr lang="en-US" altLang="zh-CN"/>
          </a:p>
          <a:p>
            <a:r>
              <a:rPr lang="zh-CN" altLang="en-US"/>
              <a:t>程序代码量</a:t>
            </a:r>
            <a:endParaRPr lang="en-US" altLang="zh-CN"/>
          </a:p>
          <a:p>
            <a:pPr lvl="1"/>
            <a:r>
              <a:rPr lang="zh-CN" altLang="en-US"/>
              <a:t>总代码约</a:t>
            </a:r>
            <a:r>
              <a:rPr lang="en-US" altLang="zh-CN"/>
              <a:t>11000</a:t>
            </a:r>
            <a:r>
              <a:rPr lang="zh-CN" altLang="en-US"/>
              <a:t>行</a:t>
            </a:r>
            <a:endParaRPr lang="en-US" altLang="zh-CN"/>
          </a:p>
          <a:p>
            <a:pPr lvl="1"/>
            <a:r>
              <a:rPr lang="zh-CN" altLang="en-US"/>
              <a:t>重用开源代码约</a:t>
            </a:r>
            <a:r>
              <a:rPr lang="en-US" altLang="zh-CN"/>
              <a:t>7500</a:t>
            </a:r>
            <a:r>
              <a:rPr lang="zh-CN" altLang="en-US"/>
              <a:t>行</a:t>
            </a:r>
            <a:endParaRPr lang="en-US" altLang="zh-CN"/>
          </a:p>
          <a:p>
            <a:pPr lvl="1"/>
            <a:r>
              <a:rPr lang="zh-CN" altLang="en-US"/>
              <a:t>独立编写约</a:t>
            </a:r>
            <a:r>
              <a:rPr lang="en-US" altLang="zh-CN"/>
              <a:t>3500</a:t>
            </a:r>
            <a:r>
              <a:rPr lang="zh-CN" altLang="en-US"/>
              <a:t>行</a:t>
            </a:r>
            <a:endParaRPr lang="en-US" altLang="zh-CN"/>
          </a:p>
          <a:p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D6244F-0BE1-1362-FE3C-DDFB0E973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470" y="1272170"/>
            <a:ext cx="2686425" cy="482984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开源代码利用情况</a:t>
            </a:r>
            <a:endParaRPr lang="en-US" altLang="zh-CN" dirty="0"/>
          </a:p>
          <a:p>
            <a:pPr lvl="1"/>
            <a:r>
              <a:rPr lang="zh-CN" altLang="en-US"/>
              <a:t>利用了</a:t>
            </a:r>
            <a:r>
              <a:rPr lang="en-US" altLang="zh-CN"/>
              <a:t>ROSApplication</a:t>
            </a:r>
            <a:r>
              <a:rPr lang="zh-CN" altLang="en-US"/>
              <a:t>开</a:t>
            </a:r>
            <a:r>
              <a:rPr lang="zh-CN" altLang="en-US" dirty="0"/>
              <a:t>源软件</a:t>
            </a:r>
            <a:r>
              <a:rPr lang="zh-CN" altLang="en-US"/>
              <a:t>实现了</a:t>
            </a:r>
            <a:r>
              <a:rPr lang="en-US" altLang="zh-CN"/>
              <a:t>java</a:t>
            </a:r>
            <a:r>
              <a:rPr lang="zh-CN" altLang="en-US"/>
              <a:t>发出</a:t>
            </a:r>
            <a:r>
              <a:rPr lang="en-US" altLang="zh-CN"/>
              <a:t>ros</a:t>
            </a:r>
            <a:r>
              <a:rPr lang="zh-CN" altLang="en-US"/>
              <a:t>命令功能</a:t>
            </a:r>
            <a:endParaRPr lang="en-US" altLang="zh-CN"/>
          </a:p>
          <a:p>
            <a:pPr lvl="2"/>
            <a:r>
              <a:rPr lang="zh-CN" altLang="en-US"/>
              <a:t>学习代码片段</a:t>
            </a:r>
            <a:endParaRPr lang="en-US" altLang="zh-CN"/>
          </a:p>
          <a:p>
            <a:pPr lvl="2"/>
            <a:r>
              <a:rPr lang="zh-CN" altLang="en-US"/>
              <a:t>修改部分源码</a:t>
            </a:r>
            <a:endParaRPr lang="en-US" altLang="zh-CN"/>
          </a:p>
          <a:p>
            <a:pPr marL="914400" lvl="2" indent="0">
              <a:buNone/>
            </a:pPr>
            <a:endParaRPr lang="en-US" altLang="zh-CN"/>
          </a:p>
          <a:p>
            <a:pPr lvl="1"/>
            <a:r>
              <a:rPr lang="zh-CN" altLang="en-US"/>
              <a:t>利用了</a:t>
            </a:r>
            <a:r>
              <a:rPr lang="en-US" altLang="zh-CN"/>
              <a:t>rosbridge</a:t>
            </a:r>
            <a:r>
              <a:rPr lang="zh-CN" altLang="en-US"/>
              <a:t>协议在</a:t>
            </a:r>
            <a:r>
              <a:rPr lang="en-US" altLang="zh-CN"/>
              <a:t>java</a:t>
            </a:r>
            <a:r>
              <a:rPr lang="zh-CN" altLang="en-US"/>
              <a:t>与</a:t>
            </a:r>
            <a:r>
              <a:rPr lang="en-US" altLang="zh-CN"/>
              <a:t>ros</a:t>
            </a:r>
            <a:r>
              <a:rPr lang="zh-CN" altLang="en-US"/>
              <a:t>通信</a:t>
            </a:r>
            <a:endParaRPr lang="en-US" altLang="zh-CN"/>
          </a:p>
          <a:p>
            <a:pPr lvl="2"/>
            <a:r>
              <a:rPr lang="zh-CN" altLang="en-US"/>
              <a:t>调用协议的通信</a:t>
            </a:r>
            <a:r>
              <a:rPr lang="en-US" altLang="zh-CN"/>
              <a:t>API</a:t>
            </a:r>
          </a:p>
          <a:p>
            <a:pPr lvl="2"/>
            <a:r>
              <a:rPr lang="zh-CN" altLang="en-US"/>
              <a:t>利用基于</a:t>
            </a:r>
            <a:r>
              <a:rPr lang="en-US" altLang="zh-CN"/>
              <a:t>rosbridge</a:t>
            </a:r>
            <a:r>
              <a:rPr lang="zh-CN" altLang="en-US"/>
              <a:t>的</a:t>
            </a:r>
            <a:r>
              <a:rPr lang="en-US" altLang="zh-CN"/>
              <a:t>javaScript</a:t>
            </a:r>
            <a:r>
              <a:rPr lang="zh-CN" altLang="en-US"/>
              <a:t>方法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3935961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9258474-EC5D-A73E-F969-60D556F97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50" y="1664804"/>
            <a:ext cx="6420746" cy="4248743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en-US" altLang="zh-CN"/>
              <a:t>sonarqube</a:t>
            </a:r>
            <a:r>
              <a:rPr lang="zh-CN" altLang="en-US"/>
              <a:t>自动工具分析</a:t>
            </a:r>
            <a:endParaRPr lang="en-US" altLang="zh-CN"/>
          </a:p>
          <a:p>
            <a:pPr lvl="1"/>
            <a:r>
              <a:rPr lang="zh-CN" altLang="en-US"/>
              <a:t>软件测试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/>
              <a:t>见右图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程序代码质量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DA97F6-C35E-6D84-FCBA-823A47F73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" y="1808820"/>
            <a:ext cx="6085576" cy="47660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14297B7-0804-2E27-A6AE-2EF9BA40EA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9066" r="-158"/>
          <a:stretch/>
        </p:blipFill>
        <p:spPr>
          <a:xfrm>
            <a:off x="6095206" y="1808820"/>
            <a:ext cx="6095207" cy="47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79759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DEE252-FDFA-3EFB-4A9D-BF6997F62A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22" y="1628800"/>
            <a:ext cx="7601727" cy="2781306"/>
          </a:xfrm>
          <a:prstGeom prst="rect">
            <a:avLst/>
          </a:prstGeom>
        </p:spPr>
      </p:pic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</a:t>
            </a:r>
            <a:r>
              <a:rPr lang="zh-CN" altLang="en-US"/>
              <a:t>部署环境</a:t>
            </a:r>
            <a:endParaRPr lang="en-US" altLang="zh-CN"/>
          </a:p>
          <a:p>
            <a:endParaRPr lang="en-US" altLang="zh-CN"/>
          </a:p>
          <a:p>
            <a:pPr lvl="1"/>
            <a:r>
              <a:rPr lang="en-US" altLang="zh-CN"/>
              <a:t>app</a:t>
            </a:r>
            <a:r>
              <a:rPr lang="zh-CN" altLang="en-US"/>
              <a:t>端</a:t>
            </a:r>
            <a:r>
              <a:rPr lang="en-US" altLang="zh-CN"/>
              <a:t>-Andorid</a:t>
            </a:r>
          </a:p>
          <a:p>
            <a:pPr lvl="1"/>
            <a:endParaRPr lang="en-US" altLang="zh-CN"/>
          </a:p>
          <a:p>
            <a:pPr lvl="1"/>
            <a:r>
              <a:rPr lang="zh-CN" altLang="en-US"/>
              <a:t>服务器端</a:t>
            </a:r>
            <a:r>
              <a:rPr lang="en-US" altLang="zh-CN"/>
              <a:t>-Ubuntu</a:t>
            </a:r>
          </a:p>
          <a:p>
            <a:pPr lvl="1"/>
            <a:endParaRPr lang="en-US" altLang="zh-CN"/>
          </a:p>
          <a:p>
            <a:pPr lvl="1"/>
            <a:r>
              <a:rPr lang="zh-CN" altLang="en-US"/>
              <a:t>机器人</a:t>
            </a:r>
            <a:r>
              <a:rPr lang="en-US" altLang="zh-CN"/>
              <a:t>-Turtlebot</a:t>
            </a:r>
            <a:r>
              <a:rPr lang="zh-CN" altLang="en-US"/>
              <a:t>机器人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演示软件系统的运行情况</a:t>
            </a:r>
            <a:endParaRPr lang="en-US" altLang="zh-CN"/>
          </a:p>
          <a:p>
            <a:pPr lvl="1"/>
            <a:r>
              <a:rPr lang="zh-CN" altLang="en-US"/>
              <a:t>具体请观看演示视频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6851796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开源社区的使用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访问过的开源社区</a:t>
            </a:r>
            <a:endParaRPr lang="en-US" altLang="zh-CN"/>
          </a:p>
          <a:p>
            <a:pPr lvl="1"/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/>
              <a:t>GitHub</a:t>
            </a:r>
            <a:r>
              <a:rPr lang="zh-CN" altLang="en-US"/>
              <a:t>、</a:t>
            </a:r>
            <a:r>
              <a:rPr lang="en-US" altLang="zh-CN"/>
              <a:t>StackOverflow</a:t>
            </a:r>
            <a:r>
              <a:rPr lang="zh-CN" altLang="en-US"/>
              <a:t>、</a:t>
            </a:r>
            <a:r>
              <a:rPr lang="en-US" altLang="zh-CN"/>
              <a:t>Gitee</a:t>
            </a:r>
            <a:r>
              <a:rPr lang="zh-CN" altLang="en-US"/>
              <a:t>、</a:t>
            </a:r>
            <a:r>
              <a:rPr lang="en-US" altLang="zh-CN"/>
              <a:t>educoder</a:t>
            </a:r>
          </a:p>
          <a:p>
            <a:pPr lvl="1"/>
            <a:endParaRPr lang="en-US" altLang="zh-CN"/>
          </a:p>
          <a:p>
            <a:r>
              <a:rPr lang="zh-CN" altLang="en-US"/>
              <a:t>开源社区作用</a:t>
            </a:r>
            <a:endParaRPr lang="en-US" altLang="zh-CN"/>
          </a:p>
          <a:p>
            <a:pPr lvl="1"/>
            <a:r>
              <a:rPr lang="zh-CN" altLang="en-US"/>
              <a:t>解决编程遇到的问题</a:t>
            </a:r>
            <a:endParaRPr lang="en-US" altLang="zh-CN"/>
          </a:p>
          <a:p>
            <a:pPr lvl="1"/>
            <a:r>
              <a:rPr lang="zh-CN" altLang="en-US"/>
              <a:t>依托社区帮助学习好的代码片段</a:t>
            </a:r>
            <a:endParaRPr lang="en-US" altLang="zh-CN"/>
          </a:p>
          <a:p>
            <a:pPr lvl="1"/>
            <a:r>
              <a:rPr lang="zh-CN" altLang="en-US"/>
              <a:t>自由学习交流的空间</a:t>
            </a:r>
            <a:endParaRPr lang="en-US" altLang="zh-CN"/>
          </a:p>
          <a:p>
            <a:pPr lvl="1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559399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</a:p>
          <a:p>
            <a:pPr lvl="1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疫情隔离工作难以开展</a:t>
            </a:r>
          </a:p>
          <a:p>
            <a:pPr lvl="1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软件开发流程不熟悉，代码框架搭建困难</a:t>
            </a:r>
            <a:endParaRPr lang="en-US" altLang="zh-CN" sz="3200" dirty="0">
              <a:solidFill>
                <a:srgbClr val="002060"/>
              </a:solidFill>
            </a:endParaRPr>
          </a:p>
          <a:p>
            <a:r>
              <a:rPr lang="zh-CN" altLang="en-US" dirty="0"/>
              <a:t>实践的心得和体会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兴趣是最好的导师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多去访问开源社区</a:t>
            </a:r>
            <a:endParaRPr lang="en-US" altLang="zh-CN" sz="3200" dirty="0">
              <a:solidFill>
                <a:srgbClr val="002060"/>
              </a:solidFill>
            </a:endParaRPr>
          </a:p>
          <a:p>
            <a:r>
              <a:rPr lang="zh-CN" altLang="en-US" dirty="0">
                <a:sym typeface="+mn-ea"/>
              </a:rPr>
              <a:t>实践的收获和成就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获得开发软件的经验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文档编写能力提高</a:t>
            </a:r>
            <a:endParaRPr lang="en-US" altLang="zh-CN" sz="3200" dirty="0">
              <a:solidFill>
                <a:srgbClr val="002060"/>
              </a:solidFill>
            </a:endParaRPr>
          </a:p>
          <a:p>
            <a:endParaRPr lang="en-US" altLang="zh-CN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399</TotalTime>
  <Words>1211</Words>
  <Application>Microsoft Office PowerPoint</Application>
  <PresentationFormat>自定义</PresentationFormat>
  <Paragraphs>304</Paragraphs>
  <Slides>55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1" baseType="lpstr">
      <vt:lpstr>微软雅黑</vt:lpstr>
      <vt:lpstr>Arial</vt:lpstr>
      <vt:lpstr>Times New Roman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软件质量与保证</vt:lpstr>
      <vt:lpstr>软件质量与保证</vt:lpstr>
      <vt:lpstr>系统部署与运行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谢 昌熔</cp:lastModifiedBy>
  <cp:revision>2464</cp:revision>
  <dcterms:created xsi:type="dcterms:W3CDTF">2113-01-01T00:00:00Z</dcterms:created>
  <dcterms:modified xsi:type="dcterms:W3CDTF">2022-07-10T23:59:46Z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