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ags/tag2.xml" ContentType="application/vnd.openxmlformats-officedocument.presentationml.tags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0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6" r:id="rId2"/>
    <p:sldMasterId id="2147483710" r:id="rId3"/>
  </p:sldMasterIdLst>
  <p:notesMasterIdLst>
    <p:notesMasterId r:id="rId23"/>
  </p:notesMasterIdLst>
  <p:handoutMasterIdLst>
    <p:handoutMasterId r:id="rId24"/>
  </p:handoutMasterIdLst>
  <p:sldIdLst>
    <p:sldId id="256" r:id="rId4"/>
    <p:sldId id="317" r:id="rId5"/>
    <p:sldId id="320" r:id="rId6"/>
    <p:sldId id="324" r:id="rId7"/>
    <p:sldId id="349" r:id="rId8"/>
    <p:sldId id="332" r:id="rId9"/>
    <p:sldId id="352" r:id="rId10"/>
    <p:sldId id="360" r:id="rId11"/>
    <p:sldId id="330" r:id="rId12"/>
    <p:sldId id="357" r:id="rId13"/>
    <p:sldId id="358" r:id="rId14"/>
    <p:sldId id="359" r:id="rId15"/>
    <p:sldId id="347" r:id="rId16"/>
    <p:sldId id="353" r:id="rId17"/>
    <p:sldId id="348" r:id="rId18"/>
    <p:sldId id="337" r:id="rId19"/>
    <p:sldId id="336" r:id="rId20"/>
    <p:sldId id="333" r:id="rId21"/>
    <p:sldId id="344" r:id="rId22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6153" userDrawn="1">
          <p15:clr>
            <a:srgbClr val="A4A3A4"/>
          </p15:clr>
        </p15:guide>
        <p15:guide id="3" pos="2706" userDrawn="1">
          <p15:clr>
            <a:srgbClr val="A4A3A4"/>
          </p15:clr>
        </p15:guide>
        <p15:guide id="5" orient="horz" pos="1638" userDrawn="1">
          <p15:clr>
            <a:srgbClr val="A4A3A4"/>
          </p15:clr>
        </p15:guide>
        <p15:guide id="6" pos="2275" userDrawn="1">
          <p15:clr>
            <a:srgbClr val="A4A3A4"/>
          </p15:clr>
        </p15:guide>
        <p15:guide id="7" pos="42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00AF92"/>
    <a:srgbClr val="01ACBE"/>
    <a:srgbClr val="002060"/>
    <a:srgbClr val="FFB850"/>
    <a:srgbClr val="E87071"/>
    <a:srgbClr val="663A77"/>
    <a:srgbClr val="FBFBFB"/>
    <a:srgbClr val="E4E4E4"/>
    <a:srgbClr val="D7D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8" autoAdjust="0"/>
    <p:restoredTop sz="94185" autoAdjust="0"/>
  </p:normalViewPr>
  <p:slideViewPr>
    <p:cSldViewPr snapToGrid="0" showGuides="1">
      <p:cViewPr varScale="1">
        <p:scale>
          <a:sx n="104" d="100"/>
          <a:sy n="104" d="100"/>
        </p:scale>
        <p:origin x="296" y="72"/>
      </p:cViewPr>
      <p:guideLst>
        <p:guide orient="horz" pos="2183"/>
        <p:guide pos="6153"/>
        <p:guide pos="2706"/>
        <p:guide orient="horz" pos="1638"/>
        <p:guide pos="2275"/>
        <p:guide pos="42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47004"/>
    </p:cViewPr>
  </p:sorterViewPr>
  <p:notesViewPr>
    <p:cSldViewPr snapToGrid="0"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7AE32-FE0A-499C-8586-C64F68E7A169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F5E53-8514-4000-B462-339186561C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74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7388A-9CD3-4374-B6A7-100DA9D0812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E0B30-C635-4C7C-98E8-12E41BE490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5377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9231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8381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657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262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9012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978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993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956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208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709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717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706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384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4764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207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01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551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765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1844" y="333450"/>
            <a:ext cx="2808312" cy="576064"/>
            <a:chOff x="406574" y="333450"/>
            <a:chExt cx="2808312" cy="576064"/>
          </a:xfrm>
        </p:grpSpPr>
        <p:sp>
          <p:nvSpPr>
            <p:cNvPr id="2" name="圆角矩形 1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3" name="TextBox 2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</a:p>
          </p:txBody>
        </p:sp>
      </p:grpSp>
      <p:cxnSp>
        <p:nvCxnSpPr>
          <p:cNvPr id="6" name="直接连接符 5"/>
          <p:cNvCxnSpPr/>
          <p:nvPr userDrawn="1"/>
        </p:nvCxnSpPr>
        <p:spPr>
          <a:xfrm flipH="1">
            <a:off x="-127000" y="621482"/>
            <a:ext cx="47752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7505700" y="621482"/>
            <a:ext cx="47752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84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" y="0"/>
            <a:ext cx="12176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1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" y="0"/>
            <a:ext cx="12176614" cy="6858000"/>
          </a:xfrm>
          <a:prstGeom prst="rect">
            <a:avLst/>
          </a:prstGeom>
        </p:spPr>
      </p:pic>
      <p:sp>
        <p:nvSpPr>
          <p:cNvPr id="3" name="自由: 形状 32"/>
          <p:cNvSpPr/>
          <p:nvPr userDrawn="1"/>
        </p:nvSpPr>
        <p:spPr>
          <a:xfrm rot="16200000">
            <a:off x="2147" y="157512"/>
            <a:ext cx="750727" cy="755019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自由: 形状 31"/>
          <p:cNvSpPr/>
          <p:nvPr userDrawn="1"/>
        </p:nvSpPr>
        <p:spPr>
          <a:xfrm rot="16200000">
            <a:off x="-91333" y="250990"/>
            <a:ext cx="750727" cy="5680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800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755020" y="910384"/>
            <a:ext cx="1097252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 userDrawn="1"/>
        </p:nvSpPr>
        <p:spPr>
          <a:xfrm>
            <a:off x="10464799" y="97401"/>
            <a:ext cx="22642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accent1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LOGO</a:t>
            </a:r>
            <a:endParaRPr lang="zh-CN" altLang="en-US" sz="4400" dirty="0">
              <a:solidFill>
                <a:schemeClr val="accent1"/>
              </a:solidFill>
              <a:latin typeface="GungsuhChe" panose="02030609000101010101" pitchFamily="49" charset="-127"/>
              <a:ea typeface="Gungsuh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589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11333816" y="322557"/>
            <a:ext cx="487977" cy="28706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5" rIns="121893" bIns="60945" rtlCol="0" anchor="ctr"/>
          <a:lstStyle/>
          <a:p>
            <a:pPr algn="ctr"/>
            <a:endParaRPr lang="en-US" sz="2400" dirty="0"/>
          </a:p>
        </p:txBody>
      </p:sp>
      <p:sp>
        <p:nvSpPr>
          <p:cNvPr id="6" name="Isosceles Triangle 10"/>
          <p:cNvSpPr/>
          <p:nvPr userDrawn="1"/>
        </p:nvSpPr>
        <p:spPr>
          <a:xfrm rot="10610802">
            <a:off x="11339649" y="421679"/>
            <a:ext cx="488775" cy="26185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5" rIns="121893" bIns="60945" rtlCol="0" anchor="ctr"/>
          <a:lstStyle/>
          <a:p>
            <a:pPr algn="ctr"/>
            <a:endParaRPr lang="en-US" sz="240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359314" y="273253"/>
            <a:ext cx="449441" cy="467448"/>
          </a:xfrm>
          <a:prstGeom prst="rect">
            <a:avLst/>
          </a:prstGeom>
        </p:spPr>
        <p:txBody>
          <a:bodyPr vert="horz" lIns="0" tIns="0" rIns="0" bIns="60945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4FFB07-917D-5348-AE2D-F9A4E0AD1751}" type="slidenum">
              <a:rPr lang="en-US" sz="1333" smtClean="0"/>
              <a:pPr/>
              <a:t>‹#›</a:t>
            </a:fld>
            <a:endParaRPr lang="en-US" sz="1333" dirty="0"/>
          </a:p>
        </p:txBody>
      </p:sp>
      <p:grpSp>
        <p:nvGrpSpPr>
          <p:cNvPr id="8" name="Group 5"/>
          <p:cNvGrpSpPr/>
          <p:nvPr userDrawn="1"/>
        </p:nvGrpSpPr>
        <p:grpSpPr>
          <a:xfrm>
            <a:off x="463225" y="6309321"/>
            <a:ext cx="298776" cy="294875"/>
            <a:chOff x="4328868" y="5502988"/>
            <a:chExt cx="500307" cy="493774"/>
          </a:xfrm>
        </p:grpSpPr>
        <p:sp>
          <p:nvSpPr>
            <p:cNvPr id="9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10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grpSp>
        <p:nvGrpSpPr>
          <p:cNvPr id="11" name="Group 9"/>
          <p:cNvGrpSpPr/>
          <p:nvPr userDrawn="1"/>
        </p:nvGrpSpPr>
        <p:grpSpPr>
          <a:xfrm flipH="1">
            <a:off x="1244945" y="6309321"/>
            <a:ext cx="298776" cy="294875"/>
            <a:chOff x="4328868" y="5502988"/>
            <a:chExt cx="500307" cy="493774"/>
          </a:xfrm>
        </p:grpSpPr>
        <p:sp>
          <p:nvSpPr>
            <p:cNvPr id="12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13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cxnSp>
        <p:nvCxnSpPr>
          <p:cNvPr id="14" name="Straight Connector 3"/>
          <p:cNvCxnSpPr/>
          <p:nvPr userDrawn="1"/>
        </p:nvCxnSpPr>
        <p:spPr>
          <a:xfrm>
            <a:off x="736945" y="6460467"/>
            <a:ext cx="508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 userDrawn="1"/>
        </p:nvGrpSpPr>
        <p:grpSpPr>
          <a:xfrm>
            <a:off x="2125663" y="1082835"/>
            <a:ext cx="7940676" cy="41909"/>
            <a:chOff x="3060700" y="4724400"/>
            <a:chExt cx="5955507" cy="3143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154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10868" cy="6858264"/>
          </a:xfrm>
          <a:prstGeom prst="rect">
            <a:avLst/>
          </a:prstGeom>
        </p:spPr>
      </p:pic>
      <p:sp>
        <p:nvSpPr>
          <p:cNvPr id="3" name="燕尾形 2"/>
          <p:cNvSpPr/>
          <p:nvPr userDrawn="1"/>
        </p:nvSpPr>
        <p:spPr bwMode="auto">
          <a:xfrm>
            <a:off x="175596" y="397755"/>
            <a:ext cx="384043" cy="480053"/>
          </a:xfrm>
          <a:prstGeom prst="chevron">
            <a:avLst/>
          </a:prstGeom>
          <a:solidFill>
            <a:schemeClr val="accent1"/>
          </a:solidFill>
          <a:ln w="15875"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4" name="燕尾形 3"/>
          <p:cNvSpPr/>
          <p:nvPr userDrawn="1"/>
        </p:nvSpPr>
        <p:spPr bwMode="auto">
          <a:xfrm>
            <a:off x="527381" y="400732"/>
            <a:ext cx="384043" cy="480053"/>
          </a:xfrm>
          <a:prstGeom prst="chevron">
            <a:avLst/>
          </a:prstGeom>
          <a:solidFill>
            <a:schemeClr val="accent1"/>
          </a:solidFill>
          <a:ln w="15875"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5" name="MH_SubTitle_1"/>
          <p:cNvSpPr txBox="1"/>
          <p:nvPr userDrawn="1">
            <p:custDataLst>
              <p:tags r:id="rId1"/>
            </p:custDataLst>
          </p:nvPr>
        </p:nvSpPr>
        <p:spPr>
          <a:xfrm>
            <a:off x="1090508" y="411670"/>
            <a:ext cx="4128459" cy="3282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133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请在这里添加标题内容</a:t>
            </a:r>
            <a:endParaRPr lang="en-US" altLang="zh-CN" sz="213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 userDrawn="1"/>
        </p:nvSpPr>
        <p:spPr bwMode="auto">
          <a:xfrm flipV="1">
            <a:off x="608828" y="816850"/>
            <a:ext cx="11568608" cy="60959"/>
          </a:xfrm>
          <a:prstGeom prst="rect">
            <a:avLst/>
          </a:prstGeom>
          <a:solidFill>
            <a:schemeClr val="accent1"/>
          </a:solidFill>
          <a:ln w="15875"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35392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035C5D1-AD16-4B01-871F-DE047A6CFB67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CDE635-3FC4-4B83-A3D1-632FFA341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52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1844" y="333450"/>
            <a:ext cx="2808312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00" y="621482"/>
            <a:ext cx="47752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5700" y="621482"/>
            <a:ext cx="47752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39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1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93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DCDEE0">
              <a:alpha val="4059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grpSp>
        <p:nvGrpSpPr>
          <p:cNvPr id="16" name="Group 16"/>
          <p:cNvGrpSpPr/>
          <p:nvPr userDrawn="1"/>
        </p:nvGrpSpPr>
        <p:grpSpPr>
          <a:xfrm>
            <a:off x="11524080" y="6524053"/>
            <a:ext cx="522333" cy="237380"/>
            <a:chOff x="0" y="0"/>
            <a:chExt cx="1044665" cy="474758"/>
          </a:xfrm>
        </p:grpSpPr>
        <p:sp>
          <p:nvSpPr>
            <p:cNvPr id="12" name="Shape 12"/>
            <p:cNvSpPr/>
            <p:nvPr/>
          </p:nvSpPr>
          <p:spPr>
            <a:xfrm>
              <a:off x="571544" y="2270"/>
              <a:ext cx="473122" cy="47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13" name="Shape 13">
              <a:hlinkClick r:id="" action="ppaction://hlinkshowjump?jump=nextslide"/>
            </p:cNvPr>
            <p:cNvSpPr/>
            <p:nvPr/>
          </p:nvSpPr>
          <p:spPr>
            <a:xfrm rot="5400000">
              <a:off x="719555" y="156632"/>
              <a:ext cx="240786" cy="154674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14" name="Shape 14"/>
            <p:cNvSpPr/>
            <p:nvPr/>
          </p:nvSpPr>
          <p:spPr>
            <a:xfrm rot="10800000">
              <a:off x="-1" y="0"/>
              <a:ext cx="473123" cy="474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15" name="Shape 15">
              <a:hlinkClick r:id="" action="ppaction://hlinkshowjump?jump=previousslide"/>
            </p:cNvPr>
            <p:cNvSpPr/>
            <p:nvPr/>
          </p:nvSpPr>
          <p:spPr>
            <a:xfrm rot="16200000">
              <a:off x="83746" y="164604"/>
              <a:ext cx="241943" cy="154675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</p:grpSp>
      <p:grpSp>
        <p:nvGrpSpPr>
          <p:cNvPr id="22" name="Group 22"/>
          <p:cNvGrpSpPr/>
          <p:nvPr userDrawn="1"/>
        </p:nvGrpSpPr>
        <p:grpSpPr>
          <a:xfrm>
            <a:off x="154709" y="6532080"/>
            <a:ext cx="223163" cy="216937"/>
            <a:chOff x="0" y="0"/>
            <a:chExt cx="446322" cy="433874"/>
          </a:xfrm>
        </p:grpSpPr>
        <p:sp>
          <p:nvSpPr>
            <p:cNvPr id="17" name="Shape 17"/>
            <p:cNvSpPr/>
            <p:nvPr/>
          </p:nvSpPr>
          <p:spPr>
            <a:xfrm>
              <a:off x="197938" y="0"/>
              <a:ext cx="248385" cy="218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2" y="0"/>
                  </a:moveTo>
                  <a:lnTo>
                    <a:pt x="12581" y="793"/>
                  </a:lnTo>
                  <a:lnTo>
                    <a:pt x="14279" y="2267"/>
                  </a:lnTo>
                  <a:lnTo>
                    <a:pt x="5849" y="11442"/>
                  </a:lnTo>
                  <a:lnTo>
                    <a:pt x="1971" y="15682"/>
                  </a:lnTo>
                  <a:lnTo>
                    <a:pt x="0" y="18113"/>
                  </a:lnTo>
                  <a:lnTo>
                    <a:pt x="6815" y="21593"/>
                  </a:lnTo>
                  <a:lnTo>
                    <a:pt x="6825" y="21599"/>
                  </a:lnTo>
                  <a:lnTo>
                    <a:pt x="6824" y="21600"/>
                  </a:lnTo>
                  <a:lnTo>
                    <a:pt x="6824" y="21600"/>
                  </a:lnTo>
                  <a:lnTo>
                    <a:pt x="10724" y="17311"/>
                  </a:lnTo>
                  <a:lnTo>
                    <a:pt x="19972" y="7211"/>
                  </a:lnTo>
                  <a:lnTo>
                    <a:pt x="21600" y="8624"/>
                  </a:lnTo>
                  <a:cubicBezTo>
                    <a:pt x="21600" y="8624"/>
                    <a:pt x="20902" y="0"/>
                    <a:pt x="20902" y="0"/>
                  </a:cubicBezTo>
                  <a:close/>
                </a:path>
              </a:pathLst>
            </a:custGeom>
            <a:solidFill>
              <a:srgbClr val="3D4247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733"/>
            </a:p>
          </p:txBody>
        </p:sp>
        <p:sp>
          <p:nvSpPr>
            <p:cNvPr id="18" name="Shape 18"/>
            <p:cNvSpPr/>
            <p:nvPr/>
          </p:nvSpPr>
          <p:spPr>
            <a:xfrm>
              <a:off x="197938" y="159700"/>
              <a:ext cx="78465" cy="59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35" y="0"/>
                  </a:moveTo>
                  <a:lnTo>
                    <a:pt x="0" y="8697"/>
                  </a:lnTo>
                  <a:lnTo>
                    <a:pt x="21600" y="21600"/>
                  </a:lnTo>
                  <a:cubicBezTo>
                    <a:pt x="21600" y="21600"/>
                    <a:pt x="6035" y="0"/>
                    <a:pt x="6035" y="0"/>
                  </a:cubicBezTo>
                  <a:close/>
                </a:path>
              </a:pathLst>
            </a:custGeom>
            <a:solidFill>
              <a:srgbClr val="0F1216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733"/>
            </a:p>
          </p:txBody>
        </p:sp>
        <p:sp>
          <p:nvSpPr>
            <p:cNvPr id="19" name="Shape 19"/>
            <p:cNvSpPr/>
            <p:nvPr/>
          </p:nvSpPr>
          <p:spPr>
            <a:xfrm>
              <a:off x="0" y="124161"/>
              <a:ext cx="404962" cy="309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9" h="20514" extrusionOk="0">
                  <a:moveTo>
                    <a:pt x="16446" y="3385"/>
                  </a:moveTo>
                  <a:cubicBezTo>
                    <a:pt x="16523" y="3597"/>
                    <a:pt x="16593" y="3815"/>
                    <a:pt x="16657" y="4037"/>
                  </a:cubicBezTo>
                  <a:cubicBezTo>
                    <a:pt x="16800" y="4528"/>
                    <a:pt x="16911" y="5042"/>
                    <a:pt x="16984" y="5577"/>
                  </a:cubicBezTo>
                  <a:cubicBezTo>
                    <a:pt x="17635" y="10314"/>
                    <a:pt x="15195" y="14837"/>
                    <a:pt x="11536" y="15678"/>
                  </a:cubicBezTo>
                  <a:cubicBezTo>
                    <a:pt x="7877" y="16520"/>
                    <a:pt x="4384" y="13362"/>
                    <a:pt x="3734" y="8625"/>
                  </a:cubicBezTo>
                  <a:cubicBezTo>
                    <a:pt x="3693" y="8333"/>
                    <a:pt x="3667" y="8042"/>
                    <a:pt x="3651" y="7752"/>
                  </a:cubicBezTo>
                  <a:lnTo>
                    <a:pt x="55" y="5727"/>
                  </a:lnTo>
                  <a:cubicBezTo>
                    <a:pt x="-41" y="6939"/>
                    <a:pt x="-13" y="8188"/>
                    <a:pt x="160" y="9447"/>
                  </a:cubicBezTo>
                  <a:cubicBezTo>
                    <a:pt x="1161" y="16739"/>
                    <a:pt x="6538" y="21600"/>
                    <a:pt x="12171" y="20304"/>
                  </a:cubicBezTo>
                  <a:cubicBezTo>
                    <a:pt x="17804" y="19009"/>
                    <a:pt x="21559" y="12047"/>
                    <a:pt x="20558" y="4755"/>
                  </a:cubicBezTo>
                  <a:cubicBezTo>
                    <a:pt x="20352" y="3251"/>
                    <a:pt x="19958" y="1851"/>
                    <a:pt x="19415" y="587"/>
                  </a:cubicBezTo>
                  <a:cubicBezTo>
                    <a:pt x="19330" y="388"/>
                    <a:pt x="19241" y="192"/>
                    <a:pt x="19148" y="0"/>
                  </a:cubicBezTo>
                  <a:cubicBezTo>
                    <a:pt x="19148" y="0"/>
                    <a:pt x="16446" y="3385"/>
                    <a:pt x="16446" y="3385"/>
                  </a:cubicBezTo>
                  <a:close/>
                </a:path>
              </a:pathLst>
            </a:custGeom>
            <a:solidFill>
              <a:srgbClr val="3D4247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733"/>
            </a:p>
          </p:txBody>
        </p:sp>
        <p:sp>
          <p:nvSpPr>
            <p:cNvPr id="20" name="Shape 20"/>
            <p:cNvSpPr/>
            <p:nvPr/>
          </p:nvSpPr>
          <p:spPr>
            <a:xfrm>
              <a:off x="4498" y="28791"/>
              <a:ext cx="293470" cy="249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4" extrusionOk="0">
                  <a:moveTo>
                    <a:pt x="11951" y="267"/>
                  </a:moveTo>
                  <a:cubicBezTo>
                    <a:pt x="8281" y="1018"/>
                    <a:pt x="5166" y="3259"/>
                    <a:pt x="2989" y="6352"/>
                  </a:cubicBezTo>
                  <a:cubicBezTo>
                    <a:pt x="2830" y="6576"/>
                    <a:pt x="2676" y="6805"/>
                    <a:pt x="2528" y="7039"/>
                  </a:cubicBezTo>
                  <a:cubicBezTo>
                    <a:pt x="1317" y="8948"/>
                    <a:pt x="448" y="11142"/>
                    <a:pt x="0" y="13488"/>
                  </a:cubicBezTo>
                  <a:lnTo>
                    <a:pt x="4935" y="15969"/>
                  </a:lnTo>
                  <a:lnTo>
                    <a:pt x="15269" y="21164"/>
                  </a:lnTo>
                  <a:lnTo>
                    <a:pt x="20014" y="16091"/>
                  </a:lnTo>
                  <a:lnTo>
                    <a:pt x="20006" y="16085"/>
                  </a:lnTo>
                  <a:lnTo>
                    <a:pt x="7458" y="9590"/>
                  </a:lnTo>
                  <a:cubicBezTo>
                    <a:pt x="7636" y="9370"/>
                    <a:pt x="7821" y="9157"/>
                    <a:pt x="8014" y="8953"/>
                  </a:cubicBezTo>
                  <a:cubicBezTo>
                    <a:pt x="9325" y="7564"/>
                    <a:pt x="10982" y="6575"/>
                    <a:pt x="12865" y="6189"/>
                  </a:cubicBezTo>
                  <a:cubicBezTo>
                    <a:pt x="14484" y="5858"/>
                    <a:pt x="16080" y="6013"/>
                    <a:pt x="17541" y="6561"/>
                  </a:cubicBezTo>
                  <a:lnTo>
                    <a:pt x="21600" y="2044"/>
                  </a:lnTo>
                  <a:cubicBezTo>
                    <a:pt x="18750" y="280"/>
                    <a:pt x="15385" y="-436"/>
                    <a:pt x="11951" y="26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21" name="Shape 21"/>
            <p:cNvSpPr/>
            <p:nvPr/>
          </p:nvSpPr>
          <p:spPr>
            <a:xfrm>
              <a:off x="296008" y="124161"/>
              <a:ext cx="87390" cy="199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3" y="0"/>
                  </a:moveTo>
                  <a:lnTo>
                    <a:pt x="6286" y="5530"/>
                  </a:lnTo>
                  <a:cubicBezTo>
                    <a:pt x="6658" y="5876"/>
                    <a:pt x="6996" y="6232"/>
                    <a:pt x="7307" y="6595"/>
                  </a:cubicBezTo>
                  <a:cubicBezTo>
                    <a:pt x="7997" y="7397"/>
                    <a:pt x="8534" y="8236"/>
                    <a:pt x="8889" y="9111"/>
                  </a:cubicBezTo>
                  <a:cubicBezTo>
                    <a:pt x="10807" y="13835"/>
                    <a:pt x="7154" y="18425"/>
                    <a:pt x="0" y="21600"/>
                  </a:cubicBezTo>
                  <a:cubicBezTo>
                    <a:pt x="13077" y="17500"/>
                    <a:pt x="21600" y="10794"/>
                    <a:pt x="21600" y="3217"/>
                  </a:cubicBezTo>
                  <a:cubicBezTo>
                    <a:pt x="21599" y="2691"/>
                    <a:pt x="21554" y="2170"/>
                    <a:pt x="21474" y="1654"/>
                  </a:cubicBezTo>
                  <a:cubicBezTo>
                    <a:pt x="21201" y="1419"/>
                    <a:pt x="20924" y="1187"/>
                    <a:pt x="20633" y="958"/>
                  </a:cubicBezTo>
                  <a:cubicBezTo>
                    <a:pt x="20220" y="633"/>
                    <a:pt x="19790" y="314"/>
                    <a:pt x="19343" y="0"/>
                  </a:cubicBezTo>
                  <a:close/>
                </a:path>
              </a:pathLst>
            </a:custGeom>
            <a:solidFill>
              <a:srgbClr val="0F1216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733"/>
            </a:p>
          </p:txBody>
        </p:sp>
      </p:grpSp>
      <p:sp>
        <p:nvSpPr>
          <p:cNvPr id="23" name="Shape 23"/>
          <p:cNvSpPr/>
          <p:nvPr/>
        </p:nvSpPr>
        <p:spPr>
          <a:xfrm>
            <a:off x="423812" y="6542873"/>
            <a:ext cx="860312" cy="1805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numCol="1" anchor="ctr">
            <a:noAutofit/>
          </a:bodyPr>
          <a:lstStyle/>
          <a:p>
            <a:pPr lvl="0" algn="l">
              <a:defRPr sz="1800"/>
            </a:pPr>
            <a:r>
              <a:rPr lang="en-US" sz="2000" baseline="3999" dirty="0" err="1">
                <a:solidFill>
                  <a:srgbClr val="3D4247"/>
                </a:solidFill>
                <a:latin typeface="Roboto Bold"/>
                <a:ea typeface="Roboto Bold"/>
                <a:cs typeface="Roboto Bold"/>
                <a:sym typeface="Roboto Bold"/>
              </a:rPr>
              <a:t>quick</a:t>
            </a:r>
            <a:r>
              <a:rPr lang="en-US" sz="2000" baseline="3999" dirty="0" err="1">
                <a:solidFill>
                  <a:schemeClr val="accent2"/>
                </a:solidFill>
                <a:latin typeface="Roboto Light"/>
                <a:ea typeface="Roboto Light"/>
                <a:cs typeface="Roboto Light"/>
                <a:sym typeface="Roboto Light"/>
              </a:rPr>
              <a:t>u</a:t>
            </a:r>
            <a:r>
              <a:rPr sz="2000" baseline="3999" dirty="0" err="1">
                <a:solidFill>
                  <a:schemeClr val="accent2"/>
                </a:solidFill>
                <a:latin typeface="Roboto Light"/>
                <a:ea typeface="Roboto Light"/>
                <a:cs typeface="Roboto Light"/>
                <a:sym typeface="Roboto Light"/>
              </a:rPr>
              <a:t>p</a:t>
            </a:r>
            <a:endParaRPr sz="2000" baseline="3999" dirty="0">
              <a:solidFill>
                <a:schemeClr val="accent2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pSp>
        <p:nvGrpSpPr>
          <p:cNvPr id="28" name="Group 28"/>
          <p:cNvGrpSpPr/>
          <p:nvPr userDrawn="1"/>
        </p:nvGrpSpPr>
        <p:grpSpPr>
          <a:xfrm>
            <a:off x="6161251" y="6515743"/>
            <a:ext cx="254000" cy="254000"/>
            <a:chOff x="0" y="0"/>
            <a:chExt cx="508000" cy="508000"/>
          </a:xfrm>
        </p:grpSpPr>
        <p:sp>
          <p:nvSpPr>
            <p:cNvPr id="26" name="Shape 26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27" name="Shape 27"/>
            <p:cNvSpPr/>
            <p:nvPr/>
          </p:nvSpPr>
          <p:spPr>
            <a:xfrm>
              <a:off x="110033" y="133823"/>
              <a:ext cx="287934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extrusionOk="0">
                  <a:moveTo>
                    <a:pt x="21600" y="2552"/>
                  </a:moveTo>
                  <a:cubicBezTo>
                    <a:pt x="21456" y="2916"/>
                    <a:pt x="21187" y="3376"/>
                    <a:pt x="20794" y="3932"/>
                  </a:cubicBezTo>
                  <a:cubicBezTo>
                    <a:pt x="20400" y="4488"/>
                    <a:pt x="19915" y="4976"/>
                    <a:pt x="19337" y="5398"/>
                  </a:cubicBezTo>
                  <a:cubicBezTo>
                    <a:pt x="19353" y="5551"/>
                    <a:pt x="19365" y="5695"/>
                    <a:pt x="19373" y="5829"/>
                  </a:cubicBezTo>
                  <a:cubicBezTo>
                    <a:pt x="19381" y="5963"/>
                    <a:pt x="19385" y="6107"/>
                    <a:pt x="19385" y="6260"/>
                  </a:cubicBezTo>
                  <a:cubicBezTo>
                    <a:pt x="19385" y="7066"/>
                    <a:pt x="19309" y="7947"/>
                    <a:pt x="19156" y="8905"/>
                  </a:cubicBezTo>
                  <a:cubicBezTo>
                    <a:pt x="19004" y="9863"/>
                    <a:pt x="18767" y="10836"/>
                    <a:pt x="18446" y="11823"/>
                  </a:cubicBezTo>
                  <a:cubicBezTo>
                    <a:pt x="18125" y="12810"/>
                    <a:pt x="17719" y="13788"/>
                    <a:pt x="17230" y="14756"/>
                  </a:cubicBezTo>
                  <a:cubicBezTo>
                    <a:pt x="16740" y="15724"/>
                    <a:pt x="16158" y="16619"/>
                    <a:pt x="15484" y="17444"/>
                  </a:cubicBezTo>
                  <a:cubicBezTo>
                    <a:pt x="14810" y="18268"/>
                    <a:pt x="14043" y="18996"/>
                    <a:pt x="13184" y="19629"/>
                  </a:cubicBezTo>
                  <a:cubicBezTo>
                    <a:pt x="12325" y="20261"/>
                    <a:pt x="11366" y="20731"/>
                    <a:pt x="10307" y="21038"/>
                  </a:cubicBezTo>
                  <a:cubicBezTo>
                    <a:pt x="9070" y="21364"/>
                    <a:pt x="7834" y="21526"/>
                    <a:pt x="6599" y="21526"/>
                  </a:cubicBezTo>
                  <a:cubicBezTo>
                    <a:pt x="6068" y="21526"/>
                    <a:pt x="5519" y="21493"/>
                    <a:pt x="4949" y="21426"/>
                  </a:cubicBezTo>
                  <a:cubicBezTo>
                    <a:pt x="4379" y="21359"/>
                    <a:pt x="3809" y="21234"/>
                    <a:pt x="3239" y="21051"/>
                  </a:cubicBezTo>
                  <a:cubicBezTo>
                    <a:pt x="2669" y="20870"/>
                    <a:pt x="2107" y="20625"/>
                    <a:pt x="1553" y="20319"/>
                  </a:cubicBezTo>
                  <a:cubicBezTo>
                    <a:pt x="1000" y="20012"/>
                    <a:pt x="482" y="19620"/>
                    <a:pt x="0" y="19140"/>
                  </a:cubicBezTo>
                  <a:cubicBezTo>
                    <a:pt x="1252" y="19351"/>
                    <a:pt x="2436" y="19231"/>
                    <a:pt x="3552" y="18781"/>
                  </a:cubicBezTo>
                  <a:cubicBezTo>
                    <a:pt x="4668" y="18331"/>
                    <a:pt x="5683" y="17693"/>
                    <a:pt x="6599" y="16869"/>
                  </a:cubicBezTo>
                  <a:cubicBezTo>
                    <a:pt x="6389" y="16869"/>
                    <a:pt x="6113" y="16845"/>
                    <a:pt x="5767" y="16797"/>
                  </a:cubicBezTo>
                  <a:cubicBezTo>
                    <a:pt x="5422" y="16749"/>
                    <a:pt x="5053" y="16605"/>
                    <a:pt x="4660" y="16366"/>
                  </a:cubicBezTo>
                  <a:cubicBezTo>
                    <a:pt x="4266" y="16126"/>
                    <a:pt x="3869" y="15757"/>
                    <a:pt x="3468" y="15259"/>
                  </a:cubicBezTo>
                  <a:cubicBezTo>
                    <a:pt x="3067" y="14760"/>
                    <a:pt x="2713" y="14061"/>
                    <a:pt x="2408" y="13161"/>
                  </a:cubicBezTo>
                  <a:cubicBezTo>
                    <a:pt x="2505" y="13198"/>
                    <a:pt x="2637" y="13223"/>
                    <a:pt x="2806" y="13232"/>
                  </a:cubicBezTo>
                  <a:cubicBezTo>
                    <a:pt x="2974" y="13242"/>
                    <a:pt x="3154" y="13237"/>
                    <a:pt x="3348" y="13218"/>
                  </a:cubicBezTo>
                  <a:cubicBezTo>
                    <a:pt x="3540" y="13198"/>
                    <a:pt x="3729" y="13175"/>
                    <a:pt x="3913" y="13146"/>
                  </a:cubicBezTo>
                  <a:cubicBezTo>
                    <a:pt x="4098" y="13118"/>
                    <a:pt x="4262" y="13083"/>
                    <a:pt x="4407" y="13045"/>
                  </a:cubicBezTo>
                  <a:cubicBezTo>
                    <a:pt x="3572" y="12738"/>
                    <a:pt x="2918" y="12331"/>
                    <a:pt x="2444" y="11823"/>
                  </a:cubicBezTo>
                  <a:cubicBezTo>
                    <a:pt x="1971" y="11315"/>
                    <a:pt x="1622" y="10793"/>
                    <a:pt x="1397" y="10256"/>
                  </a:cubicBezTo>
                  <a:cubicBezTo>
                    <a:pt x="1172" y="9720"/>
                    <a:pt x="1031" y="9212"/>
                    <a:pt x="975" y="8733"/>
                  </a:cubicBezTo>
                  <a:cubicBezTo>
                    <a:pt x="919" y="8253"/>
                    <a:pt x="891" y="7880"/>
                    <a:pt x="891" y="7612"/>
                  </a:cubicBezTo>
                  <a:cubicBezTo>
                    <a:pt x="1100" y="7765"/>
                    <a:pt x="1405" y="7928"/>
                    <a:pt x="1806" y="8100"/>
                  </a:cubicBezTo>
                  <a:cubicBezTo>
                    <a:pt x="2208" y="8273"/>
                    <a:pt x="2569" y="8349"/>
                    <a:pt x="2890" y="8330"/>
                  </a:cubicBezTo>
                  <a:cubicBezTo>
                    <a:pt x="2232" y="7678"/>
                    <a:pt x="1754" y="7032"/>
                    <a:pt x="1456" y="6389"/>
                  </a:cubicBezTo>
                  <a:cubicBezTo>
                    <a:pt x="1160" y="5748"/>
                    <a:pt x="983" y="5125"/>
                    <a:pt x="927" y="4521"/>
                  </a:cubicBezTo>
                  <a:cubicBezTo>
                    <a:pt x="871" y="3917"/>
                    <a:pt x="899" y="3329"/>
                    <a:pt x="1011" y="2753"/>
                  </a:cubicBezTo>
                  <a:cubicBezTo>
                    <a:pt x="1124" y="2178"/>
                    <a:pt x="1276" y="1622"/>
                    <a:pt x="1469" y="1085"/>
                  </a:cubicBezTo>
                  <a:cubicBezTo>
                    <a:pt x="2352" y="2273"/>
                    <a:pt x="3231" y="3237"/>
                    <a:pt x="4106" y="3975"/>
                  </a:cubicBezTo>
                  <a:cubicBezTo>
                    <a:pt x="4981" y="4713"/>
                    <a:pt x="5816" y="5283"/>
                    <a:pt x="6610" y="5685"/>
                  </a:cubicBezTo>
                  <a:cubicBezTo>
                    <a:pt x="7405" y="6088"/>
                    <a:pt x="8147" y="6356"/>
                    <a:pt x="8838" y="6490"/>
                  </a:cubicBezTo>
                  <a:cubicBezTo>
                    <a:pt x="9528" y="6625"/>
                    <a:pt x="10130" y="6692"/>
                    <a:pt x="10644" y="6692"/>
                  </a:cubicBezTo>
                  <a:cubicBezTo>
                    <a:pt x="10547" y="5925"/>
                    <a:pt x="10543" y="5196"/>
                    <a:pt x="10632" y="4507"/>
                  </a:cubicBezTo>
                  <a:cubicBezTo>
                    <a:pt x="10720" y="3817"/>
                    <a:pt x="10905" y="3185"/>
                    <a:pt x="11185" y="2609"/>
                  </a:cubicBezTo>
                  <a:cubicBezTo>
                    <a:pt x="11467" y="2034"/>
                    <a:pt x="11839" y="1541"/>
                    <a:pt x="12305" y="1129"/>
                  </a:cubicBezTo>
                  <a:cubicBezTo>
                    <a:pt x="12771" y="717"/>
                    <a:pt x="13325" y="405"/>
                    <a:pt x="13967" y="194"/>
                  </a:cubicBezTo>
                  <a:cubicBezTo>
                    <a:pt x="14753" y="-74"/>
                    <a:pt x="15508" y="-65"/>
                    <a:pt x="16230" y="223"/>
                  </a:cubicBezTo>
                  <a:cubicBezTo>
                    <a:pt x="16953" y="511"/>
                    <a:pt x="17571" y="1009"/>
                    <a:pt x="18084" y="1718"/>
                  </a:cubicBezTo>
                  <a:cubicBezTo>
                    <a:pt x="18309" y="1699"/>
                    <a:pt x="18663" y="1612"/>
                    <a:pt x="19144" y="1459"/>
                  </a:cubicBezTo>
                  <a:cubicBezTo>
                    <a:pt x="19626" y="1306"/>
                    <a:pt x="20227" y="971"/>
                    <a:pt x="20950" y="453"/>
                  </a:cubicBezTo>
                  <a:cubicBezTo>
                    <a:pt x="20902" y="645"/>
                    <a:pt x="20826" y="880"/>
                    <a:pt x="20722" y="1158"/>
                  </a:cubicBezTo>
                  <a:cubicBezTo>
                    <a:pt x="20617" y="1436"/>
                    <a:pt x="20484" y="1718"/>
                    <a:pt x="20324" y="2005"/>
                  </a:cubicBezTo>
                  <a:cubicBezTo>
                    <a:pt x="20164" y="2293"/>
                    <a:pt x="19971" y="2571"/>
                    <a:pt x="19746" y="2839"/>
                  </a:cubicBezTo>
                  <a:cubicBezTo>
                    <a:pt x="19521" y="3108"/>
                    <a:pt x="19264" y="3329"/>
                    <a:pt x="18976" y="3501"/>
                  </a:cubicBezTo>
                  <a:cubicBezTo>
                    <a:pt x="19217" y="3443"/>
                    <a:pt x="19481" y="3376"/>
                    <a:pt x="19770" y="3300"/>
                  </a:cubicBezTo>
                  <a:cubicBezTo>
                    <a:pt x="20011" y="3223"/>
                    <a:pt x="20292" y="3122"/>
                    <a:pt x="20613" y="2998"/>
                  </a:cubicBezTo>
                  <a:cubicBezTo>
                    <a:pt x="20934" y="2873"/>
                    <a:pt x="21263" y="2724"/>
                    <a:pt x="21600" y="2552"/>
                  </a:cubicBezTo>
                  <a:cubicBezTo>
                    <a:pt x="21600" y="2552"/>
                    <a:pt x="21600" y="2552"/>
                    <a:pt x="21600" y="255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31" name="Group 31"/>
          <p:cNvGrpSpPr/>
          <p:nvPr userDrawn="1"/>
        </p:nvGrpSpPr>
        <p:grpSpPr>
          <a:xfrm>
            <a:off x="5754795" y="6515743"/>
            <a:ext cx="254000" cy="254000"/>
            <a:chOff x="0" y="0"/>
            <a:chExt cx="508000" cy="508000"/>
          </a:xfrm>
        </p:grpSpPr>
        <p:sp>
          <p:nvSpPr>
            <p:cNvPr id="29" name="Shape 29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30" name="Shape 30"/>
            <p:cNvSpPr/>
            <p:nvPr/>
          </p:nvSpPr>
          <p:spPr>
            <a:xfrm>
              <a:off x="193562" y="133823"/>
              <a:ext cx="120876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75" y="4169"/>
                  </a:moveTo>
                  <a:cubicBezTo>
                    <a:pt x="4675" y="4035"/>
                    <a:pt x="4709" y="3743"/>
                    <a:pt x="4791" y="3297"/>
                  </a:cubicBezTo>
                  <a:cubicBezTo>
                    <a:pt x="4867" y="2854"/>
                    <a:pt x="5202" y="2383"/>
                    <a:pt x="5802" y="1894"/>
                  </a:cubicBezTo>
                  <a:cubicBezTo>
                    <a:pt x="6401" y="1405"/>
                    <a:pt x="7364" y="967"/>
                    <a:pt x="8707" y="580"/>
                  </a:cubicBezTo>
                  <a:cubicBezTo>
                    <a:pt x="10041" y="196"/>
                    <a:pt x="11974" y="0"/>
                    <a:pt x="14499" y="0"/>
                  </a:cubicBezTo>
                  <a:lnTo>
                    <a:pt x="21600" y="0"/>
                  </a:lnTo>
                  <a:lnTo>
                    <a:pt x="21600" y="3894"/>
                  </a:lnTo>
                  <a:lnTo>
                    <a:pt x="16396" y="3894"/>
                  </a:lnTo>
                  <a:cubicBezTo>
                    <a:pt x="15888" y="3894"/>
                    <a:pt x="15406" y="3990"/>
                    <a:pt x="14970" y="4182"/>
                  </a:cubicBezTo>
                  <a:cubicBezTo>
                    <a:pt x="14544" y="4373"/>
                    <a:pt x="14317" y="4557"/>
                    <a:pt x="14317" y="4725"/>
                  </a:cubicBezTo>
                  <a:lnTo>
                    <a:pt x="14317" y="7145"/>
                  </a:lnTo>
                  <a:lnTo>
                    <a:pt x="21600" y="7145"/>
                  </a:lnTo>
                  <a:cubicBezTo>
                    <a:pt x="21525" y="7620"/>
                    <a:pt x="21434" y="8081"/>
                    <a:pt x="21346" y="8528"/>
                  </a:cubicBezTo>
                  <a:lnTo>
                    <a:pt x="21055" y="9702"/>
                  </a:lnTo>
                  <a:cubicBezTo>
                    <a:pt x="20934" y="10099"/>
                    <a:pt x="20817" y="10469"/>
                    <a:pt x="20709" y="10807"/>
                  </a:cubicBezTo>
                  <a:lnTo>
                    <a:pt x="14271" y="10807"/>
                  </a:lnTo>
                  <a:lnTo>
                    <a:pt x="14271" y="21600"/>
                  </a:lnTo>
                  <a:lnTo>
                    <a:pt x="4675" y="21600"/>
                  </a:lnTo>
                  <a:lnTo>
                    <a:pt x="4675" y="10807"/>
                  </a:lnTo>
                  <a:lnTo>
                    <a:pt x="0" y="10807"/>
                  </a:lnTo>
                  <a:lnTo>
                    <a:pt x="0" y="7145"/>
                  </a:lnTo>
                  <a:lnTo>
                    <a:pt x="4675" y="7145"/>
                  </a:lnTo>
                  <a:cubicBezTo>
                    <a:pt x="4675" y="7145"/>
                    <a:pt x="4675" y="4169"/>
                    <a:pt x="4675" y="41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34" name="Group 34"/>
          <p:cNvGrpSpPr/>
          <p:nvPr userDrawn="1"/>
        </p:nvGrpSpPr>
        <p:grpSpPr>
          <a:xfrm>
            <a:off x="5959839" y="6515743"/>
            <a:ext cx="254000" cy="254000"/>
            <a:chOff x="0" y="0"/>
            <a:chExt cx="508000" cy="508000"/>
          </a:xfrm>
        </p:grpSpPr>
        <p:sp>
          <p:nvSpPr>
            <p:cNvPr id="32" name="Shape 32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33" name="Shape 33"/>
            <p:cNvSpPr/>
            <p:nvPr/>
          </p:nvSpPr>
          <p:spPr>
            <a:xfrm>
              <a:off x="130580" y="133823"/>
              <a:ext cx="246840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8" y="0"/>
                  </a:moveTo>
                  <a:cubicBezTo>
                    <a:pt x="960" y="0"/>
                    <a:pt x="0" y="1009"/>
                    <a:pt x="0" y="2332"/>
                  </a:cubicBezTo>
                  <a:cubicBezTo>
                    <a:pt x="0" y="3624"/>
                    <a:pt x="928" y="4679"/>
                    <a:pt x="2365" y="4679"/>
                  </a:cubicBezTo>
                  <a:cubicBezTo>
                    <a:pt x="3893" y="4679"/>
                    <a:pt x="4825" y="3624"/>
                    <a:pt x="4825" y="2332"/>
                  </a:cubicBezTo>
                  <a:cubicBezTo>
                    <a:pt x="4794" y="1009"/>
                    <a:pt x="3896" y="0"/>
                    <a:pt x="2428" y="0"/>
                  </a:cubicBezTo>
                  <a:close/>
                  <a:moveTo>
                    <a:pt x="16350" y="6218"/>
                  </a:moveTo>
                  <a:cubicBezTo>
                    <a:pt x="13892" y="6218"/>
                    <a:pt x="12424" y="7661"/>
                    <a:pt x="11825" y="8646"/>
                  </a:cubicBezTo>
                  <a:lnTo>
                    <a:pt x="11730" y="8646"/>
                  </a:lnTo>
                  <a:lnTo>
                    <a:pt x="11525" y="6558"/>
                  </a:lnTo>
                  <a:lnTo>
                    <a:pt x="7568" y="6558"/>
                  </a:lnTo>
                  <a:cubicBezTo>
                    <a:pt x="7629" y="7913"/>
                    <a:pt x="7694" y="9474"/>
                    <a:pt x="7694" y="11351"/>
                  </a:cubicBezTo>
                  <a:cubicBezTo>
                    <a:pt x="7694" y="11351"/>
                    <a:pt x="7694" y="21600"/>
                    <a:pt x="7694" y="21600"/>
                  </a:cubicBezTo>
                  <a:lnTo>
                    <a:pt x="12251" y="21600"/>
                  </a:lnTo>
                  <a:lnTo>
                    <a:pt x="12251" y="12921"/>
                  </a:lnTo>
                  <a:cubicBezTo>
                    <a:pt x="12251" y="12490"/>
                    <a:pt x="12272" y="12062"/>
                    <a:pt x="12392" y="11755"/>
                  </a:cubicBezTo>
                  <a:cubicBezTo>
                    <a:pt x="12722" y="10894"/>
                    <a:pt x="13467" y="10007"/>
                    <a:pt x="14726" y="10007"/>
                  </a:cubicBezTo>
                  <a:cubicBezTo>
                    <a:pt x="16374" y="10007"/>
                    <a:pt x="17044" y="11321"/>
                    <a:pt x="17044" y="13261"/>
                  </a:cubicBezTo>
                  <a:lnTo>
                    <a:pt x="17044" y="21600"/>
                  </a:lnTo>
                  <a:lnTo>
                    <a:pt x="21600" y="21600"/>
                  </a:lnTo>
                  <a:lnTo>
                    <a:pt x="21600" y="12711"/>
                  </a:lnTo>
                  <a:cubicBezTo>
                    <a:pt x="21600" y="8280"/>
                    <a:pt x="19347" y="6218"/>
                    <a:pt x="16350" y="6218"/>
                  </a:cubicBezTo>
                  <a:close/>
                  <a:moveTo>
                    <a:pt x="126" y="6525"/>
                  </a:moveTo>
                  <a:lnTo>
                    <a:pt x="126" y="21568"/>
                  </a:lnTo>
                  <a:cubicBezTo>
                    <a:pt x="126" y="21568"/>
                    <a:pt x="4667" y="21568"/>
                    <a:pt x="4667" y="21568"/>
                  </a:cubicBezTo>
                  <a:lnTo>
                    <a:pt x="4667" y="6525"/>
                  </a:lnTo>
                  <a:lnTo>
                    <a:pt x="126" y="65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35" name="Shape 35"/>
          <p:cNvSpPr/>
          <p:nvPr userDrawn="1"/>
        </p:nvSpPr>
        <p:spPr>
          <a:xfrm>
            <a:off x="11787051" y="97531"/>
            <a:ext cx="297229" cy="296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tIns="22860" rIns="22860" bIns="22860"/>
          <a:lstStyle/>
          <a:p>
            <a:pPr lvl="0" defTabSz="457189"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 sz="2800"/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11781386" y="162566"/>
            <a:ext cx="308559" cy="12311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72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9_Responsive 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11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DCDEE0">
              <a:alpha val="4059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grpSp>
        <p:nvGrpSpPr>
          <p:cNvPr id="6" name="Group 16"/>
          <p:cNvGrpSpPr/>
          <p:nvPr userDrawn="1"/>
        </p:nvGrpSpPr>
        <p:grpSpPr>
          <a:xfrm>
            <a:off x="11524080" y="6524053"/>
            <a:ext cx="522333" cy="237380"/>
            <a:chOff x="0" y="0"/>
            <a:chExt cx="1044665" cy="474758"/>
          </a:xfrm>
        </p:grpSpPr>
        <p:sp>
          <p:nvSpPr>
            <p:cNvPr id="7" name="Shape 12"/>
            <p:cNvSpPr/>
            <p:nvPr/>
          </p:nvSpPr>
          <p:spPr>
            <a:xfrm>
              <a:off x="571544" y="2270"/>
              <a:ext cx="473122" cy="47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8" name="Shape 13">
              <a:hlinkClick r:id="" action="ppaction://hlinkshowjump?jump=nextslide"/>
            </p:cNvPr>
            <p:cNvSpPr/>
            <p:nvPr/>
          </p:nvSpPr>
          <p:spPr>
            <a:xfrm rot="5400000">
              <a:off x="719555" y="156632"/>
              <a:ext cx="240786" cy="154674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9" name="Shape 14"/>
            <p:cNvSpPr/>
            <p:nvPr/>
          </p:nvSpPr>
          <p:spPr>
            <a:xfrm rot="10800000">
              <a:off x="-1" y="0"/>
              <a:ext cx="473123" cy="474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10" name="Shape 15">
              <a:hlinkClick r:id="" action="ppaction://hlinkshowjump?jump=previousslide"/>
            </p:cNvPr>
            <p:cNvSpPr/>
            <p:nvPr/>
          </p:nvSpPr>
          <p:spPr>
            <a:xfrm rot="16200000">
              <a:off x="83746" y="164604"/>
              <a:ext cx="241943" cy="154675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</p:grpSp>
      <p:grpSp>
        <p:nvGrpSpPr>
          <p:cNvPr id="11" name="Group 28"/>
          <p:cNvGrpSpPr/>
          <p:nvPr userDrawn="1"/>
        </p:nvGrpSpPr>
        <p:grpSpPr>
          <a:xfrm>
            <a:off x="6161251" y="6515743"/>
            <a:ext cx="254000" cy="254000"/>
            <a:chOff x="0" y="0"/>
            <a:chExt cx="508000" cy="508000"/>
          </a:xfrm>
        </p:grpSpPr>
        <p:sp>
          <p:nvSpPr>
            <p:cNvPr id="12" name="Shape 26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3" name="Shape 27"/>
            <p:cNvSpPr/>
            <p:nvPr/>
          </p:nvSpPr>
          <p:spPr>
            <a:xfrm>
              <a:off x="110033" y="133823"/>
              <a:ext cx="287934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extrusionOk="0">
                  <a:moveTo>
                    <a:pt x="21600" y="2552"/>
                  </a:moveTo>
                  <a:cubicBezTo>
                    <a:pt x="21456" y="2916"/>
                    <a:pt x="21187" y="3376"/>
                    <a:pt x="20794" y="3932"/>
                  </a:cubicBezTo>
                  <a:cubicBezTo>
                    <a:pt x="20400" y="4488"/>
                    <a:pt x="19915" y="4976"/>
                    <a:pt x="19337" y="5398"/>
                  </a:cubicBezTo>
                  <a:cubicBezTo>
                    <a:pt x="19353" y="5551"/>
                    <a:pt x="19365" y="5695"/>
                    <a:pt x="19373" y="5829"/>
                  </a:cubicBezTo>
                  <a:cubicBezTo>
                    <a:pt x="19381" y="5963"/>
                    <a:pt x="19385" y="6107"/>
                    <a:pt x="19385" y="6260"/>
                  </a:cubicBezTo>
                  <a:cubicBezTo>
                    <a:pt x="19385" y="7066"/>
                    <a:pt x="19309" y="7947"/>
                    <a:pt x="19156" y="8905"/>
                  </a:cubicBezTo>
                  <a:cubicBezTo>
                    <a:pt x="19004" y="9863"/>
                    <a:pt x="18767" y="10836"/>
                    <a:pt x="18446" y="11823"/>
                  </a:cubicBezTo>
                  <a:cubicBezTo>
                    <a:pt x="18125" y="12810"/>
                    <a:pt x="17719" y="13788"/>
                    <a:pt x="17230" y="14756"/>
                  </a:cubicBezTo>
                  <a:cubicBezTo>
                    <a:pt x="16740" y="15724"/>
                    <a:pt x="16158" y="16619"/>
                    <a:pt x="15484" y="17444"/>
                  </a:cubicBezTo>
                  <a:cubicBezTo>
                    <a:pt x="14810" y="18268"/>
                    <a:pt x="14043" y="18996"/>
                    <a:pt x="13184" y="19629"/>
                  </a:cubicBezTo>
                  <a:cubicBezTo>
                    <a:pt x="12325" y="20261"/>
                    <a:pt x="11366" y="20731"/>
                    <a:pt x="10307" y="21038"/>
                  </a:cubicBezTo>
                  <a:cubicBezTo>
                    <a:pt x="9070" y="21364"/>
                    <a:pt x="7834" y="21526"/>
                    <a:pt x="6599" y="21526"/>
                  </a:cubicBezTo>
                  <a:cubicBezTo>
                    <a:pt x="6068" y="21526"/>
                    <a:pt x="5519" y="21493"/>
                    <a:pt x="4949" y="21426"/>
                  </a:cubicBezTo>
                  <a:cubicBezTo>
                    <a:pt x="4379" y="21359"/>
                    <a:pt x="3809" y="21234"/>
                    <a:pt x="3239" y="21051"/>
                  </a:cubicBezTo>
                  <a:cubicBezTo>
                    <a:pt x="2669" y="20870"/>
                    <a:pt x="2107" y="20625"/>
                    <a:pt x="1553" y="20319"/>
                  </a:cubicBezTo>
                  <a:cubicBezTo>
                    <a:pt x="1000" y="20012"/>
                    <a:pt x="482" y="19620"/>
                    <a:pt x="0" y="19140"/>
                  </a:cubicBezTo>
                  <a:cubicBezTo>
                    <a:pt x="1252" y="19351"/>
                    <a:pt x="2436" y="19231"/>
                    <a:pt x="3552" y="18781"/>
                  </a:cubicBezTo>
                  <a:cubicBezTo>
                    <a:pt x="4668" y="18331"/>
                    <a:pt x="5683" y="17693"/>
                    <a:pt x="6599" y="16869"/>
                  </a:cubicBezTo>
                  <a:cubicBezTo>
                    <a:pt x="6389" y="16869"/>
                    <a:pt x="6113" y="16845"/>
                    <a:pt x="5767" y="16797"/>
                  </a:cubicBezTo>
                  <a:cubicBezTo>
                    <a:pt x="5422" y="16749"/>
                    <a:pt x="5053" y="16605"/>
                    <a:pt x="4660" y="16366"/>
                  </a:cubicBezTo>
                  <a:cubicBezTo>
                    <a:pt x="4266" y="16126"/>
                    <a:pt x="3869" y="15757"/>
                    <a:pt x="3468" y="15259"/>
                  </a:cubicBezTo>
                  <a:cubicBezTo>
                    <a:pt x="3067" y="14760"/>
                    <a:pt x="2713" y="14061"/>
                    <a:pt x="2408" y="13161"/>
                  </a:cubicBezTo>
                  <a:cubicBezTo>
                    <a:pt x="2505" y="13198"/>
                    <a:pt x="2637" y="13223"/>
                    <a:pt x="2806" y="13232"/>
                  </a:cubicBezTo>
                  <a:cubicBezTo>
                    <a:pt x="2974" y="13242"/>
                    <a:pt x="3154" y="13237"/>
                    <a:pt x="3348" y="13218"/>
                  </a:cubicBezTo>
                  <a:cubicBezTo>
                    <a:pt x="3540" y="13198"/>
                    <a:pt x="3729" y="13175"/>
                    <a:pt x="3913" y="13146"/>
                  </a:cubicBezTo>
                  <a:cubicBezTo>
                    <a:pt x="4098" y="13118"/>
                    <a:pt x="4262" y="13083"/>
                    <a:pt x="4407" y="13045"/>
                  </a:cubicBezTo>
                  <a:cubicBezTo>
                    <a:pt x="3572" y="12738"/>
                    <a:pt x="2918" y="12331"/>
                    <a:pt x="2444" y="11823"/>
                  </a:cubicBezTo>
                  <a:cubicBezTo>
                    <a:pt x="1971" y="11315"/>
                    <a:pt x="1622" y="10793"/>
                    <a:pt x="1397" y="10256"/>
                  </a:cubicBezTo>
                  <a:cubicBezTo>
                    <a:pt x="1172" y="9720"/>
                    <a:pt x="1031" y="9212"/>
                    <a:pt x="975" y="8733"/>
                  </a:cubicBezTo>
                  <a:cubicBezTo>
                    <a:pt x="919" y="8253"/>
                    <a:pt x="891" y="7880"/>
                    <a:pt x="891" y="7612"/>
                  </a:cubicBezTo>
                  <a:cubicBezTo>
                    <a:pt x="1100" y="7765"/>
                    <a:pt x="1405" y="7928"/>
                    <a:pt x="1806" y="8100"/>
                  </a:cubicBezTo>
                  <a:cubicBezTo>
                    <a:pt x="2208" y="8273"/>
                    <a:pt x="2569" y="8349"/>
                    <a:pt x="2890" y="8330"/>
                  </a:cubicBezTo>
                  <a:cubicBezTo>
                    <a:pt x="2232" y="7678"/>
                    <a:pt x="1754" y="7032"/>
                    <a:pt x="1456" y="6389"/>
                  </a:cubicBezTo>
                  <a:cubicBezTo>
                    <a:pt x="1160" y="5748"/>
                    <a:pt x="983" y="5125"/>
                    <a:pt x="927" y="4521"/>
                  </a:cubicBezTo>
                  <a:cubicBezTo>
                    <a:pt x="871" y="3917"/>
                    <a:pt x="899" y="3329"/>
                    <a:pt x="1011" y="2753"/>
                  </a:cubicBezTo>
                  <a:cubicBezTo>
                    <a:pt x="1124" y="2178"/>
                    <a:pt x="1276" y="1622"/>
                    <a:pt x="1469" y="1085"/>
                  </a:cubicBezTo>
                  <a:cubicBezTo>
                    <a:pt x="2352" y="2273"/>
                    <a:pt x="3231" y="3237"/>
                    <a:pt x="4106" y="3975"/>
                  </a:cubicBezTo>
                  <a:cubicBezTo>
                    <a:pt x="4981" y="4713"/>
                    <a:pt x="5816" y="5283"/>
                    <a:pt x="6610" y="5685"/>
                  </a:cubicBezTo>
                  <a:cubicBezTo>
                    <a:pt x="7405" y="6088"/>
                    <a:pt x="8147" y="6356"/>
                    <a:pt x="8838" y="6490"/>
                  </a:cubicBezTo>
                  <a:cubicBezTo>
                    <a:pt x="9528" y="6625"/>
                    <a:pt x="10130" y="6692"/>
                    <a:pt x="10644" y="6692"/>
                  </a:cubicBezTo>
                  <a:cubicBezTo>
                    <a:pt x="10547" y="5925"/>
                    <a:pt x="10543" y="5196"/>
                    <a:pt x="10632" y="4507"/>
                  </a:cubicBezTo>
                  <a:cubicBezTo>
                    <a:pt x="10720" y="3817"/>
                    <a:pt x="10905" y="3185"/>
                    <a:pt x="11185" y="2609"/>
                  </a:cubicBezTo>
                  <a:cubicBezTo>
                    <a:pt x="11467" y="2034"/>
                    <a:pt x="11839" y="1541"/>
                    <a:pt x="12305" y="1129"/>
                  </a:cubicBezTo>
                  <a:cubicBezTo>
                    <a:pt x="12771" y="717"/>
                    <a:pt x="13325" y="405"/>
                    <a:pt x="13967" y="194"/>
                  </a:cubicBezTo>
                  <a:cubicBezTo>
                    <a:pt x="14753" y="-74"/>
                    <a:pt x="15508" y="-65"/>
                    <a:pt x="16230" y="223"/>
                  </a:cubicBezTo>
                  <a:cubicBezTo>
                    <a:pt x="16953" y="511"/>
                    <a:pt x="17571" y="1009"/>
                    <a:pt x="18084" y="1718"/>
                  </a:cubicBezTo>
                  <a:cubicBezTo>
                    <a:pt x="18309" y="1699"/>
                    <a:pt x="18663" y="1612"/>
                    <a:pt x="19144" y="1459"/>
                  </a:cubicBezTo>
                  <a:cubicBezTo>
                    <a:pt x="19626" y="1306"/>
                    <a:pt x="20227" y="971"/>
                    <a:pt x="20950" y="453"/>
                  </a:cubicBezTo>
                  <a:cubicBezTo>
                    <a:pt x="20902" y="645"/>
                    <a:pt x="20826" y="880"/>
                    <a:pt x="20722" y="1158"/>
                  </a:cubicBezTo>
                  <a:cubicBezTo>
                    <a:pt x="20617" y="1436"/>
                    <a:pt x="20484" y="1718"/>
                    <a:pt x="20324" y="2005"/>
                  </a:cubicBezTo>
                  <a:cubicBezTo>
                    <a:pt x="20164" y="2293"/>
                    <a:pt x="19971" y="2571"/>
                    <a:pt x="19746" y="2839"/>
                  </a:cubicBezTo>
                  <a:cubicBezTo>
                    <a:pt x="19521" y="3108"/>
                    <a:pt x="19264" y="3329"/>
                    <a:pt x="18976" y="3501"/>
                  </a:cubicBezTo>
                  <a:cubicBezTo>
                    <a:pt x="19217" y="3443"/>
                    <a:pt x="19481" y="3376"/>
                    <a:pt x="19770" y="3300"/>
                  </a:cubicBezTo>
                  <a:cubicBezTo>
                    <a:pt x="20011" y="3223"/>
                    <a:pt x="20292" y="3122"/>
                    <a:pt x="20613" y="2998"/>
                  </a:cubicBezTo>
                  <a:cubicBezTo>
                    <a:pt x="20934" y="2873"/>
                    <a:pt x="21263" y="2724"/>
                    <a:pt x="21600" y="2552"/>
                  </a:cubicBezTo>
                  <a:cubicBezTo>
                    <a:pt x="21600" y="2552"/>
                    <a:pt x="21600" y="2552"/>
                    <a:pt x="21600" y="255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" name="Group 31"/>
          <p:cNvGrpSpPr/>
          <p:nvPr userDrawn="1"/>
        </p:nvGrpSpPr>
        <p:grpSpPr>
          <a:xfrm>
            <a:off x="5754795" y="6515743"/>
            <a:ext cx="254000" cy="254000"/>
            <a:chOff x="0" y="0"/>
            <a:chExt cx="508000" cy="508000"/>
          </a:xfrm>
        </p:grpSpPr>
        <p:sp>
          <p:nvSpPr>
            <p:cNvPr id="15" name="Shape 29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" name="Shape 30"/>
            <p:cNvSpPr/>
            <p:nvPr/>
          </p:nvSpPr>
          <p:spPr>
            <a:xfrm>
              <a:off x="193562" y="133823"/>
              <a:ext cx="120876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75" y="4169"/>
                  </a:moveTo>
                  <a:cubicBezTo>
                    <a:pt x="4675" y="4035"/>
                    <a:pt x="4709" y="3743"/>
                    <a:pt x="4791" y="3297"/>
                  </a:cubicBezTo>
                  <a:cubicBezTo>
                    <a:pt x="4867" y="2854"/>
                    <a:pt x="5202" y="2383"/>
                    <a:pt x="5802" y="1894"/>
                  </a:cubicBezTo>
                  <a:cubicBezTo>
                    <a:pt x="6401" y="1405"/>
                    <a:pt x="7364" y="967"/>
                    <a:pt x="8707" y="580"/>
                  </a:cubicBezTo>
                  <a:cubicBezTo>
                    <a:pt x="10041" y="196"/>
                    <a:pt x="11974" y="0"/>
                    <a:pt x="14499" y="0"/>
                  </a:cubicBezTo>
                  <a:lnTo>
                    <a:pt x="21600" y="0"/>
                  </a:lnTo>
                  <a:lnTo>
                    <a:pt x="21600" y="3894"/>
                  </a:lnTo>
                  <a:lnTo>
                    <a:pt x="16396" y="3894"/>
                  </a:lnTo>
                  <a:cubicBezTo>
                    <a:pt x="15888" y="3894"/>
                    <a:pt x="15406" y="3990"/>
                    <a:pt x="14970" y="4182"/>
                  </a:cubicBezTo>
                  <a:cubicBezTo>
                    <a:pt x="14544" y="4373"/>
                    <a:pt x="14317" y="4557"/>
                    <a:pt x="14317" y="4725"/>
                  </a:cubicBezTo>
                  <a:lnTo>
                    <a:pt x="14317" y="7145"/>
                  </a:lnTo>
                  <a:lnTo>
                    <a:pt x="21600" y="7145"/>
                  </a:lnTo>
                  <a:cubicBezTo>
                    <a:pt x="21525" y="7620"/>
                    <a:pt x="21434" y="8081"/>
                    <a:pt x="21346" y="8528"/>
                  </a:cubicBezTo>
                  <a:lnTo>
                    <a:pt x="21055" y="9702"/>
                  </a:lnTo>
                  <a:cubicBezTo>
                    <a:pt x="20934" y="10099"/>
                    <a:pt x="20817" y="10469"/>
                    <a:pt x="20709" y="10807"/>
                  </a:cubicBezTo>
                  <a:lnTo>
                    <a:pt x="14271" y="10807"/>
                  </a:lnTo>
                  <a:lnTo>
                    <a:pt x="14271" y="21600"/>
                  </a:lnTo>
                  <a:lnTo>
                    <a:pt x="4675" y="21600"/>
                  </a:lnTo>
                  <a:lnTo>
                    <a:pt x="4675" y="10807"/>
                  </a:lnTo>
                  <a:lnTo>
                    <a:pt x="0" y="10807"/>
                  </a:lnTo>
                  <a:lnTo>
                    <a:pt x="0" y="7145"/>
                  </a:lnTo>
                  <a:lnTo>
                    <a:pt x="4675" y="7145"/>
                  </a:lnTo>
                  <a:cubicBezTo>
                    <a:pt x="4675" y="7145"/>
                    <a:pt x="4675" y="4169"/>
                    <a:pt x="4675" y="41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7" name="Group 34"/>
          <p:cNvGrpSpPr/>
          <p:nvPr userDrawn="1"/>
        </p:nvGrpSpPr>
        <p:grpSpPr>
          <a:xfrm>
            <a:off x="5959839" y="6515743"/>
            <a:ext cx="254000" cy="254000"/>
            <a:chOff x="0" y="0"/>
            <a:chExt cx="508000" cy="508000"/>
          </a:xfrm>
        </p:grpSpPr>
        <p:sp>
          <p:nvSpPr>
            <p:cNvPr id="18" name="Shape 32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9" name="Shape 33"/>
            <p:cNvSpPr/>
            <p:nvPr/>
          </p:nvSpPr>
          <p:spPr>
            <a:xfrm>
              <a:off x="130580" y="133823"/>
              <a:ext cx="246840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8" y="0"/>
                  </a:moveTo>
                  <a:cubicBezTo>
                    <a:pt x="960" y="0"/>
                    <a:pt x="0" y="1009"/>
                    <a:pt x="0" y="2332"/>
                  </a:cubicBezTo>
                  <a:cubicBezTo>
                    <a:pt x="0" y="3624"/>
                    <a:pt x="928" y="4679"/>
                    <a:pt x="2365" y="4679"/>
                  </a:cubicBezTo>
                  <a:cubicBezTo>
                    <a:pt x="3893" y="4679"/>
                    <a:pt x="4825" y="3624"/>
                    <a:pt x="4825" y="2332"/>
                  </a:cubicBezTo>
                  <a:cubicBezTo>
                    <a:pt x="4794" y="1009"/>
                    <a:pt x="3896" y="0"/>
                    <a:pt x="2428" y="0"/>
                  </a:cubicBezTo>
                  <a:close/>
                  <a:moveTo>
                    <a:pt x="16350" y="6218"/>
                  </a:moveTo>
                  <a:cubicBezTo>
                    <a:pt x="13892" y="6218"/>
                    <a:pt x="12424" y="7661"/>
                    <a:pt x="11825" y="8646"/>
                  </a:cubicBezTo>
                  <a:lnTo>
                    <a:pt x="11730" y="8646"/>
                  </a:lnTo>
                  <a:lnTo>
                    <a:pt x="11525" y="6558"/>
                  </a:lnTo>
                  <a:lnTo>
                    <a:pt x="7568" y="6558"/>
                  </a:lnTo>
                  <a:cubicBezTo>
                    <a:pt x="7629" y="7913"/>
                    <a:pt x="7694" y="9474"/>
                    <a:pt x="7694" y="11351"/>
                  </a:cubicBezTo>
                  <a:cubicBezTo>
                    <a:pt x="7694" y="11351"/>
                    <a:pt x="7694" y="21600"/>
                    <a:pt x="7694" y="21600"/>
                  </a:cubicBezTo>
                  <a:lnTo>
                    <a:pt x="12251" y="21600"/>
                  </a:lnTo>
                  <a:lnTo>
                    <a:pt x="12251" y="12921"/>
                  </a:lnTo>
                  <a:cubicBezTo>
                    <a:pt x="12251" y="12490"/>
                    <a:pt x="12272" y="12062"/>
                    <a:pt x="12392" y="11755"/>
                  </a:cubicBezTo>
                  <a:cubicBezTo>
                    <a:pt x="12722" y="10894"/>
                    <a:pt x="13467" y="10007"/>
                    <a:pt x="14726" y="10007"/>
                  </a:cubicBezTo>
                  <a:cubicBezTo>
                    <a:pt x="16374" y="10007"/>
                    <a:pt x="17044" y="11321"/>
                    <a:pt x="17044" y="13261"/>
                  </a:cubicBezTo>
                  <a:lnTo>
                    <a:pt x="17044" y="21600"/>
                  </a:lnTo>
                  <a:lnTo>
                    <a:pt x="21600" y="21600"/>
                  </a:lnTo>
                  <a:lnTo>
                    <a:pt x="21600" y="12711"/>
                  </a:lnTo>
                  <a:cubicBezTo>
                    <a:pt x="21600" y="8280"/>
                    <a:pt x="19347" y="6218"/>
                    <a:pt x="16350" y="6218"/>
                  </a:cubicBezTo>
                  <a:close/>
                  <a:moveTo>
                    <a:pt x="126" y="6525"/>
                  </a:moveTo>
                  <a:lnTo>
                    <a:pt x="126" y="21568"/>
                  </a:lnTo>
                  <a:cubicBezTo>
                    <a:pt x="126" y="21568"/>
                    <a:pt x="4667" y="21568"/>
                    <a:pt x="4667" y="21568"/>
                  </a:cubicBezTo>
                  <a:lnTo>
                    <a:pt x="4667" y="6525"/>
                  </a:lnTo>
                  <a:lnTo>
                    <a:pt x="126" y="65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20" name="Shape 35"/>
          <p:cNvSpPr/>
          <p:nvPr userDrawn="1"/>
        </p:nvSpPr>
        <p:spPr>
          <a:xfrm>
            <a:off x="11787051" y="97531"/>
            <a:ext cx="297229" cy="296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tIns="22860" rIns="22860" bIns="22860"/>
          <a:lstStyle/>
          <a:p>
            <a:pPr lvl="0" defTabSz="457189"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 sz="2800"/>
          </a:p>
        </p:txBody>
      </p:sp>
      <p:sp>
        <p:nvSpPr>
          <p:cNvPr id="29" name="Shape 36"/>
          <p:cNvSpPr>
            <a:spLocks noGrp="1"/>
          </p:cNvSpPr>
          <p:nvPr>
            <p:ph type="sldNum" sz="quarter" idx="2"/>
          </p:nvPr>
        </p:nvSpPr>
        <p:spPr>
          <a:xfrm>
            <a:off x="11781386" y="162566"/>
            <a:ext cx="308559" cy="12311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9125711" y="571178"/>
            <a:ext cx="1781023" cy="1769629"/>
          </a:xfrm>
          <a:prstGeom prst="ellipse">
            <a:avLst/>
          </a:prstGeom>
        </p:spPr>
        <p:txBody>
          <a:bodyPr vert="horz" anchor="ctr"/>
          <a:lstStyle>
            <a:lvl1pPr algn="ctr">
              <a:defRPr sz="1333" baseline="0">
                <a:latin typeface="Roboto Regular"/>
                <a:cs typeface="Roboto Regular"/>
              </a:defRPr>
            </a:lvl1pPr>
          </a:lstStyle>
          <a:p>
            <a:r>
              <a:rPr lang="en-US" dirty="0"/>
              <a:t>Image Place Holder</a:t>
            </a:r>
          </a:p>
        </p:txBody>
      </p:sp>
      <p:sp>
        <p:nvSpPr>
          <p:cNvPr id="38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3564351" y="571178"/>
            <a:ext cx="1781023" cy="1769629"/>
          </a:xfrm>
          <a:prstGeom prst="ellipse">
            <a:avLst/>
          </a:prstGeom>
        </p:spPr>
        <p:txBody>
          <a:bodyPr vert="horz" anchor="ctr"/>
          <a:lstStyle>
            <a:lvl1pPr algn="ctr">
              <a:defRPr sz="1333" baseline="0">
                <a:latin typeface="Roboto Regular"/>
                <a:cs typeface="Roboto Regular"/>
              </a:defRPr>
            </a:lvl1pPr>
          </a:lstStyle>
          <a:p>
            <a:r>
              <a:rPr lang="en-US" dirty="0"/>
              <a:t>Image Place Holder</a:t>
            </a:r>
          </a:p>
        </p:txBody>
      </p:sp>
    </p:spTree>
    <p:extLst>
      <p:ext uri="{BB962C8B-B14F-4D97-AF65-F5344CB8AC3E}">
        <p14:creationId xmlns:p14="http://schemas.microsoft.com/office/powerpoint/2010/main" val="1103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8_Responsive 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11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DCDEE0">
              <a:alpha val="4059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sp>
        <p:nvSpPr>
          <p:cNvPr id="100" name="Picture Placeholder 4"/>
          <p:cNvSpPr>
            <a:spLocks noGrp="1"/>
          </p:cNvSpPr>
          <p:nvPr>
            <p:ph type="pic" sz="quarter" idx="35" hasCustomPrompt="1"/>
          </p:nvPr>
        </p:nvSpPr>
        <p:spPr>
          <a:xfrm>
            <a:off x="1" y="-1"/>
            <a:ext cx="3092521" cy="6861175"/>
          </a:xfrm>
          <a:prstGeom prst="rect">
            <a:avLst/>
          </a:prstGeom>
        </p:spPr>
        <p:txBody>
          <a:bodyPr vert="horz" anchor="ctr"/>
          <a:lstStyle>
            <a:lvl1pPr algn="ctr">
              <a:defRPr sz="1333" baseline="0">
                <a:latin typeface="Roboto Regular"/>
                <a:cs typeface="Roboto Regular"/>
              </a:defRPr>
            </a:lvl1pPr>
          </a:lstStyle>
          <a:p>
            <a:r>
              <a:rPr lang="en-US" dirty="0"/>
              <a:t>Image Place Holder</a:t>
            </a:r>
          </a:p>
        </p:txBody>
      </p:sp>
      <p:grpSp>
        <p:nvGrpSpPr>
          <p:cNvPr id="6" name="Group 16"/>
          <p:cNvGrpSpPr/>
          <p:nvPr userDrawn="1"/>
        </p:nvGrpSpPr>
        <p:grpSpPr>
          <a:xfrm>
            <a:off x="11524080" y="6524053"/>
            <a:ext cx="522333" cy="237380"/>
            <a:chOff x="0" y="0"/>
            <a:chExt cx="1044665" cy="474758"/>
          </a:xfrm>
        </p:grpSpPr>
        <p:sp>
          <p:nvSpPr>
            <p:cNvPr id="7" name="Shape 12"/>
            <p:cNvSpPr/>
            <p:nvPr/>
          </p:nvSpPr>
          <p:spPr>
            <a:xfrm>
              <a:off x="571544" y="2270"/>
              <a:ext cx="473122" cy="47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8" name="Shape 13">
              <a:hlinkClick r:id="" action="ppaction://hlinkshowjump?jump=nextslide"/>
            </p:cNvPr>
            <p:cNvSpPr/>
            <p:nvPr/>
          </p:nvSpPr>
          <p:spPr>
            <a:xfrm rot="5400000">
              <a:off x="719555" y="156632"/>
              <a:ext cx="240786" cy="154674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9" name="Shape 14"/>
            <p:cNvSpPr/>
            <p:nvPr/>
          </p:nvSpPr>
          <p:spPr>
            <a:xfrm rot="10800000">
              <a:off x="-1" y="0"/>
              <a:ext cx="473123" cy="474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10" name="Shape 15">
              <a:hlinkClick r:id="" action="ppaction://hlinkshowjump?jump=previousslide"/>
            </p:cNvPr>
            <p:cNvSpPr/>
            <p:nvPr/>
          </p:nvSpPr>
          <p:spPr>
            <a:xfrm rot="16200000">
              <a:off x="83746" y="164604"/>
              <a:ext cx="241943" cy="154675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</p:grpSp>
      <p:grpSp>
        <p:nvGrpSpPr>
          <p:cNvPr id="11" name="Group 28"/>
          <p:cNvGrpSpPr/>
          <p:nvPr userDrawn="1"/>
        </p:nvGrpSpPr>
        <p:grpSpPr>
          <a:xfrm>
            <a:off x="6161251" y="6515743"/>
            <a:ext cx="254000" cy="254000"/>
            <a:chOff x="0" y="0"/>
            <a:chExt cx="508000" cy="508000"/>
          </a:xfrm>
        </p:grpSpPr>
        <p:sp>
          <p:nvSpPr>
            <p:cNvPr id="12" name="Shape 26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3" name="Shape 27"/>
            <p:cNvSpPr/>
            <p:nvPr/>
          </p:nvSpPr>
          <p:spPr>
            <a:xfrm>
              <a:off x="110033" y="133823"/>
              <a:ext cx="287934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extrusionOk="0">
                  <a:moveTo>
                    <a:pt x="21600" y="2552"/>
                  </a:moveTo>
                  <a:cubicBezTo>
                    <a:pt x="21456" y="2916"/>
                    <a:pt x="21187" y="3376"/>
                    <a:pt x="20794" y="3932"/>
                  </a:cubicBezTo>
                  <a:cubicBezTo>
                    <a:pt x="20400" y="4488"/>
                    <a:pt x="19915" y="4976"/>
                    <a:pt x="19337" y="5398"/>
                  </a:cubicBezTo>
                  <a:cubicBezTo>
                    <a:pt x="19353" y="5551"/>
                    <a:pt x="19365" y="5695"/>
                    <a:pt x="19373" y="5829"/>
                  </a:cubicBezTo>
                  <a:cubicBezTo>
                    <a:pt x="19381" y="5963"/>
                    <a:pt x="19385" y="6107"/>
                    <a:pt x="19385" y="6260"/>
                  </a:cubicBezTo>
                  <a:cubicBezTo>
                    <a:pt x="19385" y="7066"/>
                    <a:pt x="19309" y="7947"/>
                    <a:pt x="19156" y="8905"/>
                  </a:cubicBezTo>
                  <a:cubicBezTo>
                    <a:pt x="19004" y="9863"/>
                    <a:pt x="18767" y="10836"/>
                    <a:pt x="18446" y="11823"/>
                  </a:cubicBezTo>
                  <a:cubicBezTo>
                    <a:pt x="18125" y="12810"/>
                    <a:pt x="17719" y="13788"/>
                    <a:pt x="17230" y="14756"/>
                  </a:cubicBezTo>
                  <a:cubicBezTo>
                    <a:pt x="16740" y="15724"/>
                    <a:pt x="16158" y="16619"/>
                    <a:pt x="15484" y="17444"/>
                  </a:cubicBezTo>
                  <a:cubicBezTo>
                    <a:pt x="14810" y="18268"/>
                    <a:pt x="14043" y="18996"/>
                    <a:pt x="13184" y="19629"/>
                  </a:cubicBezTo>
                  <a:cubicBezTo>
                    <a:pt x="12325" y="20261"/>
                    <a:pt x="11366" y="20731"/>
                    <a:pt x="10307" y="21038"/>
                  </a:cubicBezTo>
                  <a:cubicBezTo>
                    <a:pt x="9070" y="21364"/>
                    <a:pt x="7834" y="21526"/>
                    <a:pt x="6599" y="21526"/>
                  </a:cubicBezTo>
                  <a:cubicBezTo>
                    <a:pt x="6068" y="21526"/>
                    <a:pt x="5519" y="21493"/>
                    <a:pt x="4949" y="21426"/>
                  </a:cubicBezTo>
                  <a:cubicBezTo>
                    <a:pt x="4379" y="21359"/>
                    <a:pt x="3809" y="21234"/>
                    <a:pt x="3239" y="21051"/>
                  </a:cubicBezTo>
                  <a:cubicBezTo>
                    <a:pt x="2669" y="20870"/>
                    <a:pt x="2107" y="20625"/>
                    <a:pt x="1553" y="20319"/>
                  </a:cubicBezTo>
                  <a:cubicBezTo>
                    <a:pt x="1000" y="20012"/>
                    <a:pt x="482" y="19620"/>
                    <a:pt x="0" y="19140"/>
                  </a:cubicBezTo>
                  <a:cubicBezTo>
                    <a:pt x="1252" y="19351"/>
                    <a:pt x="2436" y="19231"/>
                    <a:pt x="3552" y="18781"/>
                  </a:cubicBezTo>
                  <a:cubicBezTo>
                    <a:pt x="4668" y="18331"/>
                    <a:pt x="5683" y="17693"/>
                    <a:pt x="6599" y="16869"/>
                  </a:cubicBezTo>
                  <a:cubicBezTo>
                    <a:pt x="6389" y="16869"/>
                    <a:pt x="6113" y="16845"/>
                    <a:pt x="5767" y="16797"/>
                  </a:cubicBezTo>
                  <a:cubicBezTo>
                    <a:pt x="5422" y="16749"/>
                    <a:pt x="5053" y="16605"/>
                    <a:pt x="4660" y="16366"/>
                  </a:cubicBezTo>
                  <a:cubicBezTo>
                    <a:pt x="4266" y="16126"/>
                    <a:pt x="3869" y="15757"/>
                    <a:pt x="3468" y="15259"/>
                  </a:cubicBezTo>
                  <a:cubicBezTo>
                    <a:pt x="3067" y="14760"/>
                    <a:pt x="2713" y="14061"/>
                    <a:pt x="2408" y="13161"/>
                  </a:cubicBezTo>
                  <a:cubicBezTo>
                    <a:pt x="2505" y="13198"/>
                    <a:pt x="2637" y="13223"/>
                    <a:pt x="2806" y="13232"/>
                  </a:cubicBezTo>
                  <a:cubicBezTo>
                    <a:pt x="2974" y="13242"/>
                    <a:pt x="3154" y="13237"/>
                    <a:pt x="3348" y="13218"/>
                  </a:cubicBezTo>
                  <a:cubicBezTo>
                    <a:pt x="3540" y="13198"/>
                    <a:pt x="3729" y="13175"/>
                    <a:pt x="3913" y="13146"/>
                  </a:cubicBezTo>
                  <a:cubicBezTo>
                    <a:pt x="4098" y="13118"/>
                    <a:pt x="4262" y="13083"/>
                    <a:pt x="4407" y="13045"/>
                  </a:cubicBezTo>
                  <a:cubicBezTo>
                    <a:pt x="3572" y="12738"/>
                    <a:pt x="2918" y="12331"/>
                    <a:pt x="2444" y="11823"/>
                  </a:cubicBezTo>
                  <a:cubicBezTo>
                    <a:pt x="1971" y="11315"/>
                    <a:pt x="1622" y="10793"/>
                    <a:pt x="1397" y="10256"/>
                  </a:cubicBezTo>
                  <a:cubicBezTo>
                    <a:pt x="1172" y="9720"/>
                    <a:pt x="1031" y="9212"/>
                    <a:pt x="975" y="8733"/>
                  </a:cubicBezTo>
                  <a:cubicBezTo>
                    <a:pt x="919" y="8253"/>
                    <a:pt x="891" y="7880"/>
                    <a:pt x="891" y="7612"/>
                  </a:cubicBezTo>
                  <a:cubicBezTo>
                    <a:pt x="1100" y="7765"/>
                    <a:pt x="1405" y="7928"/>
                    <a:pt x="1806" y="8100"/>
                  </a:cubicBezTo>
                  <a:cubicBezTo>
                    <a:pt x="2208" y="8273"/>
                    <a:pt x="2569" y="8349"/>
                    <a:pt x="2890" y="8330"/>
                  </a:cubicBezTo>
                  <a:cubicBezTo>
                    <a:pt x="2232" y="7678"/>
                    <a:pt x="1754" y="7032"/>
                    <a:pt x="1456" y="6389"/>
                  </a:cubicBezTo>
                  <a:cubicBezTo>
                    <a:pt x="1160" y="5748"/>
                    <a:pt x="983" y="5125"/>
                    <a:pt x="927" y="4521"/>
                  </a:cubicBezTo>
                  <a:cubicBezTo>
                    <a:pt x="871" y="3917"/>
                    <a:pt x="899" y="3329"/>
                    <a:pt x="1011" y="2753"/>
                  </a:cubicBezTo>
                  <a:cubicBezTo>
                    <a:pt x="1124" y="2178"/>
                    <a:pt x="1276" y="1622"/>
                    <a:pt x="1469" y="1085"/>
                  </a:cubicBezTo>
                  <a:cubicBezTo>
                    <a:pt x="2352" y="2273"/>
                    <a:pt x="3231" y="3237"/>
                    <a:pt x="4106" y="3975"/>
                  </a:cubicBezTo>
                  <a:cubicBezTo>
                    <a:pt x="4981" y="4713"/>
                    <a:pt x="5816" y="5283"/>
                    <a:pt x="6610" y="5685"/>
                  </a:cubicBezTo>
                  <a:cubicBezTo>
                    <a:pt x="7405" y="6088"/>
                    <a:pt x="8147" y="6356"/>
                    <a:pt x="8838" y="6490"/>
                  </a:cubicBezTo>
                  <a:cubicBezTo>
                    <a:pt x="9528" y="6625"/>
                    <a:pt x="10130" y="6692"/>
                    <a:pt x="10644" y="6692"/>
                  </a:cubicBezTo>
                  <a:cubicBezTo>
                    <a:pt x="10547" y="5925"/>
                    <a:pt x="10543" y="5196"/>
                    <a:pt x="10632" y="4507"/>
                  </a:cubicBezTo>
                  <a:cubicBezTo>
                    <a:pt x="10720" y="3817"/>
                    <a:pt x="10905" y="3185"/>
                    <a:pt x="11185" y="2609"/>
                  </a:cubicBezTo>
                  <a:cubicBezTo>
                    <a:pt x="11467" y="2034"/>
                    <a:pt x="11839" y="1541"/>
                    <a:pt x="12305" y="1129"/>
                  </a:cubicBezTo>
                  <a:cubicBezTo>
                    <a:pt x="12771" y="717"/>
                    <a:pt x="13325" y="405"/>
                    <a:pt x="13967" y="194"/>
                  </a:cubicBezTo>
                  <a:cubicBezTo>
                    <a:pt x="14753" y="-74"/>
                    <a:pt x="15508" y="-65"/>
                    <a:pt x="16230" y="223"/>
                  </a:cubicBezTo>
                  <a:cubicBezTo>
                    <a:pt x="16953" y="511"/>
                    <a:pt x="17571" y="1009"/>
                    <a:pt x="18084" y="1718"/>
                  </a:cubicBezTo>
                  <a:cubicBezTo>
                    <a:pt x="18309" y="1699"/>
                    <a:pt x="18663" y="1612"/>
                    <a:pt x="19144" y="1459"/>
                  </a:cubicBezTo>
                  <a:cubicBezTo>
                    <a:pt x="19626" y="1306"/>
                    <a:pt x="20227" y="971"/>
                    <a:pt x="20950" y="453"/>
                  </a:cubicBezTo>
                  <a:cubicBezTo>
                    <a:pt x="20902" y="645"/>
                    <a:pt x="20826" y="880"/>
                    <a:pt x="20722" y="1158"/>
                  </a:cubicBezTo>
                  <a:cubicBezTo>
                    <a:pt x="20617" y="1436"/>
                    <a:pt x="20484" y="1718"/>
                    <a:pt x="20324" y="2005"/>
                  </a:cubicBezTo>
                  <a:cubicBezTo>
                    <a:pt x="20164" y="2293"/>
                    <a:pt x="19971" y="2571"/>
                    <a:pt x="19746" y="2839"/>
                  </a:cubicBezTo>
                  <a:cubicBezTo>
                    <a:pt x="19521" y="3108"/>
                    <a:pt x="19264" y="3329"/>
                    <a:pt x="18976" y="3501"/>
                  </a:cubicBezTo>
                  <a:cubicBezTo>
                    <a:pt x="19217" y="3443"/>
                    <a:pt x="19481" y="3376"/>
                    <a:pt x="19770" y="3300"/>
                  </a:cubicBezTo>
                  <a:cubicBezTo>
                    <a:pt x="20011" y="3223"/>
                    <a:pt x="20292" y="3122"/>
                    <a:pt x="20613" y="2998"/>
                  </a:cubicBezTo>
                  <a:cubicBezTo>
                    <a:pt x="20934" y="2873"/>
                    <a:pt x="21263" y="2724"/>
                    <a:pt x="21600" y="2552"/>
                  </a:cubicBezTo>
                  <a:cubicBezTo>
                    <a:pt x="21600" y="2552"/>
                    <a:pt x="21600" y="2552"/>
                    <a:pt x="21600" y="255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" name="Group 31"/>
          <p:cNvGrpSpPr/>
          <p:nvPr userDrawn="1"/>
        </p:nvGrpSpPr>
        <p:grpSpPr>
          <a:xfrm>
            <a:off x="5754795" y="6515743"/>
            <a:ext cx="254000" cy="254000"/>
            <a:chOff x="0" y="0"/>
            <a:chExt cx="508000" cy="508000"/>
          </a:xfrm>
        </p:grpSpPr>
        <p:sp>
          <p:nvSpPr>
            <p:cNvPr id="15" name="Shape 29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" name="Shape 30"/>
            <p:cNvSpPr/>
            <p:nvPr/>
          </p:nvSpPr>
          <p:spPr>
            <a:xfrm>
              <a:off x="193562" y="133823"/>
              <a:ext cx="120876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75" y="4169"/>
                  </a:moveTo>
                  <a:cubicBezTo>
                    <a:pt x="4675" y="4035"/>
                    <a:pt x="4709" y="3743"/>
                    <a:pt x="4791" y="3297"/>
                  </a:cubicBezTo>
                  <a:cubicBezTo>
                    <a:pt x="4867" y="2854"/>
                    <a:pt x="5202" y="2383"/>
                    <a:pt x="5802" y="1894"/>
                  </a:cubicBezTo>
                  <a:cubicBezTo>
                    <a:pt x="6401" y="1405"/>
                    <a:pt x="7364" y="967"/>
                    <a:pt x="8707" y="580"/>
                  </a:cubicBezTo>
                  <a:cubicBezTo>
                    <a:pt x="10041" y="196"/>
                    <a:pt x="11974" y="0"/>
                    <a:pt x="14499" y="0"/>
                  </a:cubicBezTo>
                  <a:lnTo>
                    <a:pt x="21600" y="0"/>
                  </a:lnTo>
                  <a:lnTo>
                    <a:pt x="21600" y="3894"/>
                  </a:lnTo>
                  <a:lnTo>
                    <a:pt x="16396" y="3894"/>
                  </a:lnTo>
                  <a:cubicBezTo>
                    <a:pt x="15888" y="3894"/>
                    <a:pt x="15406" y="3990"/>
                    <a:pt x="14970" y="4182"/>
                  </a:cubicBezTo>
                  <a:cubicBezTo>
                    <a:pt x="14544" y="4373"/>
                    <a:pt x="14317" y="4557"/>
                    <a:pt x="14317" y="4725"/>
                  </a:cubicBezTo>
                  <a:lnTo>
                    <a:pt x="14317" y="7145"/>
                  </a:lnTo>
                  <a:lnTo>
                    <a:pt x="21600" y="7145"/>
                  </a:lnTo>
                  <a:cubicBezTo>
                    <a:pt x="21525" y="7620"/>
                    <a:pt x="21434" y="8081"/>
                    <a:pt x="21346" y="8528"/>
                  </a:cubicBezTo>
                  <a:lnTo>
                    <a:pt x="21055" y="9702"/>
                  </a:lnTo>
                  <a:cubicBezTo>
                    <a:pt x="20934" y="10099"/>
                    <a:pt x="20817" y="10469"/>
                    <a:pt x="20709" y="10807"/>
                  </a:cubicBezTo>
                  <a:lnTo>
                    <a:pt x="14271" y="10807"/>
                  </a:lnTo>
                  <a:lnTo>
                    <a:pt x="14271" y="21600"/>
                  </a:lnTo>
                  <a:lnTo>
                    <a:pt x="4675" y="21600"/>
                  </a:lnTo>
                  <a:lnTo>
                    <a:pt x="4675" y="10807"/>
                  </a:lnTo>
                  <a:lnTo>
                    <a:pt x="0" y="10807"/>
                  </a:lnTo>
                  <a:lnTo>
                    <a:pt x="0" y="7145"/>
                  </a:lnTo>
                  <a:lnTo>
                    <a:pt x="4675" y="7145"/>
                  </a:lnTo>
                  <a:cubicBezTo>
                    <a:pt x="4675" y="7145"/>
                    <a:pt x="4675" y="4169"/>
                    <a:pt x="4675" y="41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7" name="Group 34"/>
          <p:cNvGrpSpPr/>
          <p:nvPr userDrawn="1"/>
        </p:nvGrpSpPr>
        <p:grpSpPr>
          <a:xfrm>
            <a:off x="5959839" y="6515743"/>
            <a:ext cx="254000" cy="254000"/>
            <a:chOff x="0" y="0"/>
            <a:chExt cx="508000" cy="508000"/>
          </a:xfrm>
        </p:grpSpPr>
        <p:sp>
          <p:nvSpPr>
            <p:cNvPr id="18" name="Shape 32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9" name="Shape 33"/>
            <p:cNvSpPr/>
            <p:nvPr/>
          </p:nvSpPr>
          <p:spPr>
            <a:xfrm>
              <a:off x="130580" y="133823"/>
              <a:ext cx="246840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8" y="0"/>
                  </a:moveTo>
                  <a:cubicBezTo>
                    <a:pt x="960" y="0"/>
                    <a:pt x="0" y="1009"/>
                    <a:pt x="0" y="2332"/>
                  </a:cubicBezTo>
                  <a:cubicBezTo>
                    <a:pt x="0" y="3624"/>
                    <a:pt x="928" y="4679"/>
                    <a:pt x="2365" y="4679"/>
                  </a:cubicBezTo>
                  <a:cubicBezTo>
                    <a:pt x="3893" y="4679"/>
                    <a:pt x="4825" y="3624"/>
                    <a:pt x="4825" y="2332"/>
                  </a:cubicBezTo>
                  <a:cubicBezTo>
                    <a:pt x="4794" y="1009"/>
                    <a:pt x="3896" y="0"/>
                    <a:pt x="2428" y="0"/>
                  </a:cubicBezTo>
                  <a:close/>
                  <a:moveTo>
                    <a:pt x="16350" y="6218"/>
                  </a:moveTo>
                  <a:cubicBezTo>
                    <a:pt x="13892" y="6218"/>
                    <a:pt x="12424" y="7661"/>
                    <a:pt x="11825" y="8646"/>
                  </a:cubicBezTo>
                  <a:lnTo>
                    <a:pt x="11730" y="8646"/>
                  </a:lnTo>
                  <a:lnTo>
                    <a:pt x="11525" y="6558"/>
                  </a:lnTo>
                  <a:lnTo>
                    <a:pt x="7568" y="6558"/>
                  </a:lnTo>
                  <a:cubicBezTo>
                    <a:pt x="7629" y="7913"/>
                    <a:pt x="7694" y="9474"/>
                    <a:pt x="7694" y="11351"/>
                  </a:cubicBezTo>
                  <a:cubicBezTo>
                    <a:pt x="7694" y="11351"/>
                    <a:pt x="7694" y="21600"/>
                    <a:pt x="7694" y="21600"/>
                  </a:cubicBezTo>
                  <a:lnTo>
                    <a:pt x="12251" y="21600"/>
                  </a:lnTo>
                  <a:lnTo>
                    <a:pt x="12251" y="12921"/>
                  </a:lnTo>
                  <a:cubicBezTo>
                    <a:pt x="12251" y="12490"/>
                    <a:pt x="12272" y="12062"/>
                    <a:pt x="12392" y="11755"/>
                  </a:cubicBezTo>
                  <a:cubicBezTo>
                    <a:pt x="12722" y="10894"/>
                    <a:pt x="13467" y="10007"/>
                    <a:pt x="14726" y="10007"/>
                  </a:cubicBezTo>
                  <a:cubicBezTo>
                    <a:pt x="16374" y="10007"/>
                    <a:pt x="17044" y="11321"/>
                    <a:pt x="17044" y="13261"/>
                  </a:cubicBezTo>
                  <a:lnTo>
                    <a:pt x="17044" y="21600"/>
                  </a:lnTo>
                  <a:lnTo>
                    <a:pt x="21600" y="21600"/>
                  </a:lnTo>
                  <a:lnTo>
                    <a:pt x="21600" y="12711"/>
                  </a:lnTo>
                  <a:cubicBezTo>
                    <a:pt x="21600" y="8280"/>
                    <a:pt x="19347" y="6218"/>
                    <a:pt x="16350" y="6218"/>
                  </a:cubicBezTo>
                  <a:close/>
                  <a:moveTo>
                    <a:pt x="126" y="6525"/>
                  </a:moveTo>
                  <a:lnTo>
                    <a:pt x="126" y="21568"/>
                  </a:lnTo>
                  <a:cubicBezTo>
                    <a:pt x="126" y="21568"/>
                    <a:pt x="4667" y="21568"/>
                    <a:pt x="4667" y="21568"/>
                  </a:cubicBezTo>
                  <a:lnTo>
                    <a:pt x="4667" y="6525"/>
                  </a:lnTo>
                  <a:lnTo>
                    <a:pt x="126" y="65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20" name="Shape 35"/>
          <p:cNvSpPr/>
          <p:nvPr userDrawn="1"/>
        </p:nvSpPr>
        <p:spPr>
          <a:xfrm>
            <a:off x="11787051" y="97531"/>
            <a:ext cx="297229" cy="296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tIns="22860" rIns="22860" bIns="22860"/>
          <a:lstStyle/>
          <a:p>
            <a:pPr lvl="0" defTabSz="457189"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 sz="2800"/>
          </a:p>
        </p:txBody>
      </p:sp>
      <p:sp>
        <p:nvSpPr>
          <p:cNvPr id="29" name="Shape 36"/>
          <p:cNvSpPr>
            <a:spLocks noGrp="1"/>
          </p:cNvSpPr>
          <p:nvPr>
            <p:ph type="sldNum" sz="quarter" idx="2"/>
          </p:nvPr>
        </p:nvSpPr>
        <p:spPr>
          <a:xfrm>
            <a:off x="11781386" y="162566"/>
            <a:ext cx="308559" cy="12311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9085866" y="591100"/>
            <a:ext cx="1781023" cy="1769629"/>
          </a:xfrm>
          <a:prstGeom prst="ellipse">
            <a:avLst/>
          </a:prstGeom>
        </p:spPr>
        <p:txBody>
          <a:bodyPr vert="horz" anchor="ctr"/>
          <a:lstStyle>
            <a:lvl1pPr algn="ctr">
              <a:defRPr sz="1333" baseline="0">
                <a:latin typeface="Roboto Regular"/>
                <a:cs typeface="Roboto Regular"/>
              </a:defRPr>
            </a:lvl1pPr>
          </a:lstStyle>
          <a:p>
            <a:r>
              <a:rPr lang="en-US" dirty="0"/>
              <a:t>Image Place Holder</a:t>
            </a:r>
          </a:p>
        </p:txBody>
      </p:sp>
      <p:sp>
        <p:nvSpPr>
          <p:cNvPr id="38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5089690" y="591100"/>
            <a:ext cx="1781023" cy="1769629"/>
          </a:xfrm>
          <a:prstGeom prst="ellipse">
            <a:avLst/>
          </a:prstGeom>
        </p:spPr>
        <p:txBody>
          <a:bodyPr vert="horz" anchor="ctr"/>
          <a:lstStyle>
            <a:lvl1pPr algn="ctr">
              <a:defRPr sz="1333" baseline="0">
                <a:latin typeface="Roboto Regular"/>
                <a:cs typeface="Roboto Regular"/>
              </a:defRPr>
            </a:lvl1pPr>
          </a:lstStyle>
          <a:p>
            <a:r>
              <a:rPr lang="en-US" dirty="0"/>
              <a:t>Image Place Holder</a:t>
            </a:r>
          </a:p>
        </p:txBody>
      </p:sp>
    </p:spTree>
    <p:extLst>
      <p:ext uri="{BB962C8B-B14F-4D97-AF65-F5344CB8AC3E}">
        <p14:creationId xmlns:p14="http://schemas.microsoft.com/office/powerpoint/2010/main" val="398579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anchor="ctr"/>
          <a:lstStyle>
            <a:lvl1pPr algn="ctr">
              <a:defRPr sz="1067" baseline="0">
                <a:latin typeface="Roboto Regular"/>
                <a:cs typeface="Roboto Regular"/>
              </a:defRPr>
            </a:lvl1pPr>
          </a:lstStyle>
          <a:p>
            <a:r>
              <a:rPr lang="en-US" dirty="0"/>
              <a:t>Image Place Holder</a:t>
            </a:r>
          </a:p>
        </p:txBody>
      </p:sp>
    </p:spTree>
    <p:extLst>
      <p:ext uri="{BB962C8B-B14F-4D97-AF65-F5344CB8AC3E}">
        <p14:creationId xmlns:p14="http://schemas.microsoft.com/office/powerpoint/2010/main" val="323094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4820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639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375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0733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9783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4819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6960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537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342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685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0659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7369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782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554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4685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7650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3906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6196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7540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1870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5067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5791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3581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4207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4494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344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9856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  <p:extLst>
      <p:ext uri="{BB962C8B-B14F-4D97-AF65-F5344CB8AC3E}">
        <p14:creationId xmlns:p14="http://schemas.microsoft.com/office/powerpoint/2010/main" val="13057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2280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7560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33461C-42C3-456E-FB4E-97FF38AE2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ED65727-5DA0-936E-1A5E-4979F87D06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2DB515-8791-81CA-F046-577907FC8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EDDDBF-DF2C-2402-227C-C4F9A341A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2B3E99-1014-A18F-6A87-ECC42D70F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6773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93C335-21D7-FBF0-C9AB-1AB14EB96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385D0E-878E-968F-8E9E-E8588C2E1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5F7595-6912-61F5-F246-606A5FF62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51A26F-BE69-9AA4-F8EF-3DF18B92C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E2BB83-323E-DDBA-49D9-8DA47F113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035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1CE041-0B6B-CF59-B029-D1A74169A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75B711-DBD9-FD77-2AA4-1F3C84847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E3861B-6227-8506-0EC2-6887082D3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98EDCC-8768-BA23-58AE-AEFC106C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6BABDD-D9CF-0A77-BC3C-7E4CCE0CD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5716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AD0CC8-FDC1-8FFB-DAA0-EBCDD4B05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8C2DE6-DDB4-5FF6-232C-5D1217F4E8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D2B3398-9827-3E9B-0121-00D7CDF104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28EEA3-F0BB-1F1B-B06D-B88E8A09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F24E26-1D4F-709C-F52B-2CE5A1DD5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4AACCA-38F8-5D54-825B-6866E7F0B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4734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16B83-3138-3523-D361-6232E9D0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E98207-5249-A1B7-A72B-905308D18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CF11DB5-2E97-9F3F-8C14-292929656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8D7BE4D-002B-4C47-73C5-EE0DB35A99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E0A922A-AEB5-4686-A439-1668FF7FD6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D10A5F3-F990-F5DC-1605-3A27A18EA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A1823F5-CDCE-798C-EFD5-3A1DA23F0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1FE705A-322E-8318-7C78-E869D99D9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5099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96AA6E-CC1E-65FC-261E-93CFB1C44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C808E89-42C3-D409-013A-C9DCCDF0C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5051697-6BFA-4A76-1C33-1F54FA924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2287817-92F1-0EC0-B6B4-53942ABA9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1438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4B8326E-68C7-4C54-EF97-5A594AADC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25FE7EE-0172-864C-2A67-48509ADBA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3050A3-FFD3-B666-8A97-958523E1C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8553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331130-E990-FE46-ACCF-A8626A29E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90C7CF-69AF-75B5-5248-0537C2A63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7E03E09-7364-6C4B-2144-A2D88F7F5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1BD0679-421B-65B9-ADF9-E4AE2D312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3B2B7EF-F8F0-ED34-A384-C36CCDF8E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2C02942-D621-5AC2-8A2F-70747C4D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1286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7DC3D1-BE61-DEBC-A323-69F58B12E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3F06156-2EF6-4AD9-8A8D-1994694039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7C6F7A-62B9-DD08-4F08-6FF6CDD9FD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D627818-CEA8-2CF1-AC28-AD5E55602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644AD4C-17B2-8A56-8FCA-868CE21B0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7E571C8-8C70-3FC4-E148-4F418C9D5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0753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56AF97-5DD6-725D-3083-70D95F35A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31476D0-6D1E-B6D2-A666-49083B4F8A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723B54-A6D4-93D0-3F82-75168121C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B4D4B0-AA91-D6C8-C251-1979AA27D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678539-518B-886B-3E10-D6EBD1DC4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7735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92C6C86-0589-4B1F-6856-10C10560EE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9279012-D38A-8C23-6E8D-24CCD3C92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F3CC17-999E-6102-E8B5-4A4FC5ADE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EC7A156-DE8D-CB2F-8933-49E225C2F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C98E75-A73D-29BE-94EA-4A055D642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4466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2023/6/27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41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2023/6/27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9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91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034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75" r:id="rId3"/>
    <p:sldLayoutId id="2147483667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  <p:sldLayoutId id="2147483694" r:id="rId28"/>
    <p:sldLayoutId id="2147483695" r:id="rId29"/>
    <p:sldLayoutId id="2147483696" r:id="rId30"/>
    <p:sldLayoutId id="2147483697" r:id="rId31"/>
    <p:sldLayoutId id="2147483698" r:id="rId32"/>
    <p:sldLayoutId id="2147483699" r:id="rId33"/>
    <p:sldLayoutId id="2147483700" r:id="rId34"/>
    <p:sldLayoutId id="2147483701" r:id="rId35"/>
    <p:sldLayoutId id="2147483702" r:id="rId36"/>
    <p:sldLayoutId id="2147483703" r:id="rId37"/>
    <p:sldLayoutId id="2147483704" r:id="rId38"/>
    <p:sldLayoutId id="2147483705" r:id="rId39"/>
    <p:sldLayoutId id="2147483706" r:id="rId40"/>
    <p:sldLayoutId id="2147483707" r:id="rId41"/>
    <p:sldLayoutId id="2147483708" r:id="rId42"/>
    <p:sldLayoutId id="2147483709" r:id="rId43"/>
  </p:sldLayoutIdLst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4533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867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0A0C383C-7AE1-7B08-D76D-A36A516ECB3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" y="0"/>
            <a:ext cx="12176614" cy="6858000"/>
          </a:xfrm>
          <a:prstGeom prst="rect">
            <a:avLst/>
          </a:prstGeom>
        </p:spPr>
      </p:pic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02A3ACD-314D-3746-18BF-03F29E8C2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A549DA-B70E-941E-CC04-3FD447CA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12EB3F-B6DD-BE8E-F4A9-76CC9C97DC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BB10E-E344-4CA1-ACEB-27117B6A9DE8}" type="datetimeFigureOut">
              <a:rPr lang="zh-CN" altLang="en-US" smtClean="0"/>
              <a:t>2023/6/27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882E19-DBDA-32CE-A25B-C021129C78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55AD39-F384-7E6D-0E56-2957FBCDC7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7A3B1-F081-4E58-AAC5-81BE13D4F55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DCF7438-A66C-0783-6F58-FD13A1892F2C}"/>
              </a:ext>
            </a:extLst>
          </p:cNvPr>
          <p:cNvSpPr/>
          <p:nvPr userDrawn="1"/>
        </p:nvSpPr>
        <p:spPr>
          <a:xfrm>
            <a:off x="-1" y="1"/>
            <a:ext cx="12192001" cy="7913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4721880-0EF4-F9D3-E399-99F64119E646}"/>
              </a:ext>
            </a:extLst>
          </p:cNvPr>
          <p:cNvSpPr/>
          <p:nvPr userDrawn="1"/>
        </p:nvSpPr>
        <p:spPr>
          <a:xfrm>
            <a:off x="0" y="6176963"/>
            <a:ext cx="12192001" cy="681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CA70CD2-A613-9A55-7FB6-EBCE75893FF3}"/>
              </a:ext>
            </a:extLst>
          </p:cNvPr>
          <p:cNvSpPr/>
          <p:nvPr userDrawn="1"/>
        </p:nvSpPr>
        <p:spPr>
          <a:xfrm>
            <a:off x="-7695" y="1"/>
            <a:ext cx="12192001" cy="7913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E8F4A3B-08A7-D9B7-7DBB-B05D23A220C4}"/>
              </a:ext>
            </a:extLst>
          </p:cNvPr>
          <p:cNvSpPr/>
          <p:nvPr userDrawn="1"/>
        </p:nvSpPr>
        <p:spPr>
          <a:xfrm>
            <a:off x="-7694" y="6176963"/>
            <a:ext cx="12192001" cy="6810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6A8C7DF9-3962-B4B0-C53E-17288F67A7F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" y="-1"/>
            <a:ext cx="767105" cy="76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4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534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</p:sldLayoutIdLst>
  <mc:AlternateContent xmlns:mc="http://schemas.openxmlformats.org/markup-compatibility/2006" xmlns:p14="http://schemas.microsoft.com/office/powerpoint/2010/main">
    <mc:Choice Requires="p14">
      <p:transition p14:dur="10" advTm="5000"/>
    </mc:Choice>
    <mc:Fallback xmlns="">
      <p:transition advTm="5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4.xml"/><Relationship Id="rId1" Type="http://schemas.openxmlformats.org/officeDocument/2006/relationships/tags" Target="../tags/tag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7.jp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8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9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9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9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3.jpe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9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4.jp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9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5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9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16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8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9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9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9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21.jpe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0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9"/>
          <p:cNvSpPr txBox="1"/>
          <p:nvPr/>
        </p:nvSpPr>
        <p:spPr>
          <a:xfrm>
            <a:off x="3132967" y="1601515"/>
            <a:ext cx="8533105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atin typeface="黑体" panose="02010609060101010101" pitchFamily="49" charset="-122"/>
                <a:ea typeface="黑体" panose="02010609060101010101" pitchFamily="49" charset="-122"/>
                <a:sym typeface="微软雅黑"/>
              </a:rPr>
              <a:t>智能伤员感知救助软件系统</a:t>
            </a:r>
          </a:p>
        </p:txBody>
      </p:sp>
      <p:sp>
        <p:nvSpPr>
          <p:cNvPr id="2" name="TextBox 29">
            <a:extLst>
              <a:ext uri="{FF2B5EF4-FFF2-40B4-BE49-F238E27FC236}">
                <a16:creationId xmlns:a16="http://schemas.microsoft.com/office/drawing/2014/main" id="{76EB232C-BC93-0266-5EAA-21905E0974BE}"/>
              </a:ext>
            </a:extLst>
          </p:cNvPr>
          <p:cNvSpPr txBox="1"/>
          <p:nvPr/>
        </p:nvSpPr>
        <p:spPr>
          <a:xfrm>
            <a:off x="4648291" y="2862423"/>
            <a:ext cx="700384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方正正大黑简体" pitchFamily="2" charset="-122"/>
                <a:ea typeface="方正正大黑简体" pitchFamily="2" charset="-122"/>
                <a:sym typeface="微软雅黑"/>
              </a:rPr>
              <a:t>——</a:t>
            </a:r>
            <a:r>
              <a:rPr lang="zh-CN" altLang="en-US" sz="2400" b="1" dirty="0">
                <a:latin typeface="方正正大黑简体" pitchFamily="2" charset="-122"/>
                <a:ea typeface="方正正大黑简体" pitchFamily="2" charset="-122"/>
                <a:sym typeface="微软雅黑"/>
              </a:rPr>
              <a:t>面向复杂战场环境，基于无人机与四足机器人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3C58CAB-C791-6164-4E06-33FF9127C6D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785368" y="4425489"/>
            <a:ext cx="6152268" cy="96128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 defTabSz="914400">
              <a:lnSpc>
                <a:spcPct val="150000"/>
              </a:lnSpc>
              <a:defRPr/>
            </a:pPr>
            <a:r>
              <a:rPr lang="zh-CN" altLang="en-US" sz="2000" b="1" dirty="0">
                <a:latin typeface="汉仪粗宋简" panose="02010609000101010101" charset="-122"/>
                <a:ea typeface="汉仪粗宋简" panose="02010609000101010101" charset="-122"/>
                <a:sym typeface="印品黑体"/>
              </a:rPr>
              <a:t>指导老师：毛新军、卢遥</a:t>
            </a:r>
          </a:p>
          <a:p>
            <a:pPr algn="l" defTabSz="914400">
              <a:lnSpc>
                <a:spcPct val="150000"/>
              </a:lnSpc>
              <a:defRPr/>
            </a:pPr>
            <a:r>
              <a:rPr lang="zh-CN" altLang="en-US" sz="2000" b="1" dirty="0">
                <a:latin typeface="汉仪粗宋简" panose="02010609000101010101" charset="-122"/>
                <a:ea typeface="汉仪粗宋简" panose="02010609000101010101" charset="-122"/>
                <a:sym typeface="印品黑体"/>
              </a:rPr>
              <a:t>团队成员：丁梓坚，刘云华，刘彦辰，王京，洪扬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B2B1459-AC16-8D30-8C11-35E32446B9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8" y="3445140"/>
            <a:ext cx="3864860" cy="273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2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9"/>
          <p:cNvSpPr txBox="1"/>
          <p:nvPr/>
        </p:nvSpPr>
        <p:spPr>
          <a:xfrm>
            <a:off x="8993970" y="1456277"/>
            <a:ext cx="2550698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微软雅黑"/>
              </a:rPr>
              <a:t>01  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微软雅黑"/>
              </a:rPr>
              <a:t>背景研究</a:t>
            </a:r>
          </a:p>
        </p:txBody>
      </p:sp>
      <p:sp>
        <p:nvSpPr>
          <p:cNvPr id="8" name="TextBox 29"/>
          <p:cNvSpPr txBox="1"/>
          <p:nvPr/>
        </p:nvSpPr>
        <p:spPr>
          <a:xfrm>
            <a:off x="8993970" y="2300649"/>
            <a:ext cx="2550698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微软雅黑"/>
              </a:rPr>
              <a:t>02  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微软雅黑"/>
              </a:rPr>
              <a:t>团队分工</a:t>
            </a:r>
          </a:p>
        </p:txBody>
      </p:sp>
      <p:sp>
        <p:nvSpPr>
          <p:cNvPr id="9" name="TextBox 29"/>
          <p:cNvSpPr txBox="1"/>
          <p:nvPr/>
        </p:nvSpPr>
        <p:spPr>
          <a:xfrm>
            <a:off x="8993970" y="3145021"/>
            <a:ext cx="2550698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微软雅黑"/>
              </a:rPr>
              <a:t>03  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微软雅黑"/>
              </a:rPr>
              <a:t>功能描述</a:t>
            </a:r>
          </a:p>
        </p:txBody>
      </p:sp>
      <p:sp>
        <p:nvSpPr>
          <p:cNvPr id="10" name="TextBox 29"/>
          <p:cNvSpPr txBox="1"/>
          <p:nvPr/>
        </p:nvSpPr>
        <p:spPr>
          <a:xfrm>
            <a:off x="8993970" y="3989393"/>
            <a:ext cx="2550698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微软雅黑"/>
              </a:rPr>
              <a:t>04  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微软雅黑"/>
              </a:rPr>
              <a:t>作品说明</a:t>
            </a:r>
          </a:p>
        </p:txBody>
      </p:sp>
      <p:sp>
        <p:nvSpPr>
          <p:cNvPr id="11" name="TextBox 29"/>
          <p:cNvSpPr txBox="1"/>
          <p:nvPr/>
        </p:nvSpPr>
        <p:spPr>
          <a:xfrm>
            <a:off x="8993970" y="4833765"/>
            <a:ext cx="2550698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微软雅黑"/>
              </a:rPr>
              <a:t>05  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微软雅黑"/>
              </a:rPr>
              <a:t>总结展望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EB684C7E-20A7-9694-F2D4-694B922B40F4}"/>
              </a:ext>
            </a:extLst>
          </p:cNvPr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24D05F-4285-A7C5-AC7F-81F82ECA16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86" y="1133579"/>
            <a:ext cx="8133136" cy="4574889"/>
          </a:xfrm>
          <a:prstGeom prst="rect">
            <a:avLst/>
          </a:prstGeom>
        </p:spPr>
      </p:pic>
      <p:sp>
        <p:nvSpPr>
          <p:cNvPr id="6" name="TextBox 76">
            <a:extLst>
              <a:ext uri="{FF2B5EF4-FFF2-40B4-BE49-F238E27FC236}">
                <a16:creationId xmlns:a16="http://schemas.microsoft.com/office/drawing/2014/main" id="{64A49A1F-A2C4-D7CF-70ED-0419D14892FA}"/>
              </a:ext>
            </a:extLst>
          </p:cNvPr>
          <p:cNvSpPr txBox="1"/>
          <p:nvPr/>
        </p:nvSpPr>
        <p:spPr>
          <a:xfrm>
            <a:off x="3453574" y="6945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目  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BBAEA69-D189-150C-1470-B9E6054D21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rcRect l="6460"/>
          <a:stretch>
            <a:fillRect/>
          </a:stretch>
        </p:blipFill>
        <p:spPr>
          <a:xfrm>
            <a:off x="977243" y="4068719"/>
            <a:ext cx="1826115" cy="1513274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CCD7BFF-FC84-C16A-1DFF-460C2BBE3572}"/>
              </a:ext>
            </a:extLst>
          </p:cNvPr>
          <p:cNvPicPr/>
          <p:nvPr>
            <p:custDataLst>
              <p:tags r:id="rId2"/>
            </p:custDataLst>
          </p:nvPr>
        </p:nvPicPr>
        <p:blipFill>
          <a:blip r:embed="rId8"/>
          <a:srcRect b="24218"/>
          <a:stretch>
            <a:fillRect/>
          </a:stretch>
        </p:blipFill>
        <p:spPr>
          <a:xfrm>
            <a:off x="3155461" y="1149532"/>
            <a:ext cx="1512792" cy="1136468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427243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0" name="Shape 13710"/>
          <p:cNvSpPr/>
          <p:nvPr/>
        </p:nvSpPr>
        <p:spPr>
          <a:xfrm>
            <a:off x="957362" y="4619245"/>
            <a:ext cx="4142416" cy="7059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914400">
              <a:lnSpc>
                <a:spcPct val="80000"/>
              </a:lnSpc>
              <a:defRPr sz="3000">
                <a:solidFill>
                  <a:srgbClr val="FCAF17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/>
              </a:rPr>
              <a:t>运送人员安全保证方面存在局限性。</a:t>
            </a:r>
            <a:endParaRPr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微软雅黑"/>
            </a:endParaRPr>
          </a:p>
        </p:txBody>
      </p:sp>
      <p:sp>
        <p:nvSpPr>
          <p:cNvPr id="13714" name="Shape 13714"/>
          <p:cNvSpPr/>
          <p:nvPr/>
        </p:nvSpPr>
        <p:spPr>
          <a:xfrm flipH="1" flipV="1">
            <a:off x="5390895" y="1558774"/>
            <a:ext cx="3616" cy="3901388"/>
          </a:xfrm>
          <a:prstGeom prst="line">
            <a:avLst/>
          </a:prstGeom>
          <a:ln w="1270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 dirty="0">
              <a:latin typeface="微软雅黑"/>
              <a:ea typeface="微软雅黑"/>
              <a:sym typeface="微软雅黑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3453574" y="6945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背景研究</a:t>
            </a:r>
          </a:p>
        </p:txBody>
      </p:sp>
      <p:sp>
        <p:nvSpPr>
          <p:cNvPr id="3" name="Shape 13710">
            <a:extLst>
              <a:ext uri="{FF2B5EF4-FFF2-40B4-BE49-F238E27FC236}">
                <a16:creationId xmlns:a16="http://schemas.microsoft.com/office/drawing/2014/main" id="{A59F66D0-CDDD-892F-06AD-E8E770B3ECD6}"/>
              </a:ext>
            </a:extLst>
          </p:cNvPr>
          <p:cNvSpPr/>
          <p:nvPr/>
        </p:nvSpPr>
        <p:spPr>
          <a:xfrm>
            <a:off x="957362" y="1605071"/>
            <a:ext cx="4142417" cy="6336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914400">
              <a:lnSpc>
                <a:spcPct val="80000"/>
              </a:lnSpc>
              <a:defRPr sz="3000">
                <a:solidFill>
                  <a:srgbClr val="FCAF17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/>
              </a:rPr>
              <a:t>战场环境复杂，伤员分布分散隐蔽。</a:t>
            </a:r>
          </a:p>
        </p:txBody>
      </p:sp>
      <p:sp>
        <p:nvSpPr>
          <p:cNvPr id="4" name="Shape 13710">
            <a:extLst>
              <a:ext uri="{FF2B5EF4-FFF2-40B4-BE49-F238E27FC236}">
                <a16:creationId xmlns:a16="http://schemas.microsoft.com/office/drawing/2014/main" id="{E23B2017-66CB-98A6-3F32-BE08A531A745}"/>
              </a:ext>
            </a:extLst>
          </p:cNvPr>
          <p:cNvSpPr/>
          <p:nvPr/>
        </p:nvSpPr>
        <p:spPr>
          <a:xfrm>
            <a:off x="957524" y="3081746"/>
            <a:ext cx="4142414" cy="6336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914400">
              <a:lnSpc>
                <a:spcPct val="80000"/>
              </a:lnSpc>
              <a:defRPr sz="3000">
                <a:solidFill>
                  <a:srgbClr val="FCAF17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/>
              </a:rPr>
              <a:t>救助人员对伤情难以初步判断。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4867F11E-2E92-D4B6-6A87-2308887ED09A}"/>
              </a:ext>
            </a:extLst>
          </p:cNvPr>
          <p:cNvSpPr/>
          <p:nvPr/>
        </p:nvSpPr>
        <p:spPr>
          <a:xfrm>
            <a:off x="435724" y="4745315"/>
            <a:ext cx="226905" cy="22690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8F9AE5E-CE80-026A-EA1A-A351E70621B4}"/>
              </a:ext>
            </a:extLst>
          </p:cNvPr>
          <p:cNvSpPr/>
          <p:nvPr/>
        </p:nvSpPr>
        <p:spPr>
          <a:xfrm>
            <a:off x="435723" y="1662047"/>
            <a:ext cx="226905" cy="22690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BE69BD2F-76AD-907B-FBC9-EB13150EB6C7}"/>
              </a:ext>
            </a:extLst>
          </p:cNvPr>
          <p:cNvSpPr/>
          <p:nvPr/>
        </p:nvSpPr>
        <p:spPr>
          <a:xfrm>
            <a:off x="435723" y="3171683"/>
            <a:ext cx="226905" cy="22690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5A5AA1E-49F6-37E3-3A91-17936F756F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351" y="1571307"/>
            <a:ext cx="5898903" cy="379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82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箭头: 五边形 3">
            <a:extLst>
              <a:ext uri="{FF2B5EF4-FFF2-40B4-BE49-F238E27FC236}">
                <a16:creationId xmlns:a16="http://schemas.microsoft.com/office/drawing/2014/main" id="{7A1A40E3-6E78-ACD7-15F3-0725038D39B7}"/>
              </a:ext>
            </a:extLst>
          </p:cNvPr>
          <p:cNvSpPr/>
          <p:nvPr/>
        </p:nvSpPr>
        <p:spPr>
          <a:xfrm>
            <a:off x="4503801" y="1717629"/>
            <a:ext cx="6919574" cy="693471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箭头: 五边形 14">
            <a:extLst>
              <a:ext uri="{FF2B5EF4-FFF2-40B4-BE49-F238E27FC236}">
                <a16:creationId xmlns:a16="http://schemas.microsoft.com/office/drawing/2014/main" id="{FE8860D9-98BB-EA1C-5E86-CBE34A148158}"/>
              </a:ext>
            </a:extLst>
          </p:cNvPr>
          <p:cNvSpPr/>
          <p:nvPr/>
        </p:nvSpPr>
        <p:spPr>
          <a:xfrm>
            <a:off x="3666600" y="2398154"/>
            <a:ext cx="6919574" cy="693471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箭头: 五边形 9">
            <a:extLst>
              <a:ext uri="{FF2B5EF4-FFF2-40B4-BE49-F238E27FC236}">
                <a16:creationId xmlns:a16="http://schemas.microsoft.com/office/drawing/2014/main" id="{35402848-578E-EF0B-601C-7C029B7F21D5}"/>
              </a:ext>
            </a:extLst>
          </p:cNvPr>
          <p:cNvSpPr/>
          <p:nvPr/>
        </p:nvSpPr>
        <p:spPr>
          <a:xfrm>
            <a:off x="2883735" y="3091625"/>
            <a:ext cx="5873639" cy="693471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619E8D05-7448-3599-0D64-92078C008C36}"/>
              </a:ext>
            </a:extLst>
          </p:cNvPr>
          <p:cNvSpPr/>
          <p:nvPr/>
        </p:nvSpPr>
        <p:spPr>
          <a:xfrm>
            <a:off x="1304095" y="4478567"/>
            <a:ext cx="4077977" cy="693471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TextBox 76"/>
          <p:cNvSpPr txBox="1"/>
          <p:nvPr/>
        </p:nvSpPr>
        <p:spPr>
          <a:xfrm>
            <a:off x="3453574" y="7643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团队分工</a:t>
            </a:r>
          </a:p>
        </p:txBody>
      </p:sp>
      <p:sp>
        <p:nvSpPr>
          <p:cNvPr id="2" name="Shape 13710">
            <a:extLst>
              <a:ext uri="{FF2B5EF4-FFF2-40B4-BE49-F238E27FC236}">
                <a16:creationId xmlns:a16="http://schemas.microsoft.com/office/drawing/2014/main" id="{88CC2B84-B6B0-8893-FE55-C9BAF9E55F18}"/>
              </a:ext>
            </a:extLst>
          </p:cNvPr>
          <p:cNvSpPr/>
          <p:nvPr/>
        </p:nvSpPr>
        <p:spPr>
          <a:xfrm>
            <a:off x="433676" y="1717629"/>
            <a:ext cx="3680243" cy="835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914400">
              <a:lnSpc>
                <a:spcPct val="80000"/>
              </a:lnSpc>
              <a:defRPr sz="3000">
                <a:solidFill>
                  <a:srgbClr val="FCAF17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endParaRPr lang="zh-CN" altLang="en-US" sz="2800" dirty="0">
              <a:solidFill>
                <a:schemeClr val="accent4"/>
              </a:solidFill>
              <a:latin typeface="微软雅黑"/>
              <a:ea typeface="微软雅黑"/>
              <a:sym typeface="微软雅黑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15894AC-DB01-26A9-8D5C-427598B43E75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6"/>
          <a:srcRect b="24218"/>
          <a:stretch>
            <a:fillRect/>
          </a:stretch>
        </p:blipFill>
        <p:spPr>
          <a:xfrm>
            <a:off x="9148037" y="3694691"/>
            <a:ext cx="2350134" cy="189826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8C1818F-A4E5-614C-E33F-400D902E2DC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 l="6460"/>
          <a:stretch>
            <a:fillRect/>
          </a:stretch>
        </p:blipFill>
        <p:spPr>
          <a:xfrm>
            <a:off x="532074" y="688772"/>
            <a:ext cx="2610076" cy="2162931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776524B-2A03-5063-2E1E-3302B9E76B85}"/>
              </a:ext>
            </a:extLst>
          </p:cNvPr>
          <p:cNvSpPr txBox="1"/>
          <p:nvPr/>
        </p:nvSpPr>
        <p:spPr>
          <a:xfrm>
            <a:off x="3721834" y="2403299"/>
            <a:ext cx="6601270" cy="57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微软雅黑"/>
              </a:rPr>
              <a:t>刘云华：无人机搜寻路径规划和整体设计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3843216-F5C5-0E6B-F270-FF2556EB1481}"/>
              </a:ext>
            </a:extLst>
          </p:cNvPr>
          <p:cNvSpPr txBox="1"/>
          <p:nvPr/>
        </p:nvSpPr>
        <p:spPr>
          <a:xfrm>
            <a:off x="1352128" y="4507930"/>
            <a:ext cx="3863840" cy="57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微软雅黑"/>
              </a:rPr>
              <a:t>洪扬：硬件调试与保障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FEE5A4A-7091-6DB6-30CD-3E328F1735EF}"/>
              </a:ext>
            </a:extLst>
          </p:cNvPr>
          <p:cNvSpPr txBox="1"/>
          <p:nvPr/>
        </p:nvSpPr>
        <p:spPr>
          <a:xfrm>
            <a:off x="4542298" y="1719364"/>
            <a:ext cx="6821054" cy="57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微软雅黑"/>
              </a:rPr>
              <a:t>丁梓坚：机器狗自主寻路和用户界面设计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sym typeface="微软雅黑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015B355-D68F-5602-6653-D799B2D1A866}"/>
              </a:ext>
            </a:extLst>
          </p:cNvPr>
          <p:cNvSpPr txBox="1"/>
          <p:nvPr/>
        </p:nvSpPr>
        <p:spPr>
          <a:xfrm>
            <a:off x="2931768" y="3096770"/>
            <a:ext cx="6069407" cy="57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微软雅黑"/>
              </a:rPr>
              <a:t>王京：机器狗视频回传和任务队列</a:t>
            </a:r>
          </a:p>
        </p:txBody>
      </p:sp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A4BD2D05-9A22-B92C-23D1-0A506C44ADD7}"/>
              </a:ext>
            </a:extLst>
          </p:cNvPr>
          <p:cNvSpPr/>
          <p:nvPr/>
        </p:nvSpPr>
        <p:spPr>
          <a:xfrm>
            <a:off x="2100870" y="3785096"/>
            <a:ext cx="4484037" cy="693471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6F89B0E-2AF6-3471-BBAD-5C3B6CB9B353}"/>
              </a:ext>
            </a:extLst>
          </p:cNvPr>
          <p:cNvSpPr txBox="1"/>
          <p:nvPr/>
        </p:nvSpPr>
        <p:spPr>
          <a:xfrm>
            <a:off x="2148902" y="3814459"/>
            <a:ext cx="4564879" cy="57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微软雅黑"/>
              </a:rPr>
              <a:t>刘彦辰：无人机目标识别</a:t>
            </a:r>
          </a:p>
        </p:txBody>
      </p:sp>
    </p:spTree>
    <p:extLst>
      <p:ext uri="{BB962C8B-B14F-4D97-AF65-F5344CB8AC3E}">
        <p14:creationId xmlns:p14="http://schemas.microsoft.com/office/powerpoint/2010/main" val="876245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8D05D3DA-CC00-0EBF-B461-43A8B3A4928C}"/>
              </a:ext>
            </a:extLst>
          </p:cNvPr>
          <p:cNvSpPr/>
          <p:nvPr/>
        </p:nvSpPr>
        <p:spPr>
          <a:xfrm>
            <a:off x="737876" y="998703"/>
            <a:ext cx="5285927" cy="55385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3EB66C0-1A40-A691-0D37-E106AACF5A20}"/>
              </a:ext>
            </a:extLst>
          </p:cNvPr>
          <p:cNvSpPr/>
          <p:nvPr/>
        </p:nvSpPr>
        <p:spPr>
          <a:xfrm>
            <a:off x="7077367" y="984743"/>
            <a:ext cx="3853552" cy="1540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4" name="TextBox 76">
            <a:extLst>
              <a:ext uri="{FF2B5EF4-FFF2-40B4-BE49-F238E27FC236}">
                <a16:creationId xmlns:a16="http://schemas.microsoft.com/office/drawing/2014/main" id="{8CC087A6-55F1-3BE9-8C32-A6E4816E1D3B}"/>
              </a:ext>
            </a:extLst>
          </p:cNvPr>
          <p:cNvSpPr txBox="1"/>
          <p:nvPr/>
        </p:nvSpPr>
        <p:spPr>
          <a:xfrm>
            <a:off x="3453574" y="62471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系统开发技术及规模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ECC506B-D0C0-B286-9CD8-9B924AE73CFE}"/>
              </a:ext>
            </a:extLst>
          </p:cNvPr>
          <p:cNvSpPr txBox="1"/>
          <p:nvPr/>
        </p:nvSpPr>
        <p:spPr>
          <a:xfrm>
            <a:off x="6717190" y="1303301"/>
            <a:ext cx="45481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总代码量为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4000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</a:t>
            </a:r>
            <a:endParaRPr lang="en-US" altLang="zh-CN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历时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个月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开发时间</a:t>
            </a:r>
          </a:p>
          <a:p>
            <a:endParaRPr lang="zh-CN" altLang="en-US" sz="28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CBAD34B-0CC7-082C-C737-A32FBA0BB561}"/>
              </a:ext>
            </a:extLst>
          </p:cNvPr>
          <p:cNvSpPr txBox="1"/>
          <p:nvPr/>
        </p:nvSpPr>
        <p:spPr>
          <a:xfrm>
            <a:off x="926847" y="1166598"/>
            <a:ext cx="494539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开发技术：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机器人操作系统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ROS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、目标识别系统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YOLOv5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视频传输系统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OpenCV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程序语言：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Python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开发工具：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Visual Studio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Pycharm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SonarQube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开源社区：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CSDN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Github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Stack Overflow</a:t>
            </a:r>
          </a:p>
          <a:p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A5E1330-D668-689F-995E-6B42700C5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110" y="2969588"/>
            <a:ext cx="3736988" cy="37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05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76"/>
          <p:cNvSpPr txBox="1"/>
          <p:nvPr/>
        </p:nvSpPr>
        <p:spPr>
          <a:xfrm>
            <a:off x="3422889" y="7643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功能描述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3A868A8-C171-35BD-E65E-6F5E48947E2B}"/>
              </a:ext>
            </a:extLst>
          </p:cNvPr>
          <p:cNvSpPr txBox="1"/>
          <p:nvPr/>
        </p:nvSpPr>
        <p:spPr>
          <a:xfrm>
            <a:off x="637672" y="1740855"/>
            <a:ext cx="11153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感知环境</a:t>
            </a:r>
            <a:endParaRPr lang="en-US" altLang="zh-CN" sz="2800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机器狗通过雷达获取周边环境的数据，构建建模信息，并传回客户端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DD75C8D-417F-6C74-9777-E54D4AFEB0DD}"/>
              </a:ext>
            </a:extLst>
          </p:cNvPr>
          <p:cNvSpPr txBox="1"/>
          <p:nvPr/>
        </p:nvSpPr>
        <p:spPr>
          <a:xfrm>
            <a:off x="637672" y="2795806"/>
            <a:ext cx="113963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任务规划</a:t>
            </a:r>
            <a:endParaRPr lang="en-US" altLang="zh-CN" sz="2800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结合环境数据与地图，通过算法实现完成软件操作者下达的任务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F1BF844-7A0C-602C-7921-DB7BCBF8A9B4}"/>
              </a:ext>
            </a:extLst>
          </p:cNvPr>
          <p:cNvSpPr txBox="1"/>
          <p:nvPr/>
        </p:nvSpPr>
        <p:spPr>
          <a:xfrm>
            <a:off x="637672" y="3850457"/>
            <a:ext cx="116484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行动控制</a:t>
            </a:r>
            <a:endParaRPr lang="en-US" altLang="zh-CN" sz="2800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在远端控制机器人实现行进至预定位置、控制机器狗的功能。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0645557-3D0D-0DEA-4F54-C0F80A4DFC6E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6"/>
          <a:srcRect b="24218"/>
          <a:stretch>
            <a:fillRect/>
          </a:stretch>
        </p:blipFill>
        <p:spPr>
          <a:xfrm>
            <a:off x="9816943" y="-415568"/>
            <a:ext cx="2268333" cy="168235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0D54636-4D75-855B-592B-208647FCAD7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 l="6460"/>
          <a:stretch>
            <a:fillRect/>
          </a:stretch>
        </p:blipFill>
        <p:spPr>
          <a:xfrm>
            <a:off x="293166" y="5205310"/>
            <a:ext cx="2030150" cy="1682356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  <p:sp>
        <p:nvSpPr>
          <p:cNvPr id="4" name="箭头: 五边形 3">
            <a:extLst>
              <a:ext uri="{FF2B5EF4-FFF2-40B4-BE49-F238E27FC236}">
                <a16:creationId xmlns:a16="http://schemas.microsoft.com/office/drawing/2014/main" id="{578324CA-452E-5907-9927-0D211F77A941}"/>
              </a:ext>
            </a:extLst>
          </p:cNvPr>
          <p:cNvSpPr/>
          <p:nvPr/>
        </p:nvSpPr>
        <p:spPr>
          <a:xfrm>
            <a:off x="0" y="993693"/>
            <a:ext cx="2268333" cy="6005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7BABFC5-069D-9A12-9B47-D52D4518783B}"/>
              </a:ext>
            </a:extLst>
          </p:cNvPr>
          <p:cNvSpPr txBox="1"/>
          <p:nvPr/>
        </p:nvSpPr>
        <p:spPr>
          <a:xfrm>
            <a:off x="209405" y="1005178"/>
            <a:ext cx="16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prstClr val="white"/>
                </a:solidFill>
                <a:latin typeface="Gill Sans MT" panose="020B0502020104020203"/>
                <a:ea typeface="等线" panose="02010600030101010101" pitchFamily="2" charset="-122"/>
              </a:rPr>
              <a:t>机器狗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767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76"/>
          <p:cNvSpPr txBox="1"/>
          <p:nvPr/>
        </p:nvSpPr>
        <p:spPr>
          <a:xfrm>
            <a:off x="3429869" y="102445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  <a:sym typeface="微软雅黑"/>
              </a:rPr>
              <a:t>功能描述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3A868A8-C171-35BD-E65E-6F5E48947E2B}"/>
              </a:ext>
            </a:extLst>
          </p:cNvPr>
          <p:cNvSpPr txBox="1"/>
          <p:nvPr/>
        </p:nvSpPr>
        <p:spPr>
          <a:xfrm>
            <a:off x="637672" y="1839109"/>
            <a:ext cx="108751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1.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目标识别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基于无人机吊舱传回的图像，进行目标识别，识别出伤员。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DD75C8D-417F-6C74-9777-E54D4AFEB0DD}"/>
              </a:ext>
            </a:extLst>
          </p:cNvPr>
          <p:cNvSpPr txBox="1"/>
          <p:nvPr/>
        </p:nvSpPr>
        <p:spPr>
          <a:xfrm>
            <a:off x="637672" y="2795806"/>
            <a:ext cx="11554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飞行控制</a:t>
            </a:r>
            <a:endParaRPr lang="en-US" altLang="zh-CN" sz="2800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使用遥控器控制无人机飞行，无人机也可以自主在特定区域按轨迹飞行。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BA4DDF3-E0E3-0F14-F3DD-5417E71E8D9C}"/>
              </a:ext>
            </a:extLst>
          </p:cNvPr>
          <p:cNvSpPr txBox="1"/>
          <p:nvPr/>
        </p:nvSpPr>
        <p:spPr>
          <a:xfrm>
            <a:off x="637672" y="3850757"/>
            <a:ext cx="115743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位置确定</a:t>
            </a:r>
            <a:endParaRPr lang="en-US" altLang="zh-CN" sz="2800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将无人机视频中的目标的位置坐标确定，同时传回给机器狗。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AA4338B-20DB-AFC1-5740-0F24B5917B4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 l="6460"/>
          <a:stretch>
            <a:fillRect/>
          </a:stretch>
        </p:blipFill>
        <p:spPr>
          <a:xfrm>
            <a:off x="293166" y="5205310"/>
            <a:ext cx="2030150" cy="1682356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0C3F3CB-CFAE-DFB7-B5AE-6F9EB84718A3}"/>
              </a:ext>
            </a:extLst>
          </p:cNvPr>
          <p:cNvPicPr/>
          <p:nvPr>
            <p:custDataLst>
              <p:tags r:id="rId2"/>
            </p:custDataLst>
          </p:nvPr>
        </p:nvPicPr>
        <p:blipFill>
          <a:blip r:embed="rId6"/>
          <a:srcRect b="24218"/>
          <a:stretch>
            <a:fillRect/>
          </a:stretch>
        </p:blipFill>
        <p:spPr>
          <a:xfrm>
            <a:off x="9816943" y="-415568"/>
            <a:ext cx="2268333" cy="168235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sp>
        <p:nvSpPr>
          <p:cNvPr id="6" name="箭头: 五边形 5">
            <a:extLst>
              <a:ext uri="{FF2B5EF4-FFF2-40B4-BE49-F238E27FC236}">
                <a16:creationId xmlns:a16="http://schemas.microsoft.com/office/drawing/2014/main" id="{F889F350-DD5E-8599-81F8-139F188E9148}"/>
              </a:ext>
            </a:extLst>
          </p:cNvPr>
          <p:cNvSpPr/>
          <p:nvPr/>
        </p:nvSpPr>
        <p:spPr>
          <a:xfrm>
            <a:off x="0" y="993693"/>
            <a:ext cx="2268333" cy="6005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86D2416-48E7-A590-7771-67674BC933FF}"/>
              </a:ext>
            </a:extLst>
          </p:cNvPr>
          <p:cNvSpPr txBox="1"/>
          <p:nvPr/>
        </p:nvSpPr>
        <p:spPr>
          <a:xfrm>
            <a:off x="209405" y="1005178"/>
            <a:ext cx="16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等线" panose="02010600030101010101" pitchFamily="2" charset="-122"/>
                <a:cs typeface="+mn-cs"/>
              </a:rPr>
              <a:t>无人机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283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>
            <a:extLst>
              <a:ext uri="{FF2B5EF4-FFF2-40B4-BE49-F238E27FC236}">
                <a16:creationId xmlns:a16="http://schemas.microsoft.com/office/drawing/2014/main" id="{2353A60F-92B8-A89D-5DF7-EC9F79CB6DB3}"/>
              </a:ext>
            </a:extLst>
          </p:cNvPr>
          <p:cNvSpPr txBox="1"/>
          <p:nvPr/>
        </p:nvSpPr>
        <p:spPr>
          <a:xfrm>
            <a:off x="3429869" y="102445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  <a:sym typeface="微软雅黑"/>
              </a:rPr>
              <a:t>视频演示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18DA54D-67D3-A909-E942-8AEF3CE01B1A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4"/>
          <a:srcRect b="24218"/>
          <a:stretch>
            <a:fillRect/>
          </a:stretch>
        </p:blipFill>
        <p:spPr>
          <a:xfrm>
            <a:off x="9816943" y="-415568"/>
            <a:ext cx="2268333" cy="168235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0A40689-0FCE-77E6-E0A5-AAA33597E58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l="6460"/>
          <a:stretch>
            <a:fillRect/>
          </a:stretch>
        </p:blipFill>
        <p:spPr>
          <a:xfrm>
            <a:off x="293166" y="5205310"/>
            <a:ext cx="2030150" cy="1682356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439275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6"/>
          <p:cNvSpPr txBox="1"/>
          <p:nvPr/>
        </p:nvSpPr>
        <p:spPr>
          <a:xfrm>
            <a:off x="3453574" y="8341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技术实现</a:t>
            </a:r>
          </a:p>
        </p:txBody>
      </p:sp>
      <p:sp>
        <p:nvSpPr>
          <p:cNvPr id="21" name="Shape 16378">
            <a:extLst>
              <a:ext uri="{FF2B5EF4-FFF2-40B4-BE49-F238E27FC236}">
                <a16:creationId xmlns:a16="http://schemas.microsoft.com/office/drawing/2014/main" id="{98D5F959-5EB2-4523-685E-F9B91FF4791E}"/>
              </a:ext>
            </a:extLst>
          </p:cNvPr>
          <p:cNvSpPr/>
          <p:nvPr/>
        </p:nvSpPr>
        <p:spPr>
          <a:xfrm>
            <a:off x="398071" y="2645206"/>
            <a:ext cx="7278080" cy="357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l">
              <a:lnSpc>
                <a:spcPct val="150000"/>
              </a:lnSpc>
              <a:defRPr sz="1800"/>
            </a:pPr>
            <a:endParaRPr lang="en-US" altLang="zh-CN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Roboto Regular"/>
              <a:sym typeface="微软雅黑"/>
            </a:endParaRPr>
          </a:p>
          <a:p>
            <a:pPr marL="457200" lvl="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sz="1800"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使用</a:t>
            </a:r>
            <a:r>
              <a:rPr lang="en-US" altLang="zh-CN" sz="28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labelImag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技术对数据进行打标签处理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  <a:p>
            <a:pPr marL="457200" lvl="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sz="1800"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通过</a:t>
            </a:r>
            <a:r>
              <a:rPr lang="en-US" altLang="zh-CN" sz="28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rtsp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对视频流进行传输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 sz="1800"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结合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yolov5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目标识别算法识别地面伤员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  <a:p>
            <a:pPr lvl="0" algn="l">
              <a:lnSpc>
                <a:spcPct val="120000"/>
              </a:lnSpc>
              <a:defRPr sz="1800"/>
            </a:pPr>
            <a:endParaRPr lang="en-US" altLang="zh-CN" sz="2800" dirty="0">
              <a:latin typeface="微软雅黑"/>
              <a:ea typeface="微软雅黑"/>
              <a:cs typeface="Roboto Regular"/>
              <a:sym typeface="微软雅黑"/>
            </a:endParaRPr>
          </a:p>
          <a:p>
            <a:pPr marL="457200" lvl="0" indent="-457200" algn="l">
              <a:lnSpc>
                <a:spcPct val="120000"/>
              </a:lnSpc>
              <a:buFont typeface="Arial" panose="020B0604020202020204" pitchFamily="34" charset="0"/>
              <a:buChar char="•"/>
              <a:defRPr sz="1800"/>
            </a:pPr>
            <a:endParaRPr sz="2800" dirty="0">
              <a:latin typeface="微软雅黑"/>
              <a:ea typeface="微软雅黑"/>
              <a:cs typeface="Roboto Regular"/>
              <a:sym typeface="微软雅黑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144482-4137-C456-10F2-D5D20C974D8E}"/>
              </a:ext>
            </a:extLst>
          </p:cNvPr>
          <p:cNvSpPr txBox="1"/>
          <p:nvPr/>
        </p:nvSpPr>
        <p:spPr>
          <a:xfrm>
            <a:off x="349943" y="851377"/>
            <a:ext cx="10599821" cy="130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当无人机在飞行时，需要对地面伤员进行识别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426BD5E-E536-7252-98B8-FC8E38DE67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289" y="2645206"/>
            <a:ext cx="4504071" cy="298901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F1584E0-0DEA-1F28-5636-590CA8318667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7"/>
          <a:srcRect b="24218"/>
          <a:stretch>
            <a:fillRect/>
          </a:stretch>
        </p:blipFill>
        <p:spPr>
          <a:xfrm>
            <a:off x="9816943" y="-415568"/>
            <a:ext cx="2268333" cy="168235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6F3E22F-781E-4724-D23F-518EB372837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 l="6460"/>
          <a:stretch>
            <a:fillRect/>
          </a:stretch>
        </p:blipFill>
        <p:spPr>
          <a:xfrm>
            <a:off x="293166" y="5205310"/>
            <a:ext cx="2030150" cy="1682356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566B2E87-5C65-FDE5-C6BE-4EA00DEEE335}"/>
              </a:ext>
            </a:extLst>
          </p:cNvPr>
          <p:cNvSpPr/>
          <p:nvPr/>
        </p:nvSpPr>
        <p:spPr>
          <a:xfrm>
            <a:off x="0" y="993693"/>
            <a:ext cx="2268333" cy="6005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1108589-DB8A-7A81-5D82-287A29230033}"/>
              </a:ext>
            </a:extLst>
          </p:cNvPr>
          <p:cNvSpPr txBox="1"/>
          <p:nvPr/>
        </p:nvSpPr>
        <p:spPr>
          <a:xfrm>
            <a:off x="209405" y="1009662"/>
            <a:ext cx="16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prstClr val="white"/>
                </a:solidFill>
                <a:latin typeface="Gill Sans MT" panose="020B0502020104020203"/>
                <a:ea typeface="等线" panose="02010600030101010101" pitchFamily="2" charset="-122"/>
              </a:rPr>
              <a:t>问  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333172B2-9D4A-A8F5-857A-EBBA62292CC6}"/>
              </a:ext>
            </a:extLst>
          </p:cNvPr>
          <p:cNvSpPr/>
          <p:nvPr/>
        </p:nvSpPr>
        <p:spPr>
          <a:xfrm>
            <a:off x="0" y="2723608"/>
            <a:ext cx="2268333" cy="6005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127BD0-815B-8F4B-7F67-6298CDB79C00}"/>
              </a:ext>
            </a:extLst>
          </p:cNvPr>
          <p:cNvSpPr txBox="1"/>
          <p:nvPr/>
        </p:nvSpPr>
        <p:spPr>
          <a:xfrm>
            <a:off x="209405" y="2735093"/>
            <a:ext cx="16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prstClr val="white"/>
                </a:solidFill>
                <a:latin typeface="Gill Sans MT" panose="020B0502020104020203"/>
                <a:ea typeface="等线" panose="02010600030101010101" pitchFamily="2" charset="-122"/>
              </a:rPr>
              <a:t>关键技术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690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6"/>
          <p:cNvSpPr txBox="1"/>
          <p:nvPr/>
        </p:nvSpPr>
        <p:spPr>
          <a:xfrm>
            <a:off x="3460554" y="7643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  <a:sym typeface="微软雅黑"/>
              </a:rPr>
              <a:t>技术实现</a:t>
            </a:r>
          </a:p>
        </p:txBody>
      </p:sp>
      <p:sp>
        <p:nvSpPr>
          <p:cNvPr id="21" name="Shape 16378">
            <a:extLst>
              <a:ext uri="{FF2B5EF4-FFF2-40B4-BE49-F238E27FC236}">
                <a16:creationId xmlns:a16="http://schemas.microsoft.com/office/drawing/2014/main" id="{98D5F959-5EB2-4523-685E-F9B91FF4791E}"/>
              </a:ext>
            </a:extLst>
          </p:cNvPr>
          <p:cNvSpPr/>
          <p:nvPr/>
        </p:nvSpPr>
        <p:spPr>
          <a:xfrm>
            <a:off x="398071" y="2645206"/>
            <a:ext cx="7278080" cy="292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Roboto Regular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Roboto Regular"/>
                <a:sym typeface="微软雅黑"/>
              </a:rPr>
              <a:t>通过摄像头对周围环境进行感知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Roboto Regular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结合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Prometheus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实现搜寻路径规划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Roboto Regular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Roboto Regular"/>
              <a:sym typeface="微软雅黑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144482-4137-C456-10F2-D5D20C974D8E}"/>
              </a:ext>
            </a:extLst>
          </p:cNvPr>
          <p:cNvSpPr txBox="1"/>
          <p:nvPr/>
        </p:nvSpPr>
        <p:spPr>
          <a:xfrm>
            <a:off x="349943" y="851377"/>
            <a:ext cx="11176310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战场广阔复杂，无人机在飞行时，需要对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重点区域进行针对搜索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A602F2E-49BF-AB1C-15BC-10AD6CDE3E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234" y="3072714"/>
            <a:ext cx="4836695" cy="272064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CA8E58E-A765-2CD6-34AD-0BC63BD35566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7"/>
          <a:srcRect b="24218"/>
          <a:stretch>
            <a:fillRect/>
          </a:stretch>
        </p:blipFill>
        <p:spPr>
          <a:xfrm>
            <a:off x="9816943" y="-415568"/>
            <a:ext cx="2268333" cy="168235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05BEEFD-2A6C-03F7-67E7-490CAACD3CC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 l="6460"/>
          <a:stretch>
            <a:fillRect/>
          </a:stretch>
        </p:blipFill>
        <p:spPr>
          <a:xfrm>
            <a:off x="293166" y="5205310"/>
            <a:ext cx="2030150" cy="1682356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  <p:sp>
        <p:nvSpPr>
          <p:cNvPr id="6" name="箭头: 五边形 5">
            <a:extLst>
              <a:ext uri="{FF2B5EF4-FFF2-40B4-BE49-F238E27FC236}">
                <a16:creationId xmlns:a16="http://schemas.microsoft.com/office/drawing/2014/main" id="{E70CE6FE-508E-4128-07CE-4C2347318D5A}"/>
              </a:ext>
            </a:extLst>
          </p:cNvPr>
          <p:cNvSpPr/>
          <p:nvPr/>
        </p:nvSpPr>
        <p:spPr>
          <a:xfrm>
            <a:off x="0" y="993693"/>
            <a:ext cx="2268333" cy="6005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1C467FD-1BD2-0511-345D-7FF86047BFE4}"/>
              </a:ext>
            </a:extLst>
          </p:cNvPr>
          <p:cNvSpPr txBox="1"/>
          <p:nvPr/>
        </p:nvSpPr>
        <p:spPr>
          <a:xfrm>
            <a:off x="209405" y="1009662"/>
            <a:ext cx="16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prstClr val="white"/>
                </a:solidFill>
                <a:latin typeface="Gill Sans MT" panose="020B0502020104020203"/>
                <a:ea typeface="等线" panose="02010600030101010101" pitchFamily="2" charset="-122"/>
              </a:rPr>
              <a:t>问  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E546066A-E5F9-650F-B941-81527893C3DD}"/>
              </a:ext>
            </a:extLst>
          </p:cNvPr>
          <p:cNvSpPr/>
          <p:nvPr/>
        </p:nvSpPr>
        <p:spPr>
          <a:xfrm>
            <a:off x="0" y="2723608"/>
            <a:ext cx="2268333" cy="6005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1F51EEC-8C84-F612-C949-44D5D97225C5}"/>
              </a:ext>
            </a:extLst>
          </p:cNvPr>
          <p:cNvSpPr txBox="1"/>
          <p:nvPr/>
        </p:nvSpPr>
        <p:spPr>
          <a:xfrm>
            <a:off x="209405" y="2735093"/>
            <a:ext cx="16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prstClr val="white"/>
                </a:solidFill>
                <a:latin typeface="Gill Sans MT" panose="020B0502020104020203"/>
                <a:ea typeface="等线" panose="02010600030101010101" pitchFamily="2" charset="-122"/>
              </a:rPr>
              <a:t>关键技术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351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6"/>
          <p:cNvSpPr txBox="1"/>
          <p:nvPr/>
        </p:nvSpPr>
        <p:spPr>
          <a:xfrm>
            <a:off x="3453574" y="6945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  <a:sym typeface="微软雅黑"/>
              </a:rPr>
              <a:t>技术实现</a:t>
            </a:r>
          </a:p>
        </p:txBody>
      </p:sp>
      <p:sp>
        <p:nvSpPr>
          <p:cNvPr id="21" name="Shape 16378">
            <a:extLst>
              <a:ext uri="{FF2B5EF4-FFF2-40B4-BE49-F238E27FC236}">
                <a16:creationId xmlns:a16="http://schemas.microsoft.com/office/drawing/2014/main" id="{98D5F959-5EB2-4523-685E-F9B91FF4791E}"/>
              </a:ext>
            </a:extLst>
          </p:cNvPr>
          <p:cNvSpPr/>
          <p:nvPr/>
        </p:nvSpPr>
        <p:spPr>
          <a:xfrm>
            <a:off x="398071" y="2645206"/>
            <a:ext cx="7278080" cy="357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Roboto Regular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Roboto Regular"/>
                <a:sym typeface="微软雅黑"/>
              </a:rPr>
              <a:t>通过雷达获悉周围环境情况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Roboto Regular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Roboto Regular"/>
                <a:sym typeface="微软雅黑"/>
              </a:rPr>
              <a:t>将目标信息转换为控制底层物理动作的命令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Roboto Regular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结合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Dijkasta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算法实现自主规划路径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Roboto Regular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Roboto Regular"/>
              <a:sym typeface="微软雅黑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144482-4137-C456-10F2-D5D20C974D8E}"/>
              </a:ext>
            </a:extLst>
          </p:cNvPr>
          <p:cNvSpPr txBox="1"/>
          <p:nvPr/>
        </p:nvSpPr>
        <p:spPr>
          <a:xfrm>
            <a:off x="349943" y="851377"/>
            <a:ext cx="10599821" cy="130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战场恶劣复杂，机器狗在穿越战场时可能会遇到各种障碍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D77F3A8-B0B8-1CDD-A0AE-9E35D47D1B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662" y="2788625"/>
            <a:ext cx="4377045" cy="282573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7B13DAF-B388-89F9-EEB4-3BB916F3C25C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7"/>
          <a:srcRect b="24218"/>
          <a:stretch>
            <a:fillRect/>
          </a:stretch>
        </p:blipFill>
        <p:spPr>
          <a:xfrm>
            <a:off x="9816943" y="-415568"/>
            <a:ext cx="2268333" cy="168235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08A9BE0-19FF-7BB7-9D6D-ED374DC98AB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 l="6460"/>
          <a:stretch>
            <a:fillRect/>
          </a:stretch>
        </p:blipFill>
        <p:spPr>
          <a:xfrm>
            <a:off x="293166" y="5205310"/>
            <a:ext cx="2030150" cy="1682356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  <p:sp>
        <p:nvSpPr>
          <p:cNvPr id="6" name="箭头: 五边形 5">
            <a:extLst>
              <a:ext uri="{FF2B5EF4-FFF2-40B4-BE49-F238E27FC236}">
                <a16:creationId xmlns:a16="http://schemas.microsoft.com/office/drawing/2014/main" id="{E1C58845-57BA-75F5-6F2E-66AD76B572B7}"/>
              </a:ext>
            </a:extLst>
          </p:cNvPr>
          <p:cNvSpPr/>
          <p:nvPr/>
        </p:nvSpPr>
        <p:spPr>
          <a:xfrm>
            <a:off x="0" y="993693"/>
            <a:ext cx="2268333" cy="6005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A4854FF-A952-7404-B716-FBAA714EB65F}"/>
              </a:ext>
            </a:extLst>
          </p:cNvPr>
          <p:cNvSpPr txBox="1"/>
          <p:nvPr/>
        </p:nvSpPr>
        <p:spPr>
          <a:xfrm>
            <a:off x="209405" y="1009662"/>
            <a:ext cx="16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prstClr val="white"/>
                </a:solidFill>
                <a:latin typeface="Gill Sans MT" panose="020B0502020104020203"/>
                <a:ea typeface="等线" panose="02010600030101010101" pitchFamily="2" charset="-122"/>
              </a:rPr>
              <a:t>问  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B4EB8AE7-BE24-A0EB-B44B-0FECB0C4D901}"/>
              </a:ext>
            </a:extLst>
          </p:cNvPr>
          <p:cNvSpPr/>
          <p:nvPr/>
        </p:nvSpPr>
        <p:spPr>
          <a:xfrm>
            <a:off x="0" y="2723608"/>
            <a:ext cx="2268333" cy="6005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2714D16-2938-AECA-8E57-C4115E23C6DD}"/>
              </a:ext>
            </a:extLst>
          </p:cNvPr>
          <p:cNvSpPr txBox="1"/>
          <p:nvPr/>
        </p:nvSpPr>
        <p:spPr>
          <a:xfrm>
            <a:off x="209405" y="2735093"/>
            <a:ext cx="16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prstClr val="white"/>
                </a:solidFill>
                <a:latin typeface="Gill Sans MT" panose="020B0502020104020203"/>
                <a:ea typeface="等线" panose="02010600030101010101" pitchFamily="2" charset="-122"/>
              </a:rPr>
              <a:t>关键技术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432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6"/>
          <p:cNvSpPr txBox="1"/>
          <p:nvPr/>
        </p:nvSpPr>
        <p:spPr>
          <a:xfrm>
            <a:off x="3453574" y="7643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  <a:sym typeface="微软雅黑"/>
              </a:rPr>
              <a:t>技术实现</a:t>
            </a:r>
          </a:p>
        </p:txBody>
      </p:sp>
      <p:sp>
        <p:nvSpPr>
          <p:cNvPr id="21" name="Shape 16378">
            <a:extLst>
              <a:ext uri="{FF2B5EF4-FFF2-40B4-BE49-F238E27FC236}">
                <a16:creationId xmlns:a16="http://schemas.microsoft.com/office/drawing/2014/main" id="{98D5F959-5EB2-4523-685E-F9B91FF4791E}"/>
              </a:ext>
            </a:extLst>
          </p:cNvPr>
          <p:cNvSpPr/>
          <p:nvPr/>
        </p:nvSpPr>
        <p:spPr>
          <a:xfrm>
            <a:off x="398071" y="2645206"/>
            <a:ext cx="7278080" cy="357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Roboto Regular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通过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rtsp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获取无人机吊舱摄像头视频流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对处理后的数据通过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socket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传输给机器狗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Roboto Regular"/>
                <a:sym typeface="微软雅黑"/>
              </a:rPr>
              <a:t>建立无人机与机器狗的网络连接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Roboto Regular"/>
              <a:sym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Roboto Regular"/>
              <a:sym typeface="微软雅黑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Roboto Regular"/>
              <a:sym typeface="微软雅黑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144482-4137-C456-10F2-D5D20C974D8E}"/>
              </a:ext>
            </a:extLst>
          </p:cNvPr>
          <p:cNvSpPr txBox="1"/>
          <p:nvPr/>
        </p:nvSpPr>
        <p:spPr>
          <a:xfrm>
            <a:off x="349943" y="851377"/>
            <a:ext cx="10599821" cy="130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需要将无人机获取的目标信息与机器狗进行分享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9C4D158-ADDA-4B68-F36F-5674EB3D2F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195" y="2937069"/>
            <a:ext cx="4579985" cy="25759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F7669FC-87F3-A62C-7029-B1566F71AF61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7"/>
          <a:srcRect b="24218"/>
          <a:stretch>
            <a:fillRect/>
          </a:stretch>
        </p:blipFill>
        <p:spPr>
          <a:xfrm>
            <a:off x="9816943" y="-415568"/>
            <a:ext cx="2268333" cy="168235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6490452-27CB-DB9A-D4C5-96ED00DE048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 l="6460"/>
          <a:stretch>
            <a:fillRect/>
          </a:stretch>
        </p:blipFill>
        <p:spPr>
          <a:xfrm>
            <a:off x="293166" y="5205310"/>
            <a:ext cx="2030150" cy="1682356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  <p:sp>
        <p:nvSpPr>
          <p:cNvPr id="6" name="箭头: 五边形 5">
            <a:extLst>
              <a:ext uri="{FF2B5EF4-FFF2-40B4-BE49-F238E27FC236}">
                <a16:creationId xmlns:a16="http://schemas.microsoft.com/office/drawing/2014/main" id="{944775FC-EDAA-ED56-492F-E62A209FA5A7}"/>
              </a:ext>
            </a:extLst>
          </p:cNvPr>
          <p:cNvSpPr/>
          <p:nvPr/>
        </p:nvSpPr>
        <p:spPr>
          <a:xfrm>
            <a:off x="0" y="993693"/>
            <a:ext cx="2268333" cy="6005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129A67-755E-8D17-7EDA-7600CAC7CD61}"/>
              </a:ext>
            </a:extLst>
          </p:cNvPr>
          <p:cNvSpPr txBox="1"/>
          <p:nvPr/>
        </p:nvSpPr>
        <p:spPr>
          <a:xfrm>
            <a:off x="209405" y="1009662"/>
            <a:ext cx="16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prstClr val="white"/>
                </a:solidFill>
                <a:latin typeface="Gill Sans MT" panose="020B0502020104020203"/>
                <a:ea typeface="等线" panose="02010600030101010101" pitchFamily="2" charset="-122"/>
              </a:rPr>
              <a:t>问  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D484D60C-B26B-028A-272B-014F7BE2E67F}"/>
              </a:ext>
            </a:extLst>
          </p:cNvPr>
          <p:cNvSpPr/>
          <p:nvPr/>
        </p:nvSpPr>
        <p:spPr>
          <a:xfrm>
            <a:off x="0" y="2723608"/>
            <a:ext cx="2268333" cy="6005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4C722A4-78C2-4C96-ED89-99B417C53114}"/>
              </a:ext>
            </a:extLst>
          </p:cNvPr>
          <p:cNvSpPr txBox="1"/>
          <p:nvPr/>
        </p:nvSpPr>
        <p:spPr>
          <a:xfrm>
            <a:off x="209405" y="2735093"/>
            <a:ext cx="16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prstClr val="white"/>
                </a:solidFill>
                <a:latin typeface="Gill Sans MT" panose="020B0502020104020203"/>
                <a:ea typeface="等线" panose="02010600030101010101" pitchFamily="2" charset="-122"/>
              </a:rPr>
              <a:t>关键技术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49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6"/>
          <p:cNvSpPr txBox="1"/>
          <p:nvPr/>
        </p:nvSpPr>
        <p:spPr>
          <a:xfrm>
            <a:off x="3453574" y="7643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系统部署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1BAA961-45AE-3042-C31D-73C98B8711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533" y="814020"/>
            <a:ext cx="7487316" cy="556234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DB331DB-9E2C-13B4-0116-446CF6FF2180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7"/>
          <a:srcRect b="24218"/>
          <a:stretch>
            <a:fillRect/>
          </a:stretch>
        </p:blipFill>
        <p:spPr>
          <a:xfrm>
            <a:off x="9816943" y="-415568"/>
            <a:ext cx="2268333" cy="168235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6AC0C4E-9CFD-A01C-36CF-D2885C7AA8F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 l="6460"/>
          <a:stretch>
            <a:fillRect/>
          </a:stretch>
        </p:blipFill>
        <p:spPr>
          <a:xfrm>
            <a:off x="293166" y="5205310"/>
            <a:ext cx="2030150" cy="1682356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4196109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6"/>
          <p:cNvSpPr txBox="1"/>
          <p:nvPr/>
        </p:nvSpPr>
        <p:spPr>
          <a:xfrm>
            <a:off x="3453574" y="78962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  <a:sym typeface="微软雅黑"/>
              </a:rPr>
              <a:t>系统部署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2B3BB14-F183-86B3-6317-5C6420BF537F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6"/>
          <a:srcRect b="24218"/>
          <a:stretch>
            <a:fillRect/>
          </a:stretch>
        </p:blipFill>
        <p:spPr>
          <a:xfrm>
            <a:off x="742745" y="3533522"/>
            <a:ext cx="2268333" cy="168235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E11469C-D680-4DCB-4F54-9C6A7D75844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 l="6460"/>
          <a:stretch>
            <a:fillRect/>
          </a:stretch>
        </p:blipFill>
        <p:spPr>
          <a:xfrm>
            <a:off x="1183354" y="748233"/>
            <a:ext cx="2030150" cy="1682356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1E5A6AC-583F-8B9E-0B35-52134FF66A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960" y="1892457"/>
            <a:ext cx="2601113" cy="216217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E57B1C0-1093-822C-E41F-0E24EC5441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153" y="1401519"/>
            <a:ext cx="1569493" cy="3144049"/>
          </a:xfrm>
          <a:prstGeom prst="rect">
            <a:avLst/>
          </a:prstGeom>
        </p:spPr>
      </p:pic>
      <p:sp>
        <p:nvSpPr>
          <p:cNvPr id="7" name="箭头: 左右 6">
            <a:extLst>
              <a:ext uri="{FF2B5EF4-FFF2-40B4-BE49-F238E27FC236}">
                <a16:creationId xmlns:a16="http://schemas.microsoft.com/office/drawing/2014/main" id="{996ECC20-DAA7-4AB1-7023-15551B1B50BE}"/>
              </a:ext>
            </a:extLst>
          </p:cNvPr>
          <p:cNvSpPr/>
          <p:nvPr/>
        </p:nvSpPr>
        <p:spPr>
          <a:xfrm rot="1814533">
            <a:off x="3409957" y="2250231"/>
            <a:ext cx="1756610" cy="301462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箭头: 左右 7">
            <a:extLst>
              <a:ext uri="{FF2B5EF4-FFF2-40B4-BE49-F238E27FC236}">
                <a16:creationId xmlns:a16="http://schemas.microsoft.com/office/drawing/2014/main" id="{AF8174B0-533B-4F3E-CCAC-CB8D50E8910D}"/>
              </a:ext>
            </a:extLst>
          </p:cNvPr>
          <p:cNvSpPr/>
          <p:nvPr/>
        </p:nvSpPr>
        <p:spPr>
          <a:xfrm rot="20442704">
            <a:off x="3241604" y="3903901"/>
            <a:ext cx="1756610" cy="301462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左右 8">
            <a:extLst>
              <a:ext uri="{FF2B5EF4-FFF2-40B4-BE49-F238E27FC236}">
                <a16:creationId xmlns:a16="http://schemas.microsoft.com/office/drawing/2014/main" id="{D32C4341-702D-EBDE-877C-11332E13F630}"/>
              </a:ext>
            </a:extLst>
          </p:cNvPr>
          <p:cNvSpPr/>
          <p:nvPr/>
        </p:nvSpPr>
        <p:spPr>
          <a:xfrm>
            <a:off x="7589808" y="3136558"/>
            <a:ext cx="1756610" cy="301462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32437C1-418D-C887-D0AB-D12D58A6499A}"/>
              </a:ext>
            </a:extLst>
          </p:cNvPr>
          <p:cNvSpPr txBox="1"/>
          <p:nvPr/>
        </p:nvSpPr>
        <p:spPr>
          <a:xfrm rot="20445333">
            <a:off x="3433713" y="3400704"/>
            <a:ext cx="1002828" cy="468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RTSP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4772F11-D025-82D0-01A9-91F328B19AE5}"/>
              </a:ext>
            </a:extLst>
          </p:cNvPr>
          <p:cNvSpPr txBox="1"/>
          <p:nvPr/>
        </p:nvSpPr>
        <p:spPr>
          <a:xfrm>
            <a:off x="7857187" y="2674893"/>
            <a:ext cx="1200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界面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4A9F08E-86F5-FF95-49E2-7C7FF0814CE3}"/>
              </a:ext>
            </a:extLst>
          </p:cNvPr>
          <p:cNvSpPr txBox="1"/>
          <p:nvPr/>
        </p:nvSpPr>
        <p:spPr>
          <a:xfrm>
            <a:off x="939163" y="2493482"/>
            <a:ext cx="2518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</a:rPr>
              <a:t>搭载雷达，红外传感器、摄像头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971C71C-D5CD-2650-65E4-211254915C97}"/>
              </a:ext>
            </a:extLst>
          </p:cNvPr>
          <p:cNvSpPr txBox="1"/>
          <p:nvPr/>
        </p:nvSpPr>
        <p:spPr>
          <a:xfrm>
            <a:off x="763458" y="5276984"/>
            <a:ext cx="2072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</a:rPr>
              <a:t>搭载摄像头、机载</a:t>
            </a:r>
            <a:r>
              <a:rPr lang="en-US" altLang="zh-CN" sz="2400" dirty="0">
                <a:solidFill>
                  <a:srgbClr val="C00000"/>
                </a:solidFill>
              </a:rPr>
              <a:t>PC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C25EE68-EC25-AA25-8951-AED34B3D53FE}"/>
              </a:ext>
            </a:extLst>
          </p:cNvPr>
          <p:cNvSpPr txBox="1"/>
          <p:nvPr/>
        </p:nvSpPr>
        <p:spPr>
          <a:xfrm>
            <a:off x="4877054" y="4216868"/>
            <a:ext cx="3002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</a:rPr>
              <a:t>负责进行数据计算、消息传输、运动控制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22B97F6-81B7-EE35-02A3-635911220299}"/>
              </a:ext>
            </a:extLst>
          </p:cNvPr>
          <p:cNvSpPr txBox="1"/>
          <p:nvPr/>
        </p:nvSpPr>
        <p:spPr>
          <a:xfrm>
            <a:off x="9182950" y="4800919"/>
            <a:ext cx="2081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</a:rPr>
              <a:t>面向救助人员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23159B1-A6A6-C24A-D3BC-8EE443A1D015}"/>
              </a:ext>
            </a:extLst>
          </p:cNvPr>
          <p:cNvSpPr txBox="1"/>
          <p:nvPr/>
        </p:nvSpPr>
        <p:spPr>
          <a:xfrm rot="1819993">
            <a:off x="4161495" y="1961177"/>
            <a:ext cx="1074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Socket</a:t>
            </a:r>
          </a:p>
        </p:txBody>
      </p:sp>
    </p:spTree>
    <p:extLst>
      <p:ext uri="{BB962C8B-B14F-4D97-AF65-F5344CB8AC3E}">
        <p14:creationId xmlns:p14="http://schemas.microsoft.com/office/powerpoint/2010/main" val="791941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6"/>
          <p:cNvSpPr txBox="1"/>
          <p:nvPr/>
        </p:nvSpPr>
        <p:spPr>
          <a:xfrm>
            <a:off x="3453574" y="8341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结构设计</a:t>
            </a:r>
          </a:p>
        </p:txBody>
      </p:sp>
      <p:pic>
        <p:nvPicPr>
          <p:cNvPr id="2" name="图片 1" descr="微信图片_20230620075817">
            <a:extLst>
              <a:ext uri="{FF2B5EF4-FFF2-40B4-BE49-F238E27FC236}">
                <a16:creationId xmlns:a16="http://schemas.microsoft.com/office/drawing/2014/main" id="{13173392-B77B-58BD-5CE9-DFD7F5CD5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0342" y="914400"/>
            <a:ext cx="6411316" cy="53982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61D37B1-3735-22D5-8D36-0F2944E04352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7"/>
          <a:srcRect b="24218"/>
          <a:stretch>
            <a:fillRect/>
          </a:stretch>
        </p:blipFill>
        <p:spPr>
          <a:xfrm>
            <a:off x="9816943" y="-415568"/>
            <a:ext cx="2268333" cy="1682356"/>
          </a:xfrm>
          <a:prstGeom prst="rect">
            <a:avLst/>
          </a:prstGeom>
          <a:noFill/>
          <a:ln w="9525">
            <a:noFill/>
          </a:ln>
          <a:effectLst>
            <a:glow rad="127000">
              <a:srgbClr val="FAFAFA">
                <a:alpha val="40000"/>
              </a:srgbClr>
            </a:glo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ED576F8-E184-975C-524F-79089483C11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 l="6460"/>
          <a:stretch>
            <a:fillRect/>
          </a:stretch>
        </p:blipFill>
        <p:spPr>
          <a:xfrm>
            <a:off x="293166" y="5205310"/>
            <a:ext cx="2030150" cy="1682356"/>
          </a:xfrm>
          <a:prstGeom prst="rect">
            <a:avLst/>
          </a:prstGeom>
          <a:effectLst>
            <a:glow rad="127000">
              <a:srgbClr val="FAFAFA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470214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76"/>
          <p:cNvSpPr txBox="1"/>
          <p:nvPr/>
        </p:nvSpPr>
        <p:spPr>
          <a:xfrm>
            <a:off x="4958665" y="71261"/>
            <a:ext cx="227467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创新之处</a:t>
            </a: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C15ED887-D391-E028-5DA7-347C7DEC327F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686801" y="1225240"/>
            <a:ext cx="2910690" cy="2437049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7D4E4595-091A-05B6-0509-1260C4746E70}"/>
              </a:ext>
            </a:extLst>
          </p:cNvPr>
          <p:cNvPicPr/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506295" y="4018185"/>
            <a:ext cx="3271701" cy="1934227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75E5E47-A598-53E0-B0A3-43036ED048B7}"/>
              </a:ext>
            </a:extLst>
          </p:cNvPr>
          <p:cNvSpPr txBox="1"/>
          <p:nvPr/>
        </p:nvSpPr>
        <p:spPr>
          <a:xfrm>
            <a:off x="433137" y="1733696"/>
            <a:ext cx="8049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、将机器人与无人机技术相结合，实现空地协同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352622-9209-F945-6DF6-CCEDAA6A4338}"/>
              </a:ext>
            </a:extLst>
          </p:cNvPr>
          <p:cNvSpPr txBox="1"/>
          <p:nvPr/>
        </p:nvSpPr>
        <p:spPr>
          <a:xfrm>
            <a:off x="433136" y="2666424"/>
            <a:ext cx="8049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2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、基于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RTSP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和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HTTP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实时监控战场情况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2C8C4FD-ECF4-04D0-820B-ECA7C4598021}"/>
              </a:ext>
            </a:extLst>
          </p:cNvPr>
          <p:cNvSpPr txBox="1"/>
          <p:nvPr/>
        </p:nvSpPr>
        <p:spPr>
          <a:xfrm>
            <a:off x="433135" y="3599152"/>
            <a:ext cx="8049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3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、通过机器人与伤员进行交互，实现救助智能化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AAF4E44-4A94-BF1E-0229-56DFEB6BE7B6}"/>
              </a:ext>
            </a:extLst>
          </p:cNvPr>
          <p:cNvSpPr txBox="1"/>
          <p:nvPr/>
        </p:nvSpPr>
        <p:spPr>
          <a:xfrm>
            <a:off x="433135" y="4531880"/>
            <a:ext cx="8049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4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、借助机器人与无人机来降低战场援助风险</a:t>
            </a:r>
          </a:p>
        </p:txBody>
      </p:sp>
    </p:spTree>
    <p:extLst>
      <p:ext uri="{BB962C8B-B14F-4D97-AF65-F5344CB8AC3E}">
        <p14:creationId xmlns:p14="http://schemas.microsoft.com/office/powerpoint/2010/main" val="78789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53A25FD7-995A-2CE7-9EE9-7C89BDED64FF}"/>
              </a:ext>
            </a:extLst>
          </p:cNvPr>
          <p:cNvSpPr/>
          <p:nvPr/>
        </p:nvSpPr>
        <p:spPr>
          <a:xfrm>
            <a:off x="8152666" y="3446784"/>
            <a:ext cx="3988993" cy="9655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824445F-A02B-5C0E-2B4B-5D3984721969}"/>
              </a:ext>
            </a:extLst>
          </p:cNvPr>
          <p:cNvSpPr/>
          <p:nvPr/>
        </p:nvSpPr>
        <p:spPr>
          <a:xfrm>
            <a:off x="6587761" y="5178092"/>
            <a:ext cx="2954896" cy="8880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295D97B-1E4D-E46B-2E84-7F64BCD20B9A}"/>
              </a:ext>
            </a:extLst>
          </p:cNvPr>
          <p:cNvSpPr/>
          <p:nvPr/>
        </p:nvSpPr>
        <p:spPr>
          <a:xfrm>
            <a:off x="1840016" y="5178092"/>
            <a:ext cx="3567849" cy="8880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A43EA4E-D29E-3D76-17F4-E146C1A599F5}"/>
              </a:ext>
            </a:extLst>
          </p:cNvPr>
          <p:cNvSpPr/>
          <p:nvPr/>
        </p:nvSpPr>
        <p:spPr>
          <a:xfrm>
            <a:off x="4048059" y="3428608"/>
            <a:ext cx="3567849" cy="1364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DEB2CA3-A48B-968B-4EE9-FE0B59D22732}"/>
              </a:ext>
            </a:extLst>
          </p:cNvPr>
          <p:cNvSpPr/>
          <p:nvPr/>
        </p:nvSpPr>
        <p:spPr>
          <a:xfrm>
            <a:off x="288435" y="3429000"/>
            <a:ext cx="2497723" cy="11061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350" name="Group 18350"/>
          <p:cNvGrpSpPr/>
          <p:nvPr/>
        </p:nvGrpSpPr>
        <p:grpSpPr>
          <a:xfrm>
            <a:off x="3171836" y="1781698"/>
            <a:ext cx="2396105" cy="965601"/>
            <a:chOff x="0" y="2080561"/>
            <a:chExt cx="4792207" cy="1931200"/>
          </a:xfrm>
        </p:grpSpPr>
        <p:sp>
          <p:nvSpPr>
            <p:cNvPr id="18347" name="Shape 18347"/>
            <p:cNvSpPr/>
            <p:nvPr/>
          </p:nvSpPr>
          <p:spPr>
            <a:xfrm>
              <a:off x="1552483" y="2080561"/>
              <a:ext cx="3239724" cy="6"/>
            </a:xfrm>
            <a:prstGeom prst="line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8349" name="Shape 18349"/>
            <p:cNvSpPr/>
            <p:nvPr/>
          </p:nvSpPr>
          <p:spPr>
            <a:xfrm rot="16200000">
              <a:off x="149378" y="1931191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18354" name="Group 18354"/>
          <p:cNvGrpSpPr/>
          <p:nvPr/>
        </p:nvGrpSpPr>
        <p:grpSpPr>
          <a:xfrm>
            <a:off x="5299581" y="1781698"/>
            <a:ext cx="2423078" cy="965601"/>
            <a:chOff x="0" y="2080561"/>
            <a:chExt cx="4846154" cy="1931200"/>
          </a:xfrm>
        </p:grpSpPr>
        <p:sp>
          <p:nvSpPr>
            <p:cNvPr id="18351" name="Shape 18351"/>
            <p:cNvSpPr/>
            <p:nvPr/>
          </p:nvSpPr>
          <p:spPr>
            <a:xfrm>
              <a:off x="1606429" y="2080561"/>
              <a:ext cx="3239725" cy="10"/>
            </a:xfrm>
            <a:prstGeom prst="line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 dirty="0"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8353" name="Shape 18353"/>
            <p:cNvSpPr/>
            <p:nvPr/>
          </p:nvSpPr>
          <p:spPr>
            <a:xfrm rot="16200000">
              <a:off x="149378" y="1931191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18360" name="Group 18360"/>
          <p:cNvGrpSpPr/>
          <p:nvPr/>
        </p:nvGrpSpPr>
        <p:grpSpPr>
          <a:xfrm>
            <a:off x="5645946" y="2053378"/>
            <a:ext cx="422243" cy="422243"/>
            <a:chOff x="0" y="0"/>
            <a:chExt cx="844486" cy="844486"/>
          </a:xfrm>
        </p:grpSpPr>
        <p:sp>
          <p:nvSpPr>
            <p:cNvPr id="18358" name="Shape 18358"/>
            <p:cNvSpPr/>
            <p:nvPr/>
          </p:nvSpPr>
          <p:spPr>
            <a:xfrm>
              <a:off x="0" y="0"/>
              <a:ext cx="844486" cy="84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3"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8359" name="Shape 18359"/>
            <p:cNvSpPr/>
            <p:nvPr/>
          </p:nvSpPr>
          <p:spPr>
            <a:xfrm>
              <a:off x="127792" y="185195"/>
              <a:ext cx="588904" cy="474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  <a:latin typeface="微软雅黑"/>
                  <a:ea typeface="微软雅黑"/>
                  <a:sym typeface="微软雅黑"/>
                </a:rPr>
                <a:t>03</a:t>
              </a:r>
            </a:p>
          </p:txBody>
        </p:sp>
      </p:grpSp>
      <p:grpSp>
        <p:nvGrpSpPr>
          <p:cNvPr id="18363" name="Group 18363"/>
          <p:cNvGrpSpPr/>
          <p:nvPr/>
        </p:nvGrpSpPr>
        <p:grpSpPr>
          <a:xfrm>
            <a:off x="7794318" y="2053378"/>
            <a:ext cx="422243" cy="422243"/>
            <a:chOff x="0" y="0"/>
            <a:chExt cx="844486" cy="844486"/>
          </a:xfrm>
        </p:grpSpPr>
        <p:sp>
          <p:nvSpPr>
            <p:cNvPr id="18361" name="Shape 18361"/>
            <p:cNvSpPr/>
            <p:nvPr/>
          </p:nvSpPr>
          <p:spPr>
            <a:xfrm>
              <a:off x="0" y="0"/>
              <a:ext cx="844486" cy="84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3"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8362" name="Shape 18362"/>
            <p:cNvSpPr/>
            <p:nvPr/>
          </p:nvSpPr>
          <p:spPr>
            <a:xfrm>
              <a:off x="127792" y="185195"/>
              <a:ext cx="588904" cy="474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  <a:latin typeface="微软雅黑"/>
                  <a:ea typeface="微软雅黑"/>
                  <a:sym typeface="微软雅黑"/>
                </a:rPr>
                <a:t>04</a:t>
              </a:r>
            </a:p>
          </p:txBody>
        </p:sp>
      </p:grpSp>
      <p:grpSp>
        <p:nvGrpSpPr>
          <p:cNvPr id="18366" name="Group 18366"/>
          <p:cNvGrpSpPr/>
          <p:nvPr/>
        </p:nvGrpSpPr>
        <p:grpSpPr>
          <a:xfrm>
            <a:off x="9941954" y="2053378"/>
            <a:ext cx="422243" cy="422243"/>
            <a:chOff x="0" y="0"/>
            <a:chExt cx="844486" cy="844486"/>
          </a:xfrm>
        </p:grpSpPr>
        <p:sp>
          <p:nvSpPr>
            <p:cNvPr id="18364" name="Shape 18364"/>
            <p:cNvSpPr/>
            <p:nvPr/>
          </p:nvSpPr>
          <p:spPr>
            <a:xfrm>
              <a:off x="0" y="0"/>
              <a:ext cx="844486" cy="84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3"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8365" name="Shape 18365"/>
            <p:cNvSpPr/>
            <p:nvPr/>
          </p:nvSpPr>
          <p:spPr>
            <a:xfrm>
              <a:off x="127792" y="185195"/>
              <a:ext cx="588904" cy="474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1067" dirty="0">
                  <a:solidFill>
                    <a:schemeClr val="bg1"/>
                  </a:solidFill>
                  <a:latin typeface="微软雅黑"/>
                  <a:ea typeface="微软雅黑"/>
                  <a:sym typeface="微软雅黑"/>
                </a:rPr>
                <a:t>05</a:t>
              </a:r>
              <a:endParaRPr sz="1067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18370" name="Group 18370"/>
          <p:cNvGrpSpPr/>
          <p:nvPr/>
        </p:nvGrpSpPr>
        <p:grpSpPr>
          <a:xfrm>
            <a:off x="7447954" y="1781696"/>
            <a:ext cx="2422345" cy="965603"/>
            <a:chOff x="0" y="2080557"/>
            <a:chExt cx="4844687" cy="1931204"/>
          </a:xfrm>
        </p:grpSpPr>
        <p:sp>
          <p:nvSpPr>
            <p:cNvPr id="18367" name="Shape 18367"/>
            <p:cNvSpPr/>
            <p:nvPr/>
          </p:nvSpPr>
          <p:spPr>
            <a:xfrm>
              <a:off x="1619121" y="2080557"/>
              <a:ext cx="3225566" cy="12"/>
            </a:xfrm>
            <a:prstGeom prst="line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 dirty="0"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8369" name="Shape 18369"/>
            <p:cNvSpPr/>
            <p:nvPr/>
          </p:nvSpPr>
          <p:spPr>
            <a:xfrm rot="16200000">
              <a:off x="149378" y="1931191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 dirty="0"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18374" name="Group 18374"/>
          <p:cNvGrpSpPr/>
          <p:nvPr/>
        </p:nvGrpSpPr>
        <p:grpSpPr>
          <a:xfrm>
            <a:off x="1417772" y="2053378"/>
            <a:ext cx="422244" cy="422243"/>
            <a:chOff x="0" y="0"/>
            <a:chExt cx="844486" cy="844486"/>
          </a:xfrm>
        </p:grpSpPr>
        <p:sp>
          <p:nvSpPr>
            <p:cNvPr id="18372" name="Shape 18372"/>
            <p:cNvSpPr/>
            <p:nvPr/>
          </p:nvSpPr>
          <p:spPr>
            <a:xfrm>
              <a:off x="0" y="0"/>
              <a:ext cx="844486" cy="84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3"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8373" name="Shape 18373"/>
            <p:cNvSpPr/>
            <p:nvPr/>
          </p:nvSpPr>
          <p:spPr>
            <a:xfrm>
              <a:off x="98346" y="185195"/>
              <a:ext cx="647793" cy="474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  <a:latin typeface="微软雅黑"/>
                  <a:ea typeface="微软雅黑"/>
                  <a:sym typeface="微软雅黑"/>
                </a:rPr>
                <a:t>01</a:t>
              </a:r>
            </a:p>
          </p:txBody>
        </p:sp>
      </p:grpSp>
      <p:grpSp>
        <p:nvGrpSpPr>
          <p:cNvPr id="18378" name="Group 18378"/>
          <p:cNvGrpSpPr/>
          <p:nvPr/>
        </p:nvGrpSpPr>
        <p:grpSpPr>
          <a:xfrm>
            <a:off x="1071407" y="1781699"/>
            <a:ext cx="2388472" cy="965600"/>
            <a:chOff x="0" y="2080563"/>
            <a:chExt cx="4776940" cy="1931198"/>
          </a:xfrm>
        </p:grpSpPr>
        <p:sp>
          <p:nvSpPr>
            <p:cNvPr id="18375" name="Shape 18375"/>
            <p:cNvSpPr/>
            <p:nvPr/>
          </p:nvSpPr>
          <p:spPr>
            <a:xfrm>
              <a:off x="1537217" y="2080563"/>
              <a:ext cx="3239723" cy="4"/>
            </a:xfrm>
            <a:prstGeom prst="line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 dirty="0"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8377" name="Shape 18377"/>
            <p:cNvSpPr/>
            <p:nvPr/>
          </p:nvSpPr>
          <p:spPr>
            <a:xfrm rot="16200000">
              <a:off x="149378" y="1931191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 dirty="0"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18382" name="Group 18382"/>
          <p:cNvGrpSpPr/>
          <p:nvPr/>
        </p:nvGrpSpPr>
        <p:grpSpPr>
          <a:xfrm>
            <a:off x="3518201" y="2053378"/>
            <a:ext cx="422243" cy="422243"/>
            <a:chOff x="0" y="0"/>
            <a:chExt cx="844486" cy="844486"/>
          </a:xfrm>
        </p:grpSpPr>
        <p:sp>
          <p:nvSpPr>
            <p:cNvPr id="18380" name="Shape 18380"/>
            <p:cNvSpPr/>
            <p:nvPr/>
          </p:nvSpPr>
          <p:spPr>
            <a:xfrm>
              <a:off x="0" y="0"/>
              <a:ext cx="844486" cy="84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3"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8381" name="Shape 18381"/>
            <p:cNvSpPr/>
            <p:nvPr/>
          </p:nvSpPr>
          <p:spPr>
            <a:xfrm>
              <a:off x="127792" y="185195"/>
              <a:ext cx="588904" cy="474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  <a:latin typeface="微软雅黑"/>
                  <a:ea typeface="微软雅黑"/>
                  <a:sym typeface="微软雅黑"/>
                </a:rPr>
                <a:t>02</a:t>
              </a:r>
            </a:p>
          </p:txBody>
        </p:sp>
      </p:grpSp>
      <p:sp>
        <p:nvSpPr>
          <p:cNvPr id="18390" name="Shape 18390"/>
          <p:cNvSpPr/>
          <p:nvPr/>
        </p:nvSpPr>
        <p:spPr>
          <a:xfrm>
            <a:off x="448480" y="3497082"/>
            <a:ext cx="2187228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Roboto Bold"/>
                <a:sym typeface="微软雅黑"/>
              </a:rPr>
              <a:t>提高救援效率</a:t>
            </a:r>
          </a:p>
        </p:txBody>
      </p:sp>
      <p:sp>
        <p:nvSpPr>
          <p:cNvPr id="18391" name="Shape 18391"/>
          <p:cNvSpPr/>
          <p:nvPr/>
        </p:nvSpPr>
        <p:spPr>
          <a:xfrm>
            <a:off x="1987267" y="5132354"/>
            <a:ext cx="3288454" cy="933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Roboto Bold"/>
                <a:sym typeface="微软雅黑"/>
              </a:rPr>
              <a:t>减少救护人员伤亡率</a:t>
            </a:r>
          </a:p>
        </p:txBody>
      </p:sp>
      <p:sp>
        <p:nvSpPr>
          <p:cNvPr id="18392" name="Shape 18392"/>
          <p:cNvSpPr/>
          <p:nvPr/>
        </p:nvSpPr>
        <p:spPr>
          <a:xfrm>
            <a:off x="4170995" y="3629570"/>
            <a:ext cx="3288453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ctr"/>
          <a:lstStyle/>
          <a:p>
            <a:pPr algn="ctr" defTabSz="457189">
              <a:lnSpc>
                <a:spcPct val="130000"/>
              </a:lnSpc>
              <a:defRPr sz="1800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Roboto Bold"/>
                <a:sym typeface="微软雅黑"/>
              </a:rPr>
              <a:t>可以适应复杂地形与战场环境</a:t>
            </a:r>
          </a:p>
        </p:txBody>
      </p:sp>
      <p:sp>
        <p:nvSpPr>
          <p:cNvPr id="18393" name="Shape 18393"/>
          <p:cNvSpPr/>
          <p:nvPr/>
        </p:nvSpPr>
        <p:spPr>
          <a:xfrm>
            <a:off x="6784137" y="5132354"/>
            <a:ext cx="2758519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Roboto Bold"/>
                <a:sym typeface="微软雅黑"/>
              </a:rPr>
              <a:t>多平台高度集成</a:t>
            </a:r>
            <a:endParaRPr sz="2800" dirty="0">
              <a:latin typeface="黑体" panose="02010609060101010101" pitchFamily="49" charset="-122"/>
              <a:ea typeface="黑体" panose="02010609060101010101" pitchFamily="49" charset="-122"/>
              <a:cs typeface="Roboto Regular"/>
              <a:sym typeface="微软雅黑"/>
            </a:endParaRPr>
          </a:p>
        </p:txBody>
      </p:sp>
      <p:sp>
        <p:nvSpPr>
          <p:cNvPr id="18394" name="Shape 18394"/>
          <p:cNvSpPr/>
          <p:nvPr/>
        </p:nvSpPr>
        <p:spPr>
          <a:xfrm>
            <a:off x="8324898" y="3426297"/>
            <a:ext cx="3682857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Roboto Bold"/>
                <a:sym typeface="微软雅黑"/>
              </a:rPr>
              <a:t>可广泛应用于其他领域</a:t>
            </a:r>
          </a:p>
        </p:txBody>
      </p:sp>
      <p:sp>
        <p:nvSpPr>
          <p:cNvPr id="18400" name="Shape 18400"/>
          <p:cNvSpPr/>
          <p:nvPr/>
        </p:nvSpPr>
        <p:spPr>
          <a:xfrm rot="16200000">
            <a:off x="9670279" y="1707012"/>
            <a:ext cx="965597" cy="1114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noFill/>
          <a:ln w="38100" cap="flat" cmpd="sng">
            <a:solidFill>
              <a:schemeClr val="accent5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>
              <a:latin typeface="微软雅黑"/>
              <a:ea typeface="微软雅黑"/>
              <a:sym typeface="微软雅黑"/>
            </a:endParaRPr>
          </a:p>
        </p:txBody>
      </p:sp>
      <p:sp>
        <p:nvSpPr>
          <p:cNvPr id="50" name="TextBox 76"/>
          <p:cNvSpPr txBox="1"/>
          <p:nvPr/>
        </p:nvSpPr>
        <p:spPr>
          <a:xfrm>
            <a:off x="3453574" y="83413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实用价值</a:t>
            </a:r>
          </a:p>
        </p:txBody>
      </p:sp>
    </p:spTree>
    <p:extLst>
      <p:ext uri="{BB962C8B-B14F-4D97-AF65-F5344CB8AC3E}">
        <p14:creationId xmlns:p14="http://schemas.microsoft.com/office/powerpoint/2010/main" val="2054012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1" name="Shape 16571"/>
          <p:cNvSpPr/>
          <p:nvPr/>
        </p:nvSpPr>
        <p:spPr>
          <a:xfrm>
            <a:off x="7171188" y="1391139"/>
            <a:ext cx="4853602" cy="653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numCol="1" anchor="ctr">
            <a:noAutofit/>
          </a:bodyPr>
          <a:lstStyle/>
          <a:p>
            <a:pPr defTabSz="457189">
              <a:lnSpc>
                <a:spcPct val="130000"/>
              </a:lnSpc>
              <a:defRPr sz="1800"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、可以广泛应用于军事领域</a:t>
            </a:r>
            <a:endParaRPr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</p:txBody>
      </p:sp>
      <p:sp>
        <p:nvSpPr>
          <p:cNvPr id="16575" name="Shape 16575"/>
          <p:cNvSpPr/>
          <p:nvPr/>
        </p:nvSpPr>
        <p:spPr>
          <a:xfrm>
            <a:off x="7171187" y="2481876"/>
            <a:ext cx="4806323" cy="6790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numCol="1" anchor="ctr">
            <a:noAutofit/>
          </a:bodyPr>
          <a:lstStyle/>
          <a:p>
            <a:pPr defTabSz="457189">
              <a:lnSpc>
                <a:spcPct val="130000"/>
              </a:lnSpc>
              <a:defRPr sz="1800"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、可以广泛应用于军事领域</a:t>
            </a:r>
            <a:endParaRPr lang="en-US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</p:txBody>
      </p:sp>
      <p:sp>
        <p:nvSpPr>
          <p:cNvPr id="16579" name="Shape 16579"/>
          <p:cNvSpPr/>
          <p:nvPr/>
        </p:nvSpPr>
        <p:spPr>
          <a:xfrm>
            <a:off x="7171187" y="3688182"/>
            <a:ext cx="4185521" cy="5278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numCol="1" anchor="ctr">
            <a:noAutofit/>
          </a:bodyPr>
          <a:lstStyle/>
          <a:p>
            <a:pPr defTabSz="457189">
              <a:lnSpc>
                <a:spcPct val="130000"/>
              </a:lnSpc>
              <a:defRPr sz="1800"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、可以不断优化和升级</a:t>
            </a:r>
            <a:endParaRPr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</p:txBody>
      </p:sp>
      <p:sp>
        <p:nvSpPr>
          <p:cNvPr id="16583" name="Shape 16583"/>
          <p:cNvSpPr/>
          <p:nvPr/>
        </p:nvSpPr>
        <p:spPr>
          <a:xfrm>
            <a:off x="7171187" y="4754746"/>
            <a:ext cx="4806323" cy="6790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numCol="1" anchor="ctr">
            <a:noAutofit/>
          </a:bodyPr>
          <a:lstStyle/>
          <a:p>
            <a:pPr defTabSz="457189">
              <a:lnSpc>
                <a:spcPct val="130000"/>
              </a:lnSpc>
              <a:defRPr sz="1800"/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4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微软雅黑"/>
              </a:rPr>
              <a:t>、可以与其他技术进行融合</a:t>
            </a:r>
            <a:endParaRPr sz="28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微软雅黑"/>
            </a:endParaRPr>
          </a:p>
        </p:txBody>
      </p:sp>
      <p:sp>
        <p:nvSpPr>
          <p:cNvPr id="65" name="TextBox 76"/>
          <p:cNvSpPr txBox="1"/>
          <p:nvPr/>
        </p:nvSpPr>
        <p:spPr>
          <a:xfrm>
            <a:off x="3188711" y="78181"/>
            <a:ext cx="545122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未来展望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E850ADC-5E1E-C6AD-F99D-C5C4A4B5B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10" y="1105438"/>
            <a:ext cx="6384757" cy="478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59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9"/>
          <p:cNvSpPr txBox="1"/>
          <p:nvPr/>
        </p:nvSpPr>
        <p:spPr>
          <a:xfrm>
            <a:off x="5552784" y="2514876"/>
            <a:ext cx="4288353" cy="132343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itchFamily="2" charset="-122"/>
                <a:ea typeface="方正正大黑简体" pitchFamily="2" charset="-122"/>
                <a:sym typeface="微软雅黑"/>
              </a:rPr>
              <a:t>欢迎指正</a:t>
            </a:r>
          </a:p>
        </p:txBody>
      </p:sp>
    </p:spTree>
    <p:extLst>
      <p:ext uri="{BB962C8B-B14F-4D97-AF65-F5344CB8AC3E}">
        <p14:creationId xmlns:p14="http://schemas.microsoft.com/office/powerpoint/2010/main" val="36440208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第一PPT，www.1ppt.com">
  <a:themeElements>
    <a:clrScheme name="自定义 380">
      <a:dk1>
        <a:sysClr val="windowText" lastClr="000000"/>
      </a:dk1>
      <a:lt1>
        <a:sysClr val="window" lastClr="FFFFFF"/>
      </a:lt1>
      <a:dk2>
        <a:srgbClr val="000000"/>
      </a:dk2>
      <a:lt2>
        <a:srgbClr val="7F7F7F"/>
      </a:lt2>
      <a:accent1>
        <a:srgbClr val="002060"/>
      </a:accent1>
      <a:accent2>
        <a:srgbClr val="002060"/>
      </a:accent2>
      <a:accent3>
        <a:srgbClr val="002060"/>
      </a:accent3>
      <a:accent4>
        <a:srgbClr val="002060"/>
      </a:accent4>
      <a:accent5>
        <a:srgbClr val="002060"/>
      </a:accent5>
      <a:accent6>
        <a:srgbClr val="002060"/>
      </a:accent6>
      <a:hlink>
        <a:srgbClr val="002060"/>
      </a:hlink>
      <a:folHlink>
        <a:srgbClr val="0020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13007</TotalTime>
  <Words>647</Words>
  <Application>Microsoft Office PowerPoint</Application>
  <PresentationFormat>宽屏</PresentationFormat>
  <Paragraphs>116</Paragraphs>
  <Slides>19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8" baseType="lpstr">
      <vt:lpstr>Gill Sans</vt:lpstr>
      <vt:lpstr>GungsuhChe</vt:lpstr>
      <vt:lpstr>Roboto Bold</vt:lpstr>
      <vt:lpstr>Roboto Regular</vt:lpstr>
      <vt:lpstr>Signika</vt:lpstr>
      <vt:lpstr>等线</vt:lpstr>
      <vt:lpstr>等线 Light</vt:lpstr>
      <vt:lpstr>方正正大黑简体</vt:lpstr>
      <vt:lpstr>汉仪粗宋简</vt:lpstr>
      <vt:lpstr>黑体</vt:lpstr>
      <vt:lpstr>微软雅黑</vt:lpstr>
      <vt:lpstr>Arial</vt:lpstr>
      <vt:lpstr>Calibri</vt:lpstr>
      <vt:lpstr>Gill Sans MT</vt:lpstr>
      <vt:lpstr>Roboto Light</vt:lpstr>
      <vt:lpstr>Times New Roman</vt:lpstr>
      <vt:lpstr>第一PPT，www.1ppt.com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第一PPT</Manager>
  <Company>第一PPT，www.1ppt.com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论文答辩</dc:title>
  <dc:creator>第一PPT</dc:creator>
  <cp:keywords>www.1ppt.com</cp:keywords>
  <dc:description>www.1ppt.com</dc:description>
  <cp:lastModifiedBy>pengjiutian</cp:lastModifiedBy>
  <cp:revision>1537</cp:revision>
  <dcterms:created xsi:type="dcterms:W3CDTF">2014-10-20T02:56:18Z</dcterms:created>
  <dcterms:modified xsi:type="dcterms:W3CDTF">2023-06-27T00:47:51Z</dcterms:modified>
</cp:coreProperties>
</file>