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94" r:id="rId26"/>
    <p:sldId id="295" r:id="rId27"/>
    <p:sldId id="280" r:id="rId28"/>
    <p:sldId id="281" r:id="rId29"/>
    <p:sldId id="282" r:id="rId30"/>
    <p:sldId id="302" r:id="rId31"/>
    <p:sldId id="286" r:id="rId32"/>
    <p:sldId id="287" r:id="rId33"/>
    <p:sldId id="297" r:id="rId34"/>
    <p:sldId id="299" r:id="rId35"/>
    <p:sldId id="300" r:id="rId36"/>
    <p:sldId id="288" r:id="rId37"/>
    <p:sldId id="289" r:id="rId38"/>
    <p:sldId id="290" r:id="rId39"/>
    <p:sldId id="291" r:id="rId40"/>
    <p:sldId id="292" r:id="rId41"/>
    <p:sldId id="293" r:id="rId42"/>
  </p:sldIdLst>
  <p:sldSz cx="12192000" cy="6858000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tags" Target="tags/tag115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86.xml"/><Relationship Id="rId24" Type="http://schemas.openxmlformats.org/officeDocument/2006/relationships/tags" Target="../tags/tag85.xml"/><Relationship Id="rId23" Type="http://schemas.openxmlformats.org/officeDocument/2006/relationships/tags" Target="../tags/tag84.xml"/><Relationship Id="rId22" Type="http://schemas.openxmlformats.org/officeDocument/2006/relationships/tags" Target="../tags/tag83.xml"/><Relationship Id="rId21" Type="http://schemas.openxmlformats.org/officeDocument/2006/relationships/tags" Target="../tags/tag82.xml"/><Relationship Id="rId20" Type="http://schemas.openxmlformats.org/officeDocument/2006/relationships/tags" Target="../tags/tag81.xml"/><Relationship Id="rId2" Type="http://schemas.openxmlformats.org/officeDocument/2006/relationships/tags" Target="../tags/tag63.xml"/><Relationship Id="rId19" Type="http://schemas.openxmlformats.org/officeDocument/2006/relationships/tags" Target="../tags/tag80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.jpeg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image" Target="../media/image5.png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jpeg"/><Relationship Id="rId2" Type="http://schemas.openxmlformats.org/officeDocument/2006/relationships/tags" Target="../tags/tag94.xml"/><Relationship Id="rId1" Type="http://schemas.openxmlformats.org/officeDocument/2006/relationships/tags" Target="../tags/tag9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6.xml"/><Relationship Id="rId1" Type="http://schemas.openxmlformats.org/officeDocument/2006/relationships/tags" Target="../tags/tag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0.xml"/><Relationship Id="rId3" Type="http://schemas.openxmlformats.org/officeDocument/2006/relationships/image" Target="../media/image16.png"/><Relationship Id="rId2" Type="http://schemas.openxmlformats.org/officeDocument/2006/relationships/tags" Target="../tags/tag99.xml"/><Relationship Id="rId1" Type="http://schemas.openxmlformats.org/officeDocument/2006/relationships/tags" Target="../tags/tag9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tags" Target="../tags/tag10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tags" Target="../tags/tag102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9.jpeg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107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tags" Target="../tags/tag108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tags" Target="../tags/tag109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tags" Target="../tags/tag1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4.xml"/><Relationship Id="rId1" Type="http://schemas.openxmlformats.org/officeDocument/2006/relationships/tags" Target="../tags/tag113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" y="211432"/>
            <a:ext cx="11809308" cy="5526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1345" y="211431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961302" y="6056550"/>
            <a:ext cx="10268124" cy="487239"/>
          </a:xfrm>
          <a:prstGeom prst="parallelogram">
            <a:avLst/>
          </a:prstGeom>
          <a:solidFill>
            <a:srgbClr val="02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组员：尹睿磊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王广涵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熊含屿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6772329" y="4960989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2024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6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占位符 24"/>
          <p:cNvSpPr txBox="1"/>
          <p:nvPr/>
        </p:nvSpPr>
        <p:spPr>
          <a:xfrm>
            <a:off x="514745" y="2033643"/>
            <a:ext cx="11161239" cy="2133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5000"/>
              </a:lnSpc>
              <a:defRPr/>
            </a:pPr>
            <a:r>
              <a:rPr lang="zh-CN" altLang="en-US" sz="2000" dirty="0">
                <a:solidFill>
                  <a:sysClr val="window" lastClr="FFFFFF"/>
                </a:solidFill>
              </a:rPr>
              <a:t>软件工程课程综合实践汇报</a:t>
            </a:r>
            <a:endParaRPr lang="en-US" altLang="zh-CN" sz="2000" dirty="0">
              <a:solidFill>
                <a:sysClr val="window" lastClr="FFFFFF"/>
              </a:solidFill>
            </a:endParaRPr>
          </a:p>
          <a:p>
            <a:pPr lvl="0">
              <a:lnSpc>
                <a:spcPct val="125000"/>
              </a:lnSpc>
              <a:defRPr/>
            </a:pPr>
            <a:r>
              <a:rPr lang="zh-CN" altLang="en-US" dirty="0">
                <a:solidFill>
                  <a:sysClr val="window" lastClr="FFFFFF"/>
                </a:solidFill>
              </a:rPr>
              <a:t>小米便签阅读与维护</a:t>
            </a:r>
            <a:endParaRPr lang="zh-CN" altLang="en-US" dirty="0">
              <a:solidFill>
                <a:sysClr val="window" lastClr="FFFFFF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182168" y="4352676"/>
            <a:ext cx="76328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0" y="675599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350730" y="333113"/>
            <a:ext cx="2773045" cy="840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计算机科学与技术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2908601" y="4960990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组长：黄靖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成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611606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5401" y="-14990"/>
            <a:ext cx="6259616" cy="6872990"/>
          </a:xfrm>
          <a:prstGeom prst="rect">
            <a:avLst/>
          </a:prstGeom>
          <a:gradFill flip="none" rotWithShape="1">
            <a:gsLst>
              <a:gs pos="0">
                <a:srgbClr val="024282">
                  <a:alpha val="70000"/>
                </a:srgbClr>
              </a:gs>
              <a:gs pos="59000">
                <a:srgbClr val="024282">
                  <a:alpha val="80000"/>
                </a:srgbClr>
              </a:gs>
              <a:gs pos="100000">
                <a:srgbClr val="024282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51251" y="948678"/>
            <a:ext cx="3022484" cy="1350274"/>
            <a:chOff x="1283804" y="1236710"/>
            <a:chExt cx="3022484" cy="1350274"/>
          </a:xfrm>
        </p:grpSpPr>
        <p:sp>
          <p:nvSpPr>
            <p:cNvPr id="4" name="平行四边形 3"/>
            <p:cNvSpPr/>
            <p:nvPr/>
          </p:nvSpPr>
          <p:spPr>
            <a:xfrm>
              <a:off x="1283804" y="1236710"/>
              <a:ext cx="3022484" cy="1350274"/>
            </a:xfrm>
            <a:prstGeom prst="parallelogram">
              <a:avLst>
                <a:gd name="adj" fmla="val 3020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573792" y="1256225"/>
              <a:ext cx="2410259" cy="1330759"/>
              <a:chOff x="4874746" y="232424"/>
              <a:chExt cx="2410259" cy="1330759"/>
            </a:xfrm>
          </p:grpSpPr>
          <p:sp>
            <p:nvSpPr>
              <p:cNvPr id="7" name="文本框 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5193843" y="1163073"/>
                <a:ext cx="177206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  <a:sym typeface="Calibri" panose="020F0502020204030204" charset="0"/>
                  </a:rPr>
                  <a:t>CONTENTS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  <a:sym typeface="Calibri" panose="020F0502020204030204" charset="0"/>
                </a:endParaRPr>
              </a:p>
            </p:txBody>
          </p:sp>
          <p:sp>
            <p:nvSpPr>
              <p:cNvPr id="8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4874746" y="232424"/>
                <a:ext cx="24102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zh-CN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Calibri" panose="020F0502020204030204" charset="0"/>
                  </a:rPr>
                  <a:t>目 录</a:t>
                </a:r>
                <a:endPara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Calibri" panose="020F0502020204030204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5471592" y="1091557"/>
                <a:ext cx="1224136" cy="0"/>
              </a:xfrm>
              <a:prstGeom prst="line">
                <a:avLst/>
              </a:prstGeom>
              <a:ln w="28575">
                <a:solidFill>
                  <a:srgbClr val="0242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>
            <p:custDataLst>
              <p:tags r:id="rId2"/>
            </p:custDataLst>
          </p:nvPr>
        </p:nvGrpSpPr>
        <p:grpSpPr>
          <a:xfrm>
            <a:off x="5519934" y="1112416"/>
            <a:ext cx="1381373" cy="660400"/>
            <a:chOff x="5519936" y="1488468"/>
            <a:chExt cx="1381373" cy="660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平行四边形 10"/>
            <p:cNvSpPr/>
            <p:nvPr>
              <p:custDataLst>
                <p:tags r:id="rId3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charset="-122"/>
                  <a:cs typeface="+mn-cs"/>
                  <a:sym typeface="Calibri" panose="020F0502020204030204" charset="0"/>
                </a:rPr>
                <a:t>01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charset="-122"/>
                <a:cs typeface="+mn-cs"/>
                <a:sym typeface="Calibri" panose="020F050202020403020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5"/>
            </p:custDataLst>
          </p:nvPr>
        </p:nvGrpSpPr>
        <p:grpSpPr>
          <a:xfrm>
            <a:off x="5519935" y="2528573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平行四边形 14"/>
            <p:cNvSpPr/>
            <p:nvPr>
              <p:custDataLst>
                <p:tags r:id="rId6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文本框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charset="-122"/>
                  <a:cs typeface="+mn-cs"/>
                  <a:sym typeface="Calibri" panose="020F0502020204030204" charset="0"/>
                </a:rPr>
                <a:t>02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charset="-122"/>
                <a:cs typeface="+mn-cs"/>
                <a:sym typeface="Calibri" panose="020F0502020204030204" charset="0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8"/>
            </p:custDataLst>
          </p:nvPr>
        </p:nvGrpSpPr>
        <p:grpSpPr>
          <a:xfrm>
            <a:off x="5450291" y="3944730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平行四边形 17"/>
            <p:cNvSpPr/>
            <p:nvPr>
              <p:custDataLst>
                <p:tags r:id="rId9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charset="-122"/>
                  <a:cs typeface="+mn-cs"/>
                  <a:sym typeface="Calibri" panose="020F0502020204030204" charset="0"/>
                </a:rPr>
                <a:t>03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charset="-122"/>
                <a:cs typeface="+mn-cs"/>
                <a:sym typeface="Calibri" panose="020F0502020204030204" charset="0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5519934" y="5360888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平行四边形 20"/>
            <p:cNvSpPr/>
            <p:nvPr>
              <p:custDataLst>
                <p:tags r:id="rId12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charset="-122"/>
                  <a:cs typeface="+mn-cs"/>
                  <a:sym typeface="Calibri" panose="020F0502020204030204" charset="0"/>
                </a:rPr>
                <a:t>04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charset="-122"/>
                <a:cs typeface="+mn-cs"/>
                <a:sym typeface="Calibri" panose="020F0502020204030204" charset="0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14"/>
            </p:custDataLst>
          </p:nvPr>
        </p:nvGrpSpPr>
        <p:grpSpPr>
          <a:xfrm>
            <a:off x="7407301" y="968193"/>
            <a:ext cx="2688849" cy="908903"/>
            <a:chOff x="7213667" y="968193"/>
            <a:chExt cx="2688849" cy="908903"/>
          </a:xfrm>
        </p:grpSpPr>
        <p:sp>
          <p:nvSpPr>
            <p:cNvPr id="31" name="文本框 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开源代码阅读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16"/>
              </p:custDataLst>
            </p:nvPr>
          </p:nvSpPr>
          <p:spPr>
            <a:xfrm>
              <a:off x="7213667" y="1507764"/>
              <a:ext cx="26888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reading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7"/>
            </p:custDataLst>
          </p:nvPr>
        </p:nvGrpSpPr>
        <p:grpSpPr>
          <a:xfrm>
            <a:off x="7407302" y="2416386"/>
            <a:ext cx="2705040" cy="884773"/>
            <a:chOff x="7213668" y="968193"/>
            <a:chExt cx="2705040" cy="884773"/>
          </a:xfrm>
        </p:grpSpPr>
        <p:sp>
          <p:nvSpPr>
            <p:cNvPr id="35" name="文本框 6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代码质量分析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19"/>
              </p:custDataLst>
            </p:nvPr>
          </p:nvSpPr>
          <p:spPr>
            <a:xfrm>
              <a:off x="7213668" y="1483634"/>
              <a:ext cx="27050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Code quality analysis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20"/>
            </p:custDataLst>
          </p:nvPr>
        </p:nvGrpSpPr>
        <p:grpSpPr>
          <a:xfrm>
            <a:off x="7407883" y="3832543"/>
            <a:ext cx="3125717" cy="893028"/>
            <a:chOff x="7214249" y="968193"/>
            <a:chExt cx="3125717" cy="893028"/>
          </a:xfrm>
        </p:grpSpPr>
        <p:sp>
          <p:nvSpPr>
            <p:cNvPr id="38" name="文本框 6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开源代码维护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22"/>
              </p:custDataLst>
            </p:nvPr>
          </p:nvSpPr>
          <p:spPr>
            <a:xfrm>
              <a:off x="7214302" y="1491889"/>
              <a:ext cx="31256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maintenance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23"/>
            </p:custDataLst>
          </p:nvPr>
        </p:nvGrpSpPr>
        <p:grpSpPr>
          <a:xfrm>
            <a:off x="7407301" y="5264329"/>
            <a:ext cx="1651486" cy="885408"/>
            <a:chOff x="7213667" y="968193"/>
            <a:chExt cx="1651486" cy="885408"/>
          </a:xfrm>
        </p:grpSpPr>
        <p:sp>
          <p:nvSpPr>
            <p:cNvPr id="41" name="文本框 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7214249" y="968193"/>
              <a:ext cx="9028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总结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25"/>
              </p:custDataLst>
            </p:nvPr>
          </p:nvSpPr>
          <p:spPr>
            <a:xfrm>
              <a:off x="7213667" y="1484269"/>
              <a:ext cx="165148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Summary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617953" y="6385194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000" b="0" i="0" dirty="0">
                <a:solidFill>
                  <a:srgbClr val="25506B"/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rgbClr val="25506B"/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charset="-122"/>
                <a:cs typeface="+mn-cs"/>
              </a:rPr>
              <a:t>01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1" y="3276108"/>
            <a:ext cx="7432218" cy="101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开源代码阅读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1" y="4424107"/>
            <a:ext cx="608899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reading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83910" y="45523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泛读小米便签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4" name="组合 53"/>
          <p:cNvGrpSpPr/>
          <p:nvPr>
            <p:custDataLst>
              <p:tags r:id="rId1"/>
            </p:custDataLst>
          </p:nvPr>
        </p:nvGrpSpPr>
        <p:grpSpPr>
          <a:xfrm>
            <a:off x="5732381" y="980729"/>
            <a:ext cx="5904129" cy="5448818"/>
            <a:chOff x="5591944" y="980728"/>
            <a:chExt cx="6065777" cy="3168350"/>
          </a:xfrm>
        </p:grpSpPr>
        <p:sp>
          <p:nvSpPr>
            <p:cNvPr id="55" name="矩形 54"/>
            <p:cNvSpPr/>
            <p:nvPr>
              <p:custDataLst>
                <p:tags r:id="rId2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57" name="矩形 56"/>
            <p:cNvSpPr/>
            <p:nvPr>
              <p:custDataLst>
                <p:tags r:id="rId3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42" y="973108"/>
            <a:ext cx="4226125" cy="502207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82910" y="5989187"/>
            <a:ext cx="2333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小米便签体系结构图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7442509" y="5956049"/>
            <a:ext cx="1866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小米便签用例图</a:t>
            </a:r>
            <a:endParaRPr lang="zh-CN" altLang="en-US" dirty="0"/>
          </a:p>
        </p:txBody>
      </p:sp>
      <p:grpSp>
        <p:nvGrpSpPr>
          <p:cNvPr id="15" name="组合 14"/>
          <p:cNvGrpSpPr/>
          <p:nvPr>
            <p:custDataLst>
              <p:tags r:id="rId5"/>
            </p:custDataLst>
          </p:nvPr>
        </p:nvGrpSpPr>
        <p:grpSpPr>
          <a:xfrm>
            <a:off x="286268" y="981343"/>
            <a:ext cx="4829032" cy="5448818"/>
            <a:chOff x="5591944" y="980728"/>
            <a:chExt cx="6065777" cy="3168350"/>
          </a:xfrm>
        </p:grpSpPr>
        <p:sp>
          <p:nvSpPr>
            <p:cNvPr id="16" name="矩形 15"/>
            <p:cNvSpPr/>
            <p:nvPr>
              <p:custDataLst>
                <p:tags r:id="rId6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7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2" name="图片 12" descr="绘图1"/>
          <p:cNvPicPr>
            <a:picLocks noChangeAspect="1"/>
          </p:cNvPicPr>
          <p:nvPr/>
        </p:nvPicPr>
        <p:blipFill>
          <a:blip r:embed="rId8"/>
          <a:srcRect l="13196" t="6333" r="31590" b="32489"/>
          <a:stretch>
            <a:fillRect/>
          </a:stretch>
        </p:blipFill>
        <p:spPr>
          <a:xfrm>
            <a:off x="5837555" y="1079500"/>
            <a:ext cx="4542790" cy="53505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97905" y="10668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用例图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3070" y="140691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fontScale="25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黄靖成：</a:t>
            </a:r>
            <a:endParaRPr lang="zh-CN" altLang="en-US" sz="8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用例名称: 删除便签</a:t>
            </a:r>
            <a:endParaRPr lang="zh-CN" altLang="en-US" sz="6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功能: 用户可以删除指定的便签。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执行者: 用户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触发条件: 用户在应用程序中选择了一个便签，并点击了“删除”按钮。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前置条件: 用户已经成功登录，并且已经选择了需要删除的便签。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基本交互动作过程：1.用户在应用程序中选择了一个便签，并点击了“删除”按钮。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2.系统弹出确认删除对话框，提示用户是否确认删除。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3.用户点击“确认”按钮，继续删除操作。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4.系统开始执行删除操作，应用程序会返回 true。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扩展交互动作过程：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3a.如果用户在删除便签时选择了“取消”，应用程序会清除设置状态并返回。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3070" y="140691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4a.如果删除操作失败，应用程序会记录错误日志并返回 false。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业务规则: 无。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非功能需求: 无。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1630" y="140691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2.2设计顺序图</a:t>
            </a: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3" descr="绘图1"/>
          <p:cNvPicPr>
            <a:picLocks noChangeAspect="1"/>
          </p:cNvPicPr>
          <p:nvPr/>
        </p:nvPicPr>
        <p:blipFill>
          <a:blip r:embed="rId1"/>
          <a:srcRect l="11391" t="21662" r="22480" b="15106"/>
          <a:stretch>
            <a:fillRect/>
          </a:stretch>
        </p:blipFill>
        <p:spPr>
          <a:xfrm>
            <a:off x="701675" y="1837690"/>
            <a:ext cx="10603230" cy="43345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3370" y="130404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2.3设计类图</a:t>
            </a: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4" descr="绘图2"/>
          <p:cNvPicPr>
            <a:picLocks noChangeAspect="1"/>
          </p:cNvPicPr>
          <p:nvPr/>
        </p:nvPicPr>
        <p:blipFill>
          <a:blip r:embed="rId1"/>
          <a:srcRect l="4611" t="7201" r="27523" b="30034"/>
          <a:stretch>
            <a:fillRect/>
          </a:stretch>
        </p:blipFill>
        <p:spPr>
          <a:xfrm>
            <a:off x="626745" y="1705610"/>
            <a:ext cx="10579100" cy="39789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3070" y="140691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fontScale="25000" lnSpcReduction="2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王广涵：</a:t>
            </a:r>
            <a:endParaRPr lang="zh-CN" altLang="en-US" sz="8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用例：识别电话号码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用例名称：识别电话号码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功能：识别该电话号码系统是否存在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执行者：用户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触发条件：用户输入电话号码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基本交互动作过程：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用户在首页面点击功能键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系统弹出首页功能列表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．用户点击搜索选项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系统检查输入的电话号码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5.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若号码存在于系统内部输出电话号持有人姓名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8346" y="1360620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lvl="0"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zh-CN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扩展交互动作：</a:t>
            </a:r>
            <a:endParaRPr lang="zh-CN" altLang="zh-CN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266700"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zh-CN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若无法搜索到电话号输出没有匹配的电话号 </a:t>
            </a:r>
            <a:endParaRPr lang="zh-CN" altLang="zh-CN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</a:t>
            </a:r>
            <a:r>
              <a:rPr lang="zh-CN" altLang="zh-CN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后置条件：系统中已保存用户的电话号码</a:t>
            </a:r>
            <a:endParaRPr lang="zh-CN" altLang="zh-CN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1630" y="140691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2.2设计顺序图</a:t>
            </a:r>
            <a:endParaRPr lang="en-US" altLang="zh-CN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73" y="1967697"/>
            <a:ext cx="10079381" cy="4163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3370" y="130404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2.3设计类图</a:t>
            </a:r>
            <a:endParaRPr lang="en-US" altLang="zh-CN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61" y="2009482"/>
            <a:ext cx="10187353" cy="3729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16136" y="1104781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fontScale="25000" lnSpcReduction="2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熊含屿：</a:t>
            </a:r>
            <a:endParaRPr lang="zh-CN" altLang="en-US" sz="8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用例</a:t>
            </a: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：新建便签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用例名称</a:t>
            </a: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新建便签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功能</a:t>
            </a: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新建一个便签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执行者</a:t>
            </a: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用户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触发条件</a:t>
            </a: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用户点击‘新建标签’键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前置条件</a:t>
            </a: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无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基本交互动作过程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用户点击新建便签按钮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系统转移到新建便签页面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3.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用户写下便签基本内容并点退出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4.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系统自动保存此便签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扩展交互动作过程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2a: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用户点击返回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2a1</a:t>
            </a:r>
            <a:r>
              <a:rPr lang="zh-CN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：返回主界面</a:t>
            </a: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1630" y="140691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2.2设计顺序图</a:t>
            </a: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98" y="1881553"/>
            <a:ext cx="9807079" cy="433904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3370" y="130404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2.3设计类图</a:t>
            </a: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723" y="1623018"/>
            <a:ext cx="7683895" cy="478814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3070" y="140691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22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尹睿磊：</a:t>
            </a:r>
            <a:endParaRPr lang="en-US" altLang="zh-CN" sz="222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2.1用例描述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用例名称: 设置笔记背景颜色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功能:允许用户设置笔记的背景颜色。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执行者:用户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触发条件: 用户希望修改笔记的背景颜色。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前置条件:用户已经打开了笔记设置界面，并选择了修改背景颜色的选项。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基本交互动作过程：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1.用户从可选的颜色列表中选择一种新的背景颜色。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2.用户确认选择。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3.系统将新的背景颜色保存，并更新笔记的显示。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扩展交互动作过程：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如果用户取消了颜色选择，则不进行任何更改。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后置条件:笔记的背景颜色已成功修改，并且系统已经更新了相应的显示。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735" y="130404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业务规则: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1.用户可以随时在笔记设置界面中修改背景颜色。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2.只有在用户确认选择后，背景颜色才会被修改，否则不做任何改变。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非功能需求: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1.界面操作流畅，用户体验良好。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2.设置背景颜色的过程应该快速响应，不应有明显的延迟。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735" y="130404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2.2设计顺序图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6510" y="1652270"/>
            <a:ext cx="6923405" cy="4638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735" y="1304049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2.3设计类图</a:t>
            </a: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3605" y="1485265"/>
            <a:ext cx="7235825" cy="45053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charset="-122"/>
                <a:cs typeface="+mn-cs"/>
              </a:rPr>
              <a:t>02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代码质量分析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Code quality analysis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420600" y="25507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1303414"/>
            <a:ext cx="11086603" cy="4867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1.1代码的编程规范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  小米便签的开源代码易读、简明、易改、无二义，它的代码布局使用适当的缩进和空格来保持代码的结构清晰，也使用了合适的空行来分隔不同的代码块，提高了代码的可读性。小米便签也采用了模块化和文件结构，提高代码的可复用性和可维护性，方便查找和管理。它的类名，变量和函数名等的命名也很规范，让人见文知意。小米便签也对代码进行了必要的代码注释，使其更便于阅读和维护。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1.2代码中存在的缺陷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 内部质量：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代码中缺乏详细的注释，使得其他开发人员难以理解和维护代码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外部质量：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用户界面可能缺乏直观性和易用性，影响用户体验。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搜索功能可能存在性能问题或者搜索结果不准确的情况，影响用户的搜索体验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591944" y="980727"/>
            <a:ext cx="6065777" cy="571368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5703136" y="1512400"/>
            <a:ext cx="5834728" cy="1050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在小米便签软件的源代码中，共审查出35个文件中的393个问题…。其中严重程度为Critical的59个问题、Minor的66个问题，Info的268个问题。</a:t>
            </a:r>
            <a:endParaRPr lang="zh-CN" altLang="en-US" sz="1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SonqrLint</a:t>
            </a:r>
            <a:r>
              <a:rPr lang="zh-CN" altLang="en-US" dirty="0"/>
              <a:t>工具代码质量报告图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代码质量总结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2" descr="微信图片_202404111644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" y="812800"/>
            <a:ext cx="4832350" cy="483044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4850" y="1632277"/>
            <a:ext cx="5834728" cy="3201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（1）严重程度：Blocker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问题描述：资源应关闭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产生问题的原因分析：实现 Closeable 接口或其超级接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口AutoClose 的连接、流、文件和其他类在使用后需要关闭。此外，必须在最终块中进行关闭调用，否则异常可能会阻止调用。未能正确关闭资源将导致资源泄漏，这可能首先使应用程序崩溃，然后可能使应用程序所在的盒子屈服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建议解决方案：最好在类实现 AutoCloseable 时，应使用“try-with-resources”模式创建资源，并将自动关闭。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75475" y="1885950"/>
            <a:ext cx="40640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（2）严重程度：Critical</a:t>
            </a:r>
            <a:endParaRPr lang="zh-CN" altLang="en-US"/>
          </a:p>
          <a:p>
            <a:r>
              <a:rPr lang="zh-CN" altLang="en-US"/>
              <a:t>       问题描述：不应取消引用空指针</a:t>
            </a:r>
            <a:endParaRPr lang="zh-CN" altLang="en-US"/>
          </a:p>
          <a:p>
            <a:r>
              <a:rPr lang="zh-CN" altLang="en-US"/>
              <a:t>       产生问题的原因分析：对 null 的引用不应被取消引用/访问。这样做将导致引发 NullPointerException。充其量，这样的异常将导致程序突然终止。在最坏的情况下，它可能会公开对攻击者有用的调试信息，或者它可能允许攻击者绕过安全措施。</a:t>
            </a:r>
            <a:endParaRPr lang="zh-CN" altLang="en-US"/>
          </a:p>
          <a:p>
            <a:r>
              <a:rPr lang="zh-CN" altLang="en-US"/>
              <a:t>       建议解决方案：对 equals 参数使用 @Nonnull，根据合同，该参数应始终与 null 一起使用。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问题分析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127760" y="1605280"/>
            <a:ext cx="5080000" cy="47999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/>
            <a:r>
              <a:rPr lang="zh-CN" b="0">
                <a:ea typeface="宋体" panose="02010600030101010101" pitchFamily="2" charset="-122"/>
              </a:rPr>
              <a:t>（1）</a:t>
            </a:r>
            <a:r>
              <a:rPr lang="en-US" b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b="1">
                <a:latin typeface="Times New Roman" panose="02020603050405020304" pitchFamily="18" charset="0"/>
                <a:ea typeface="宋体" panose="02010600030101010101" pitchFamily="2" charset="-122"/>
              </a:rPr>
              <a:t>严重程度：</a:t>
            </a:r>
            <a:r>
              <a:rPr lang="en-US" b="0">
                <a:latin typeface="Times New Roman" panose="02020603050405020304" pitchFamily="18" charset="0"/>
                <a:ea typeface="宋体" panose="02010600030101010101" pitchFamily="2" charset="-122"/>
              </a:rPr>
              <a:t>Info</a:t>
            </a:r>
            <a:r>
              <a:rPr lang="en-US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           </a:t>
            </a:r>
            <a:r>
              <a:rPr lang="zh-CN" b="1">
                <a:latin typeface="Times New Roman" panose="02020603050405020304" pitchFamily="18" charset="0"/>
                <a:ea typeface="宋体" panose="02010600030101010101" pitchFamily="2" charset="-122"/>
              </a:rPr>
              <a:t>问题描述：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</a:rPr>
              <a:t>“private</a:t>
            </a:r>
            <a:r>
              <a:rPr lang="zh-CN" b="1">
                <a:latin typeface="Times New Roman" panose="02020603050405020304" pitchFamily="18" charset="0"/>
                <a:ea typeface="宋体" panose="02010600030101010101" pitchFamily="2" charset="-122"/>
              </a:rPr>
              <a:t>“方法仅由内部类调用，应移至这些类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           </a:t>
            </a:r>
            <a:r>
              <a:rPr lang="zh-CN" b="1">
                <a:latin typeface="Times New Roman" panose="02020603050405020304" pitchFamily="18" charset="0"/>
                <a:ea typeface="宋体" panose="02010600030101010101" pitchFamily="2" charset="-122"/>
              </a:rPr>
              <a:t>产生问题的原因分析：当一个私有方法只由一个内部类调用时，没有理由不把它移到那个类中。它仍然具有对外部类成员的相同访问权限，但外部类将更清晰、更不混乱。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           </a:t>
            </a:r>
            <a:r>
              <a:rPr lang="zh-CN" b="1">
                <a:latin typeface="Times New Roman" panose="02020603050405020304" pitchFamily="18" charset="0"/>
                <a:ea typeface="宋体" panose="02010600030101010101" pitchFamily="2" charset="-122"/>
              </a:rPr>
              <a:t>建议解决方案：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</a:rPr>
              <a:t>public class Outie {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  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</a:rPr>
              <a:t>private int i=0;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   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</a:rPr>
              <a:t>public class Innie {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    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</a:rPr>
              <a:t>public void doTheThing() {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      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</a:rPr>
              <a:t>increment();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    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</a:rPr>
              <a:t>}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    </a:t>
            </a:r>
            <a:endParaRPr lang="en-US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66635" y="1950720"/>
            <a:ext cx="40640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private void increment() {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      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Outie.this.i++;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    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}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  </a:t>
            </a:r>
            <a:r>
              <a:rPr lang="en-US" b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}}</a:t>
            </a:r>
            <a:endParaRPr lang="en-US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charset="-122"/>
                <a:cs typeface="+mn-cs"/>
              </a:rPr>
              <a:t>03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502024"/>
            <a:ext cx="7765129" cy="79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开源代码维护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maintenance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开源软件维护新增功能描述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591944" y="980727"/>
            <a:ext cx="6065777" cy="571368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5703136" y="1512400"/>
            <a:ext cx="5834728" cy="807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新增功能用例图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30" y="1208405"/>
            <a:ext cx="5364480" cy="4198620"/>
          </a:xfrm>
          <a:prstGeom prst="rect">
            <a:avLst/>
          </a:prstGeom>
        </p:spPr>
      </p:pic>
      <p:graphicFrame>
        <p:nvGraphicFramePr>
          <p:cNvPr id="17" name="表格 16"/>
          <p:cNvGraphicFramePr/>
          <p:nvPr>
            <p:custDataLst>
              <p:tags r:id="rId4"/>
            </p:custDataLst>
          </p:nvPr>
        </p:nvGraphicFramePr>
        <p:xfrm>
          <a:off x="5713730" y="1743075"/>
          <a:ext cx="5415280" cy="1405890"/>
        </p:xfrm>
        <a:graphic>
          <a:graphicData uri="http://schemas.openxmlformats.org/drawingml/2006/table">
            <a:tbl>
              <a:tblPr/>
              <a:tblGrid>
                <a:gridCol w="1329055"/>
                <a:gridCol w="4086225"/>
              </a:tblGrid>
              <a:tr h="4686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功能名称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功能描述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4686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更改背景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用户可以通过按钮选择背景进行更换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6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私密模式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用户可以进入私密模式，系统则会将便签的显示覆盖掉。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51800" y="942051"/>
            <a:ext cx="6065777" cy="546294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17883" y="6035659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更换</a:t>
            </a:r>
            <a:r>
              <a:rPr lang="zh-CN" altLang="en-US" dirty="0"/>
              <a:t>用例顺序图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462992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 更换背景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7535" y="1689735"/>
            <a:ext cx="406400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用例名称: 更换背景</a:t>
            </a:r>
            <a:endParaRPr lang="zh-CN" altLang="en-US"/>
          </a:p>
          <a:p>
            <a:r>
              <a:rPr lang="zh-CN" altLang="en-US"/>
              <a:t>功能:用户可以通过按钮选择背景进行更换</a:t>
            </a:r>
            <a:endParaRPr lang="zh-CN" altLang="en-US"/>
          </a:p>
          <a:p>
            <a:r>
              <a:rPr lang="zh-CN" altLang="en-US"/>
              <a:t>执行者:用户</a:t>
            </a:r>
            <a:endParaRPr lang="zh-CN" altLang="en-US"/>
          </a:p>
          <a:p>
            <a:r>
              <a:rPr lang="zh-CN" altLang="en-US"/>
              <a:t>触发条件:无</a:t>
            </a:r>
            <a:endParaRPr lang="zh-CN" altLang="en-US"/>
          </a:p>
          <a:p>
            <a:r>
              <a:rPr lang="zh-CN" altLang="en-US"/>
              <a:t>前置条件:用户进入应用程序的主界面</a:t>
            </a:r>
            <a:endParaRPr lang="zh-CN" altLang="en-US"/>
          </a:p>
          <a:p>
            <a:r>
              <a:rPr lang="zh-CN" altLang="en-US"/>
              <a:t>基本交互动作过程：</a:t>
            </a:r>
            <a:endParaRPr lang="zh-CN" altLang="en-US"/>
          </a:p>
          <a:p>
            <a:r>
              <a:rPr lang="zh-CN" altLang="en-US"/>
              <a:t>1.用户点击右下角的清单，点击想要更换的背景</a:t>
            </a:r>
            <a:endParaRPr lang="zh-CN" altLang="en-US"/>
          </a:p>
          <a:p>
            <a:r>
              <a:rPr lang="zh-CN" altLang="en-US"/>
              <a:t>2.系统则会更换主界面的背景</a:t>
            </a:r>
            <a:endParaRPr lang="zh-CN" altLang="en-US"/>
          </a:p>
          <a:p>
            <a:r>
              <a:rPr lang="zh-CN" altLang="en-US"/>
              <a:t>扩展交互动作过程：无</a:t>
            </a:r>
            <a:endParaRPr lang="zh-CN" altLang="en-US"/>
          </a:p>
          <a:p>
            <a:r>
              <a:rPr lang="zh-CN" altLang="en-US"/>
              <a:t>后置条件:无</a:t>
            </a:r>
            <a:endParaRPr lang="zh-CN" altLang="en-US"/>
          </a:p>
          <a:p>
            <a:r>
              <a:rPr lang="zh-CN" altLang="en-US"/>
              <a:t>业务规则:无</a:t>
            </a:r>
            <a:endParaRPr lang="zh-CN" altLang="en-US"/>
          </a:p>
          <a:p>
            <a:r>
              <a:rPr lang="zh-CN" altLang="en-US"/>
              <a:t>非功能需求:无</a:t>
            </a:r>
            <a:endParaRPr lang="zh-CN" altLang="en-US"/>
          </a:p>
        </p:txBody>
      </p:sp>
      <p:pic>
        <p:nvPicPr>
          <p:cNvPr id="1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450" y="1018540"/>
            <a:ext cx="4754880" cy="4975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51800" y="942051"/>
            <a:ext cx="6065777" cy="546294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17883" y="6035659"/>
            <a:ext cx="361497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>
                <a:sym typeface="+mn-ea"/>
              </a:rPr>
              <a:t>进入和退出私密模式</a:t>
            </a:r>
            <a:r>
              <a:rPr lang="zh-CN" altLang="en-US" dirty="0"/>
              <a:t>用例顺序图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462992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600">
                <a:solidFill>
                  <a:schemeClr val="bg1"/>
                </a:solidFill>
                <a:sym typeface="+mn-ea"/>
              </a:rPr>
              <a:t>进入和退出私密模式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7535" y="1689735"/>
            <a:ext cx="4064000" cy="4492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/>
              <a:t>用例名称: 进入和退出私密模式</a:t>
            </a:r>
            <a:endParaRPr lang="zh-CN" altLang="en-US" sz="1300"/>
          </a:p>
          <a:p>
            <a:r>
              <a:rPr lang="zh-CN" altLang="en-US" sz="1300"/>
              <a:t>功能:允许用户在私密模式和非私密模式之间切换，以管理笔记和文件夹的显示。</a:t>
            </a:r>
            <a:endParaRPr lang="zh-CN" altLang="en-US" sz="1300"/>
          </a:p>
          <a:p>
            <a:r>
              <a:rPr lang="zh-CN" altLang="en-US" sz="1300"/>
              <a:t>执行者:用户</a:t>
            </a:r>
            <a:endParaRPr lang="zh-CN" altLang="en-US" sz="1300"/>
          </a:p>
          <a:p>
            <a:r>
              <a:rPr lang="zh-CN" altLang="en-US" sz="1300"/>
              <a:t>触发条件: 用户希望切换到私密模式或退出私密模式。</a:t>
            </a:r>
            <a:endParaRPr lang="zh-CN" altLang="en-US" sz="1300"/>
          </a:p>
          <a:p>
            <a:r>
              <a:rPr lang="zh-CN" altLang="en-US" sz="1300"/>
              <a:t>前置条件:用户已经打开了应用程序，并处于主界面或文件夹界面。</a:t>
            </a:r>
            <a:endParaRPr lang="zh-CN" altLang="en-US" sz="1300"/>
          </a:p>
          <a:p>
            <a:r>
              <a:rPr lang="zh-CN" altLang="en-US" sz="1300"/>
              <a:t>基本交互动作过程：</a:t>
            </a:r>
            <a:endParaRPr lang="zh-CN" altLang="en-US" sz="1300"/>
          </a:p>
          <a:p>
            <a:r>
              <a:rPr lang="zh-CN" altLang="en-US" sz="1300"/>
              <a:t>1.用户点击菜单中的“私密模式”或“退出私密模式”选项。</a:t>
            </a:r>
            <a:endParaRPr lang="zh-CN" altLang="en-US" sz="1300"/>
          </a:p>
          <a:p>
            <a:r>
              <a:rPr lang="zh-CN" altLang="en-US" sz="1300"/>
              <a:t>2.应用程序显示一个对话框，提示用户确认是否进入或退出私密模式。</a:t>
            </a:r>
            <a:endParaRPr lang="zh-CN" altLang="en-US" sz="1300"/>
          </a:p>
          <a:p>
            <a:r>
              <a:rPr lang="zh-CN" altLang="en-US" sz="1300"/>
              <a:t>3.如果用户点击对话框中的“确认”按钮，应用程序根据用户的操作进入或退出私密模式。</a:t>
            </a:r>
            <a:endParaRPr lang="zh-CN" altLang="en-US" sz="1300"/>
          </a:p>
          <a:p>
            <a:r>
              <a:rPr lang="zh-CN" altLang="en-US" sz="1300"/>
              <a:t>4.如果用户点击对话框中的“取消”按钮，应用程序不进行任何更改，保持原来的模式。</a:t>
            </a:r>
            <a:endParaRPr lang="zh-CN" altLang="en-US" sz="1300"/>
          </a:p>
          <a:p>
            <a:r>
              <a:rPr lang="zh-CN" altLang="en-US" sz="1300"/>
              <a:t>扩展交互动作过程：</a:t>
            </a:r>
            <a:endParaRPr lang="zh-CN" altLang="en-US" sz="1300"/>
          </a:p>
          <a:p>
            <a:r>
              <a:rPr lang="zh-CN" altLang="en-US" sz="1300"/>
              <a:t>无扩展交互动作过程。</a:t>
            </a:r>
            <a:endParaRPr lang="zh-CN" altLang="en-US" sz="1300"/>
          </a:p>
          <a:p>
            <a:r>
              <a:rPr lang="zh-CN" altLang="en-US" sz="1300"/>
              <a:t>后置条件:</a:t>
            </a:r>
            <a:endParaRPr lang="zh-CN" altLang="en-US" sz="1300"/>
          </a:p>
          <a:p>
            <a:r>
              <a:rPr lang="zh-CN" altLang="en-US" sz="1300"/>
              <a:t>业务规则:</a:t>
            </a:r>
            <a:endParaRPr lang="zh-CN" altLang="en-US" sz="1300"/>
          </a:p>
          <a:p>
            <a:r>
              <a:rPr lang="zh-CN" altLang="en-US" sz="1300"/>
              <a:t>非功能需求:</a:t>
            </a:r>
            <a:endParaRPr lang="zh-CN" altLang="en-US" sz="1300"/>
          </a:p>
          <a:p>
            <a:endParaRPr lang="zh-CN" altLang="en-US" sz="1300"/>
          </a:p>
        </p:txBody>
      </p:sp>
      <p:pic>
        <p:nvPicPr>
          <p:cNvPr id="3" name="图片 2" descr="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065" y="889635"/>
            <a:ext cx="5519420" cy="514540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90047" y="1672852"/>
            <a:ext cx="5834728" cy="410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用例</a:t>
            </a:r>
            <a:r>
              <a:rPr lang="en-US" altLang="zh-CN" sz="1600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顺序图</a:t>
            </a:r>
            <a:endParaRPr lang="zh-CN" altLang="en-US" sz="1600" b="1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1" name="图片 9" descr="绘图3"/>
          <p:cNvPicPr>
            <a:picLocks noChangeAspect="1"/>
          </p:cNvPicPr>
          <p:nvPr/>
        </p:nvPicPr>
        <p:blipFill>
          <a:blip r:embed="rId3"/>
          <a:srcRect l="14786" t="19823" r="40542" b="10933"/>
          <a:stretch>
            <a:fillRect/>
          </a:stretch>
        </p:blipFill>
        <p:spPr>
          <a:xfrm>
            <a:off x="589915" y="2334260"/>
            <a:ext cx="4837430" cy="3450590"/>
          </a:xfrm>
          <a:prstGeom prst="rect">
            <a:avLst/>
          </a:prstGeom>
        </p:spPr>
      </p:pic>
      <p:pic>
        <p:nvPicPr>
          <p:cNvPr id="13" name="图片 12" descr="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520" y="1160145"/>
            <a:ext cx="5770880" cy="48418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90047" y="1672852"/>
            <a:ext cx="5834728" cy="807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用例</a:t>
            </a: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：设计类图</a:t>
            </a:r>
            <a:endParaRPr lang="zh-CN" altLang="en-US" sz="1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zh-CN" altLang="en-US" sz="1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2" name="图片 11" descr="微信图片_202406040918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15" y="2080895"/>
            <a:ext cx="5110480" cy="416941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171055" y="16357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用例</a:t>
            </a:r>
            <a:r>
              <a:rPr lang="en-US" altLang="zh-CN"/>
              <a:t>2</a:t>
            </a:r>
            <a:r>
              <a:rPr lang="zh-CN" altLang="en-US"/>
              <a:t>：</a:t>
            </a:r>
            <a:r>
              <a:rPr lang="zh-CN" altLang="en-US"/>
              <a:t>设计类图</a:t>
            </a:r>
            <a:endParaRPr lang="zh-CN" altLang="en-US"/>
          </a:p>
        </p:txBody>
      </p:sp>
      <p:pic>
        <p:nvPicPr>
          <p:cNvPr id="16" name="图片 15" descr="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2095" y="2080895"/>
            <a:ext cx="5055870" cy="40906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226945" y="19507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体系结构的设计及调整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9" name="图片 8" descr="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705" y="1562100"/>
            <a:ext cx="8093710" cy="446976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1" name="图片 10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5" y="1514475"/>
            <a:ext cx="4445000" cy="4674870"/>
          </a:xfrm>
          <a:prstGeom prst="rect">
            <a:avLst/>
          </a:prstGeom>
        </p:spPr>
      </p:pic>
      <p:pic>
        <p:nvPicPr>
          <p:cNvPr id="15" name="图片 14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630" y="1513840"/>
            <a:ext cx="3992880" cy="467550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20090" y="1764983"/>
            <a:ext cx="50800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228600"/>
            <a:r>
              <a:rPr lang="zh-CN" b="1">
                <a:solidFill>
                  <a:srgbClr val="3F3F3F"/>
                </a:solidFill>
                <a:ea typeface="宋体" panose="02010600030101010101" pitchFamily="2" charset="-122"/>
              </a:rPr>
              <a:t>界面设计元素：</a:t>
            </a:r>
            <a:r>
              <a:rPr lang="zh-CN" b="0">
                <a:solidFill>
                  <a:srgbClr val="3F3F3F"/>
                </a:solidFill>
                <a:ea typeface="宋体" panose="02010600030101010101" pitchFamily="2" charset="-122"/>
              </a:rPr>
              <a:t>静态元素：Notes，安卓图标，背景图动态元素：便签，文件夹列表用户输入元素：无用户命令元素：写便签，功能清单</a:t>
            </a:r>
            <a:endParaRPr lang="zh-CN" altLang="en-US" b="0">
              <a:solidFill>
                <a:srgbClr val="3F3F3F"/>
              </a:solidFill>
              <a:ea typeface="宋体" panose="0201060003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3515" y="1348740"/>
            <a:ext cx="5554980" cy="4625340"/>
          </a:xfrm>
          <a:prstGeom prst="rect">
            <a:avLst/>
          </a:prstGeom>
        </p:spPr>
      </p:pic>
      <p:pic>
        <p:nvPicPr>
          <p:cNvPr id="20" name="图片 19" descr="微信图片_202406040918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10" y="3324225"/>
            <a:ext cx="4252595" cy="301815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2032635"/>
            <a:ext cx="3177540" cy="430974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7800" y="1970405"/>
            <a:ext cx="3680460" cy="428244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49300" y="16027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用例</a:t>
            </a:r>
            <a:r>
              <a:rPr lang="en-US" altLang="zh-CN"/>
              <a:t>1</a:t>
            </a:r>
            <a:r>
              <a:rPr lang="zh-CN" altLang="en-US"/>
              <a:t>：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301865" y="15379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用例</a:t>
            </a:r>
            <a:r>
              <a:rPr lang="en-US" altLang="zh-CN"/>
              <a:t>2</a:t>
            </a:r>
            <a:r>
              <a:rPr lang="zh-CN" altLang="en-US"/>
              <a:t>：</a:t>
            </a:r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305" y="1287780"/>
            <a:ext cx="100615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  </a:t>
            </a:r>
            <a:r>
              <a:t>由于新增加的功能没有涉及跟已经学习的黑盒测试，白盒测试有关的数据问题，自己的技术水平不能做出驱动程序或者桩程序完成测试。故本次新功能测试仅仅是在完成部分代码或者整体代码后，一遍一遍地运行以及利用Androidstudio里面的类似于debug的工具：logcat来找到并纠正错误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开源软件维护安装部署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 descr="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1340485"/>
            <a:ext cx="6952615" cy="46418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charset="-122"/>
                <a:cs typeface="+mn-cs"/>
              </a:rPr>
              <a:t>04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总结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sym typeface="+mn-ea"/>
              </a:rPr>
              <a:t>Summary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55592" y="1281394"/>
            <a:ext cx="10881898" cy="3935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 代码阅读阶段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(1)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提高了理解和分析现有代码的能力，这对于我们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未来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来说都是宝贵的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财富。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(2)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通过分工阅读代码、交流发现和疑问，增强了团队间的沟通和协作。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(3)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加深了对小米便签设计模式的理解，为后续的功能开发打下了基础。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2.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新增功能需求分析设计实现阶段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(1)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发展了将抽象需求具体化为技术解决方案的能力，这包括了界面设计、数据流处理和模块划分。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(2)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通过设计过程，团队可以预见和讨论实现新功能可能遇到的挑战和问题，这有助于减少开发阶段的返工。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(3)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通过实际编码实践，提升了编写高质量代码的能力。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(4)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在调试和测试新功能过程中，团队成员学会了如何快速识别问题、分析问题原因并找到解决方案。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(5)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实际操作和用例测试帮助团队理解用户在使用新功能时的体验，进而优化设计。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(6)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通过涉猎不同的技术和工具，团队成员能够提升自己的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能力。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7" y="198849"/>
            <a:ext cx="11809308" cy="552601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1345" y="198848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占位符 24"/>
          <p:cNvSpPr txBox="1"/>
          <p:nvPr/>
        </p:nvSpPr>
        <p:spPr>
          <a:xfrm>
            <a:off x="191348" y="2311737"/>
            <a:ext cx="11809308" cy="1415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Thanks</a:t>
            </a:r>
            <a:r>
              <a:rPr lang="en-US" altLang="zh-CN" sz="7200" dirty="0">
                <a:solidFill>
                  <a:sysClr val="window" lastClr="FFFFFF"/>
                </a:solidFill>
              </a:rPr>
              <a:t>!</a:t>
            </a:r>
            <a:endParaRPr kumimoji="0" lang="zh-CN" altLang="en-US" sz="4800" b="1" i="1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567609" y="3875855"/>
            <a:ext cx="69127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1" y="663016"/>
            <a:ext cx="4430178" cy="11602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8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8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9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9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9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9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9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9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9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9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9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9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00.xml><?xml version="1.0" encoding="utf-8"?>
<p:tagLst xmlns:p="http://schemas.openxmlformats.org/presentationml/2006/main">
  <p:tag name="TABLE_ENDDRAG_ORIGIN_RECT" val="426*110"/>
  <p:tag name="TABLE_ENDDRAG_RECT" val="449*238*426*110"/>
</p:tagLst>
</file>

<file path=ppt/tags/tag10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0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0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0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0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0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0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0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0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1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1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1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1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1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115.xml><?xml version="1.0" encoding="utf-8"?>
<p:tagLst xmlns:p="http://schemas.openxmlformats.org/presentationml/2006/main">
  <p:tag name="commondata" val="eyJoZGlkIjoiYzFhNDBhYzIwNjE2ZTc5Mzg2YTBjYzVlYmM1MDVhYmQ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3946</Words>
  <Application>WPS 演示</Application>
  <PresentationFormat>宽屏</PresentationFormat>
  <Paragraphs>396</Paragraphs>
  <Slides>39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9" baseType="lpstr">
      <vt:lpstr>Arial</vt:lpstr>
      <vt:lpstr>宋体</vt:lpstr>
      <vt:lpstr>Wingdings</vt:lpstr>
      <vt:lpstr>Wingdings</vt:lpstr>
      <vt:lpstr>Calibri</vt:lpstr>
      <vt:lpstr>微软雅黑</vt:lpstr>
      <vt:lpstr>等线</vt:lpstr>
      <vt:lpstr>Arial</vt:lpstr>
      <vt:lpstr>Calibri</vt:lpstr>
      <vt:lpstr>Arial Black</vt:lpstr>
      <vt:lpstr>Calibri Light</vt:lpstr>
      <vt:lpstr>方正宋刻本秀楷简体</vt:lpstr>
      <vt:lpstr>方正兰亭黑_GBK</vt:lpstr>
      <vt:lpstr>黑体</vt:lpstr>
      <vt:lpstr>方正舒体</vt:lpstr>
      <vt:lpstr>Segoe UI Light 8</vt:lpstr>
      <vt:lpstr>Times New Roman</vt:lpstr>
      <vt:lpstr>Arial Unicode MS</vt:lpstr>
      <vt:lpstr>Segoe UI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稳</cp:lastModifiedBy>
  <cp:revision>168</cp:revision>
  <dcterms:created xsi:type="dcterms:W3CDTF">2019-06-19T02:08:00Z</dcterms:created>
  <dcterms:modified xsi:type="dcterms:W3CDTF">2024-06-04T13:39:32Z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48794C4FFC354730A499C127223375AC_11</vt:lpwstr>
  </property>
</Properties>
</file>