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handoutMasterIdLst>
    <p:handoutMasterId r:id="rId19"/>
  </p:handoutMasterIdLst>
  <p:sldIdLst>
    <p:sldId id="2891" r:id="rId3"/>
    <p:sldId id="321" r:id="rId4"/>
    <p:sldId id="2903" r:id="rId6"/>
    <p:sldId id="2892" r:id="rId7"/>
    <p:sldId id="2893" r:id="rId8"/>
    <p:sldId id="2894" r:id="rId9"/>
    <p:sldId id="2895" r:id="rId10"/>
    <p:sldId id="2896" r:id="rId11"/>
    <p:sldId id="2897" r:id="rId12"/>
    <p:sldId id="2904" r:id="rId13"/>
    <p:sldId id="2898" r:id="rId14"/>
    <p:sldId id="2900" r:id="rId15"/>
    <p:sldId id="2899" r:id="rId16"/>
    <p:sldId id="2901" r:id="rId17"/>
    <p:sldId id="2902" r:id="rId18"/>
  </p:sldIdLst>
  <p:sldSz cx="12190095" cy="6858000"/>
  <p:notesSz cx="7099300" cy="10234295"/>
  <p:custDataLst>
    <p:tags r:id="rId24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59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31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03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75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2" userDrawn="1">
          <p15:clr>
            <a:srgbClr val="A4A3A4"/>
          </p15:clr>
        </p15:guide>
        <p15:guide id="2" pos="377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en Wei" initials="CW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5BE2"/>
    <a:srgbClr val="DADE42"/>
    <a:srgbClr val="E05E40"/>
    <a:srgbClr val="F99527"/>
    <a:srgbClr val="9EC1F4"/>
    <a:srgbClr val="F3698A"/>
    <a:srgbClr val="E99417"/>
    <a:srgbClr val="BA2D06"/>
    <a:srgbClr val="00923F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22" autoAdjust="0"/>
    <p:restoredTop sz="87638" autoAdjust="0"/>
  </p:normalViewPr>
  <p:slideViewPr>
    <p:cSldViewPr showGuides="1">
      <p:cViewPr varScale="1">
        <p:scale>
          <a:sx n="62" d="100"/>
          <a:sy n="62" d="100"/>
        </p:scale>
        <p:origin x="58" y="103"/>
      </p:cViewPr>
      <p:guideLst>
        <p:guide orient="horz" pos="2092"/>
        <p:guide pos="37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1464" y="-108"/>
      </p:cViewPr>
      <p:guideLst>
        <p:guide orient="horz" pos="3122"/>
        <p:guide pos="220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tags" Target="tags/tag15.xml"/><Relationship Id="rId23" Type="http://schemas.openxmlformats.org/officeDocument/2006/relationships/commentAuthors" Target="commentAuthors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handoutMaster" Target="handoutMasters/handoutMaster1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97498E72-F95B-4683-94F3-040E690CAC2B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8350"/>
            <a:ext cx="68199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39428754-80EA-4722-B222-5EB445CA1959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宋体" panose="02010600030101010101" pitchFamily="2" charset="-122"/>
      </a:defRPr>
    </a:lvl1pPr>
    <a:lvl2pPr marL="4559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/>
          <p:nvPr userDrawn="1"/>
        </p:nvSpPr>
        <p:spPr>
          <a:xfrm>
            <a:off x="8831263" y="4221163"/>
            <a:ext cx="3322637" cy="2195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60000"/>
              </a:lnSpc>
              <a:spcBef>
                <a:spcPct val="5000"/>
              </a:spcBef>
              <a:defRPr/>
            </a:pPr>
            <a:endParaRPr lang="zh-CN" altLang="en-US" sz="2800"/>
          </a:p>
        </p:txBody>
      </p:sp>
      <p:pic>
        <p:nvPicPr>
          <p:cNvPr id="3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182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12172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0" algn="l" hangingPunct="0">
              <a:defRPr sz="4000" b="1">
                <a:solidFill>
                  <a:schemeClr val="bg1"/>
                </a:solidFill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2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"/>
              <a:defRPr b="1">
                <a:solidFill>
                  <a:srgbClr val="002060"/>
                </a:solidFill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>
                <a:solidFill>
                  <a:srgbClr val="002060"/>
                </a:solidFill>
              </a:defRPr>
            </a:lvl2pPr>
            <a:lvl3pPr marL="1143000" indent="-228600">
              <a:buFont typeface="Wingdings" panose="05000000000000000000" pitchFamily="2" charset="2"/>
              <a:buChar char="p"/>
              <a:defRPr>
                <a:solidFill>
                  <a:srgbClr val="002060"/>
                </a:solidFill>
              </a:defRPr>
            </a:lvl3pPr>
            <a:lvl4pPr marL="1600200" indent="-228600">
              <a:buFont typeface="Wingdings" panose="05000000000000000000" pitchFamily="2" charset="2"/>
              <a:buChar char="n"/>
              <a:defRPr>
                <a:solidFill>
                  <a:srgbClr val="002060"/>
                </a:solidFill>
              </a:defRPr>
            </a:lvl4pPr>
            <a:lvl5pPr marL="1828800" indent="0">
              <a:buFont typeface="Wingdings" panose="05000000000000000000" pitchFamily="2" charset="2"/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第二级单击此处编辑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05" y="1481328"/>
            <a:ext cx="10971086" cy="4525963"/>
          </a:xfrm>
        </p:spPr>
        <p:txBody>
          <a:bodyPr/>
          <a:lstStyle>
            <a:lvl1pPr>
              <a:defRPr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eaLnBrk="1" latinLnBrk="0" hangingPunct="1"/>
            <a:r>
              <a:rPr lang="zh-CN" altLang="en-US" dirty="0"/>
              <a:t>第二级</a:t>
            </a:r>
            <a:endParaRPr lang="zh-CN" altLang="en-US" dirty="0"/>
          </a:p>
          <a:p>
            <a:pPr lvl="2" eaLnBrk="1" latinLnBrk="0" hangingPunct="1"/>
            <a:r>
              <a:rPr lang="zh-CN" altLang="en-US" dirty="0"/>
              <a:t>第三级</a:t>
            </a:r>
            <a:endParaRPr lang="zh-CN" altLang="en-US" dirty="0"/>
          </a:p>
          <a:p>
            <a:pPr lvl="3" eaLnBrk="1" latinLnBrk="0" hangingPunct="1"/>
            <a:r>
              <a:rPr lang="zh-CN" altLang="en-US" dirty="0"/>
              <a:t>第四级</a:t>
            </a:r>
            <a:endParaRPr lang="zh-CN" altLang="en-US" dirty="0"/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590935" y="6407944"/>
            <a:ext cx="2559920" cy="365760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423078" y="6407944"/>
            <a:ext cx="3133752" cy="365125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82818" y="6407944"/>
            <a:ext cx="832681" cy="365125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609505" y="274638"/>
            <a:ext cx="10971086" cy="1143000"/>
          </a:xfrm>
        </p:spPr>
        <p:txBody>
          <a:bodyPr rtlCol="0"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3" y="4664147"/>
            <a:ext cx="12199546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914257" y="1752601"/>
            <a:ext cx="10361581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914257" y="3611607"/>
            <a:ext cx="10361581" cy="1199704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5019" y="4953000"/>
            <a:ext cx="12195114" cy="1912088"/>
            <a:chOff x="-3765" y="4832896"/>
            <a:chExt cx="9147765" cy="2032192"/>
          </a:xfrm>
        </p:grpSpPr>
        <p:sp>
          <p:nvSpPr>
            <p:cNvPr id="7" name="任意多边形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>
          <a:xfrm>
            <a:off x="8967975" y="6407944"/>
            <a:ext cx="2559920" cy="36576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>
          <a:xfrm>
            <a:off x="5839183" y="6407944"/>
            <a:ext cx="3133752" cy="365125"/>
          </a:xfrm>
        </p:spPr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>
          <a:xfrm>
            <a:off x="11527894" y="6407944"/>
            <a:ext cx="487604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86AB41F-CAC1-4232-8954-A49D2EE7F6D8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微软雅黑" panose="020B0503020204020204" charset="-122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8.png"/><Relationship Id="rId3" Type="http://schemas.openxmlformats.org/officeDocument/2006/relationships/tags" Target="../tags/tag5.xml"/><Relationship Id="rId2" Type="http://schemas.openxmlformats.org/officeDocument/2006/relationships/image" Target="../media/image7.png"/><Relationship Id="rId1" Type="http://schemas.openxmlformats.org/officeDocument/2006/relationships/tags" Target="../tags/tag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tags" Target="../tags/tag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1" Type="http://schemas.openxmlformats.org/officeDocument/2006/relationships/tags" Target="../tags/tag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1" Type="http://schemas.openxmlformats.org/officeDocument/2006/relationships/tags" Target="../tags/tag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tags" Target="../tags/tag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1" Type="http://schemas.openxmlformats.org/officeDocument/2006/relationships/tags" Target="../tags/tag11.xml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5.png"/><Relationship Id="rId3" Type="http://schemas.openxmlformats.org/officeDocument/2006/relationships/tags" Target="../tags/tag13.xml"/><Relationship Id="rId2" Type="http://schemas.openxmlformats.org/officeDocument/2006/relationships/image" Target="../media/image14.png"/><Relationship Id="rId1" Type="http://schemas.openxmlformats.org/officeDocument/2006/relationships/tags" Target="../tags/tag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1" Type="http://schemas.openxmlformats.org/officeDocument/2006/relationships/tags" Target="../tags/tag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14586" y="1340768"/>
            <a:ext cx="10907713" cy="4500500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微软雅黑" panose="020B0503020204020204" charset="-122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软件工程课程实践成果汇报</a:t>
            </a:r>
            <a:endParaRPr lang="en-US" altLang="zh-CN" sz="36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阅读、分析和维护开源软件</a:t>
            </a:r>
            <a:endParaRPr lang="en-US" altLang="zh-CN" sz="36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endParaRPr lang="en-US" altLang="zh-CN" sz="36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团队成员：张超群、陈宇森、李怡君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汇报日期：</a:t>
            </a:r>
            <a:r>
              <a:rPr lang="en-US" altLang="zh-CN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2024.01.19</a:t>
            </a:r>
            <a:endParaRPr lang="en-US" altLang="zh-CN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实践整体情况（</a:t>
            </a:r>
            <a:r>
              <a:rPr lang="en-US" altLang="zh-CN" dirty="0"/>
              <a:t>1/2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/>
          </a:bodyPr>
          <a:lstStyle/>
          <a:p>
            <a:r>
              <a:rPr lang="zh-CN" altLang="en-US" dirty="0"/>
              <a:t>精读了哪些包中的哪些类，总共精读了多少行代码</a:t>
            </a:r>
            <a:endParaRPr lang="en-US" altLang="zh-CN" dirty="0"/>
          </a:p>
          <a:p>
            <a:r>
              <a:rPr lang="zh-CN" altLang="en-US" dirty="0"/>
              <a:t>标注了哪些包中的哪些类，总共标注了多少行代码</a:t>
            </a:r>
            <a:endParaRPr lang="en-US" altLang="zh-CN" dirty="0"/>
          </a:p>
          <a:p>
            <a:r>
              <a:rPr lang="zh-CN" altLang="en-US" dirty="0"/>
              <a:t>新增了哪些功能，新增了哪些类，新增了多少行代码</a:t>
            </a:r>
            <a:endParaRPr lang="en-US" altLang="zh-CN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实践整体情况（</a:t>
            </a:r>
            <a:r>
              <a:rPr lang="en-US" altLang="zh-CN" dirty="0"/>
              <a:t>2/2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/>
          </a:bodyPr>
          <a:lstStyle/>
          <a:p>
            <a:r>
              <a:rPr lang="zh-CN" altLang="en-US" dirty="0"/>
              <a:t>开源软件泛读、标注和维护报告文档：多少页、多少张图</a:t>
            </a:r>
            <a:endParaRPr lang="en-US" altLang="zh-CN" dirty="0"/>
          </a:p>
          <a:p>
            <a:r>
              <a:rPr lang="zh-CN" altLang="en-US" dirty="0"/>
              <a:t>开源软件的质量分析报告文档：多少页、多少张图</a:t>
            </a:r>
            <a:endParaRPr lang="en-US" altLang="zh-CN" dirty="0"/>
          </a:p>
          <a:p>
            <a:r>
              <a:rPr lang="zh-CN" altLang="en-US" dirty="0"/>
              <a:t>小组中每个同学的贡献度分别是多少</a:t>
            </a:r>
            <a:endParaRPr lang="en-US" altLang="zh-CN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小米便签软件的用例图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1116965" y="1863090"/>
            <a:ext cx="40633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pic>
        <p:nvPicPr>
          <p:cNvPr id="5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5240" y="664845"/>
            <a:ext cx="10796905" cy="5979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小米便签软件的架构图</a:t>
            </a:r>
            <a:endParaRPr lang="zh-CN" altLang="en-US" dirty="0"/>
          </a:p>
        </p:txBody>
      </p:sp>
      <p:pic>
        <p:nvPicPr>
          <p:cNvPr id="645226604" name="图片 645226604" descr="IMG_25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6355" y="716280"/>
            <a:ext cx="6610985" cy="584581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小米便签代码标注示例（类标注）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92785"/>
            <a:ext cx="11907520" cy="390588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小米便签代码标注示例（方法标注）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76275"/>
            <a:ext cx="7215505" cy="259143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429000"/>
            <a:ext cx="6209030" cy="259016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小米便签代码标注示例（语句块标注）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160" y="656590"/>
            <a:ext cx="10344150" cy="581215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小米便签代码标注示例（语句标注）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6355" y="692785"/>
            <a:ext cx="9911080" cy="589216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小米便签软件的质量分析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质量好在哪里</a:t>
            </a:r>
            <a:endParaRPr lang="en-US" altLang="zh-CN" dirty="0"/>
          </a:p>
          <a:p>
            <a:r>
              <a:rPr lang="zh-CN" altLang="en-US" dirty="0"/>
              <a:t>存在哪些质量问题</a:t>
            </a:r>
            <a:endParaRPr lang="zh-CN" altLang="en-US" dirty="0"/>
          </a:p>
        </p:txBody>
      </p:sp>
      <p:pic>
        <p:nvPicPr>
          <p:cNvPr id="52" name="图片 5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160" y="2240915"/>
            <a:ext cx="8283575" cy="441579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8293735" y="5445760"/>
            <a:ext cx="376364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+mn-ea"/>
                <a:ea typeface="+mn-ea"/>
              </a:rPr>
              <a:t>·</a:t>
            </a:r>
            <a:r>
              <a:rPr lang="zh-CN" altLang="en-US">
                <a:latin typeface="+mn-ea"/>
                <a:ea typeface="+mn-ea"/>
              </a:rPr>
              <a:t>编码</a:t>
            </a:r>
            <a:r>
              <a:rPr lang="zh-CN" altLang="en-US">
                <a:latin typeface="+mn-ea"/>
                <a:ea typeface="+mn-ea"/>
              </a:rPr>
              <a:t>风格</a:t>
            </a:r>
            <a:endParaRPr lang="zh-CN" altLang="en-US">
              <a:latin typeface="+mn-ea"/>
              <a:ea typeface="+mn-ea"/>
            </a:endParaRPr>
          </a:p>
          <a:p>
            <a:r>
              <a:rPr lang="en-US" altLang="zh-CN">
                <a:latin typeface="+mn-ea"/>
                <a:ea typeface="+mn-ea"/>
              </a:rPr>
              <a:t>·</a:t>
            </a:r>
            <a:r>
              <a:rPr lang="zh-CN" altLang="en-US">
                <a:latin typeface="+mn-ea"/>
                <a:ea typeface="+mn-ea"/>
              </a:rPr>
              <a:t>结构</a:t>
            </a:r>
            <a:r>
              <a:rPr lang="zh-CN" altLang="en-US">
                <a:latin typeface="+mn-ea"/>
                <a:ea typeface="+mn-ea"/>
              </a:rPr>
              <a:t>安排</a:t>
            </a:r>
            <a:endParaRPr lang="zh-CN" altLang="en-US">
              <a:latin typeface="+mn-ea"/>
              <a:ea typeface="+mn-ea"/>
            </a:endParaRPr>
          </a:p>
          <a:p>
            <a:r>
              <a:rPr lang="en-US" altLang="zh-CN">
                <a:latin typeface="+mn-ea"/>
                <a:ea typeface="+mn-ea"/>
              </a:rPr>
              <a:t>·</a:t>
            </a:r>
            <a:r>
              <a:rPr lang="zh-CN" altLang="en-US">
                <a:latin typeface="+mn-ea"/>
                <a:ea typeface="+mn-ea"/>
              </a:rPr>
              <a:t>命名</a:t>
            </a:r>
            <a:r>
              <a:rPr lang="zh-CN" altLang="en-US">
                <a:latin typeface="+mn-ea"/>
                <a:ea typeface="+mn-ea"/>
              </a:rPr>
              <a:t>规范</a:t>
            </a:r>
            <a:endParaRPr lang="zh-CN" altLang="en-US">
              <a:latin typeface="+mn-ea"/>
              <a:ea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399145" y="1953260"/>
            <a:ext cx="406336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+mn-ea"/>
                <a:ea typeface="+mn-ea"/>
              </a:rPr>
              <a:t>·</a:t>
            </a:r>
            <a:r>
              <a:rPr lang="zh-CN" altLang="en-US">
                <a:latin typeface="+mn-ea"/>
                <a:ea typeface="+mn-ea"/>
              </a:rPr>
              <a:t>可</a:t>
            </a:r>
            <a:r>
              <a:rPr lang="zh-CN" altLang="en-US">
                <a:latin typeface="+mn-ea"/>
                <a:ea typeface="+mn-ea"/>
              </a:rPr>
              <a:t>维护性</a:t>
            </a:r>
            <a:endParaRPr lang="zh-CN" altLang="en-US">
              <a:latin typeface="+mn-ea"/>
              <a:ea typeface="+mn-ea"/>
            </a:endParaRPr>
          </a:p>
          <a:p>
            <a:r>
              <a:rPr lang="en-US" altLang="zh-CN">
                <a:latin typeface="+mn-ea"/>
                <a:ea typeface="+mn-ea"/>
              </a:rPr>
              <a:t>·</a:t>
            </a:r>
            <a:r>
              <a:rPr lang="zh-CN" altLang="en-US">
                <a:latin typeface="+mn-ea"/>
                <a:ea typeface="+mn-ea"/>
              </a:rPr>
              <a:t>可测试</a:t>
            </a:r>
            <a:r>
              <a:rPr lang="zh-CN" altLang="en-US">
                <a:latin typeface="+mn-ea"/>
                <a:ea typeface="+mn-ea"/>
              </a:rPr>
              <a:t>性</a:t>
            </a:r>
            <a:endParaRPr lang="zh-CN" altLang="en-US">
              <a:latin typeface="+mn-ea"/>
              <a:ea typeface="+mn-ea"/>
            </a:endParaRPr>
          </a:p>
          <a:p>
            <a:r>
              <a:rPr lang="en-US" altLang="zh-CN">
                <a:latin typeface="+mn-ea"/>
                <a:ea typeface="+mn-ea"/>
              </a:rPr>
              <a:t>·</a:t>
            </a:r>
            <a:r>
              <a:rPr lang="zh-CN" altLang="en-US">
                <a:latin typeface="+mn-ea"/>
                <a:ea typeface="+mn-ea"/>
              </a:rPr>
              <a:t>可重用</a:t>
            </a:r>
            <a:r>
              <a:rPr lang="zh-CN" altLang="en-US">
                <a:latin typeface="+mn-ea"/>
                <a:ea typeface="+mn-ea"/>
              </a:rPr>
              <a:t>性</a:t>
            </a:r>
            <a:endParaRPr lang="zh-CN" altLang="en-US">
              <a:latin typeface="+mn-ea"/>
              <a:ea typeface="+mn-ea"/>
            </a:endParaRPr>
          </a:p>
          <a:p>
            <a:r>
              <a:rPr lang="en-US" altLang="zh-CN">
                <a:latin typeface="+mn-ea"/>
                <a:ea typeface="+mn-ea"/>
              </a:rPr>
              <a:t>·</a:t>
            </a:r>
            <a:r>
              <a:rPr lang="zh-CN" altLang="en-US">
                <a:latin typeface="+mn-ea"/>
                <a:ea typeface="+mn-ea"/>
              </a:rPr>
              <a:t>正确性</a:t>
            </a:r>
            <a:endParaRPr lang="zh-CN" altLang="en-US">
              <a:latin typeface="+mn-ea"/>
              <a:ea typeface="+mn-ea"/>
            </a:endParaRPr>
          </a:p>
          <a:p>
            <a:r>
              <a:rPr lang="en-US" altLang="zh-CN">
                <a:latin typeface="+mn-ea"/>
                <a:ea typeface="+mn-ea"/>
              </a:rPr>
              <a:t>·</a:t>
            </a:r>
            <a:r>
              <a:rPr lang="zh-CN" altLang="en-US">
                <a:latin typeface="+mn-ea"/>
                <a:ea typeface="+mn-ea"/>
              </a:rPr>
              <a:t>可靠性</a:t>
            </a:r>
            <a:endParaRPr lang="zh-CN" altLang="en-US">
              <a:latin typeface="+mn-ea"/>
              <a:ea typeface="+mn-ea"/>
            </a:endParaRPr>
          </a:p>
          <a:p>
            <a:r>
              <a:rPr lang="en-US" altLang="zh-CN">
                <a:latin typeface="+mn-ea"/>
                <a:ea typeface="+mn-ea"/>
              </a:rPr>
              <a:t>·</a:t>
            </a:r>
            <a:r>
              <a:rPr lang="zh-CN" altLang="en-US">
                <a:latin typeface="+mn-ea"/>
                <a:ea typeface="+mn-ea"/>
              </a:rPr>
              <a:t>有效性</a:t>
            </a:r>
            <a:endParaRPr lang="zh-CN" altLang="en-US">
              <a:latin typeface="+mn-ea"/>
              <a:ea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803130" y="4401185"/>
            <a:ext cx="238125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005BE2"/>
                </a:solidFill>
              </a:rPr>
              <a:t>缺少代码注释</a:t>
            </a:r>
            <a:endParaRPr lang="zh-CN" altLang="en-US">
              <a:solidFill>
                <a:srgbClr val="005BE2"/>
              </a:solidFill>
            </a:endParaRPr>
          </a:p>
          <a:p>
            <a:r>
              <a:rPr lang="zh-CN" altLang="en-US">
                <a:solidFill>
                  <a:srgbClr val="005BE2"/>
                </a:solidFill>
              </a:rPr>
              <a:t>阅读代码困难</a:t>
            </a:r>
            <a:endParaRPr lang="zh-CN" altLang="en-US">
              <a:solidFill>
                <a:srgbClr val="005BE2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小米便签软件新增功能后的用例图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17145" y="679450"/>
            <a:ext cx="7444740" cy="592455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626350" y="1664970"/>
            <a:ext cx="406336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没有新增加包，基本的逻辑架构没有发生</a:t>
            </a:r>
            <a:r>
              <a:rPr lang="zh-CN" altLang="en-US"/>
              <a:t>改变。</a:t>
            </a: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小米便签软件新增功能后的软件架构图</a:t>
            </a:r>
            <a:endParaRPr lang="zh-CN" altLang="en-US" dirty="0"/>
          </a:p>
        </p:txBody>
      </p:sp>
      <p:pic>
        <p:nvPicPr>
          <p:cNvPr id="645226604" name="图片 645226604" descr="IMG_25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6355" y="716280"/>
            <a:ext cx="6610985" cy="584581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小米便签软件新增代码示例（类）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6355" y="661670"/>
            <a:ext cx="9140190" cy="592963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小米便签软件新增代码示例（方法）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56590"/>
            <a:ext cx="5568950" cy="46228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518785" y="692785"/>
            <a:ext cx="6623685" cy="393065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运行和演示小米便签的功能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10160" y="692785"/>
            <a:ext cx="4925060" cy="14579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平台：</a:t>
            </a:r>
            <a:r>
              <a:rPr lang="en-US" altLang="zh-CN"/>
              <a:t>Android </a:t>
            </a:r>
            <a:r>
              <a:rPr lang="en-US" altLang="zh-CN"/>
              <a:t>Studio</a:t>
            </a:r>
            <a:endParaRPr lang="en-US" altLang="zh-CN"/>
          </a:p>
          <a:p>
            <a:r>
              <a:rPr lang="zh-CN" altLang="en-US"/>
              <a:t>虚拟机：</a:t>
            </a:r>
            <a:r>
              <a:rPr lang="en-US" altLang="zh-CN"/>
              <a:t>android 7.0</a:t>
            </a:r>
            <a:endParaRPr lang="en-US" altLang="zh-CN"/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430270" y="692785"/>
            <a:ext cx="2743200" cy="58928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DOC_GUID" val="{cb355037-087a-4cdd-a4de-972ce56b9656}"/>
  <p:tag name="commondata" val="eyJoZGlkIjoiNzU4Y2E1NmU3Yjg1YzJhNDM2YzhjNzFjOTg1YTk4ZTQifQ=="/>
</p:tagLst>
</file>

<file path=ppt/theme/theme1.xml><?xml version="1.0" encoding="utf-8"?>
<a:theme xmlns:a="http://schemas.openxmlformats.org/drawingml/2006/main" name="自定义设计方案">
  <a:themeElements>
    <a:clrScheme name="自定义 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0000"/>
      </a:accent1>
      <a:accent2>
        <a:srgbClr val="000000"/>
      </a:accent2>
      <a:accent3>
        <a:srgbClr val="0000FF"/>
      </a:accent3>
      <a:accent4>
        <a:srgbClr val="00B0F0"/>
      </a:accent4>
      <a:accent5>
        <a:srgbClr val="0000BF"/>
      </a:accent5>
      <a:accent6>
        <a:srgbClr val="00B050"/>
      </a:accent6>
      <a:hlink>
        <a:srgbClr val="92D050"/>
      </a:hlink>
      <a:folHlink>
        <a:srgbClr val="FF0000"/>
      </a:folHlink>
    </a:clrScheme>
    <a:fontScheme name="自定义 11">
      <a:majorFont>
        <a:latin typeface="Times New Roman"/>
        <a:ea typeface="微软雅黑"/>
        <a:cs typeface=""/>
      </a:majorFont>
      <a:minorFont>
        <a:latin typeface="Verdan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《卫星导航定位导论》 20100913</Template>
  <TotalTime>0</TotalTime>
  <Words>498</Words>
  <Application>WPS 演示</Application>
  <PresentationFormat>自定义</PresentationFormat>
  <Paragraphs>66</Paragraphs>
  <Slides>15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4" baseType="lpstr">
      <vt:lpstr>Arial</vt:lpstr>
      <vt:lpstr>宋体</vt:lpstr>
      <vt:lpstr>Wingdings</vt:lpstr>
      <vt:lpstr>Times New Roman</vt:lpstr>
      <vt:lpstr>黑体</vt:lpstr>
      <vt:lpstr>微软雅黑</vt:lpstr>
      <vt:lpstr>Arial Unicode MS</vt:lpstr>
      <vt:lpstr>Verdana</vt:lpstr>
      <vt:lpstr>自定义设计方案</vt:lpstr>
      <vt:lpstr>PowerPoint 演示文稿</vt:lpstr>
      <vt:lpstr>实践整体情况（1/2）</vt:lpstr>
      <vt:lpstr>实践整体情况（2/2）</vt:lpstr>
      <vt:lpstr>小米便签软件的用例图</vt:lpstr>
      <vt:lpstr>小米便签软件的架构图</vt:lpstr>
      <vt:lpstr>小米便签代码标注示例（类标注）</vt:lpstr>
      <vt:lpstr>小米便签代码标注示例（方法标注）</vt:lpstr>
      <vt:lpstr>小米便签代码标注示例（语句块标注）</vt:lpstr>
      <vt:lpstr>小米便签代码标注示例（语句标注）</vt:lpstr>
      <vt:lpstr>小米便签软件的质量分析</vt:lpstr>
      <vt:lpstr>小米便签软件新增功能后的用例图</vt:lpstr>
      <vt:lpstr>小米便签软件新增功能后的软件架构图</vt:lpstr>
      <vt:lpstr>小米便签软件新增代码示例（类）</vt:lpstr>
      <vt:lpstr>小米便签软件新增代码示例（方法）</vt:lpstr>
      <vt:lpstr>运行和演示小米便签的功能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kd</dc:creator>
  <cp:lastModifiedBy>，</cp:lastModifiedBy>
  <cp:revision>2461</cp:revision>
  <dcterms:created xsi:type="dcterms:W3CDTF">2113-01-01T00:00:00Z</dcterms:created>
  <dcterms:modified xsi:type="dcterms:W3CDTF">2024-01-16T03:25:52Z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ICV">
    <vt:lpwstr>B605E4BF24AC4015B4D9A70B13182C23</vt:lpwstr>
  </property>
</Properties>
</file>