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27"/>
  </p:notesMasterIdLst>
  <p:sldIdLst>
    <p:sldId id="257" r:id="rId3"/>
    <p:sldId id="2750" r:id="rId4"/>
    <p:sldId id="258" r:id="rId5"/>
    <p:sldId id="259" r:id="rId6"/>
    <p:sldId id="527" r:id="rId7"/>
    <p:sldId id="260" r:id="rId8"/>
    <p:sldId id="2745" r:id="rId9"/>
    <p:sldId id="1309" r:id="rId10"/>
    <p:sldId id="261" r:id="rId11"/>
    <p:sldId id="2441" r:id="rId12"/>
    <p:sldId id="2784" r:id="rId13"/>
    <p:sldId id="262" r:id="rId14"/>
    <p:sldId id="2772" r:id="rId15"/>
    <p:sldId id="2773" r:id="rId16"/>
    <p:sldId id="2774" r:id="rId17"/>
    <p:sldId id="324" r:id="rId18"/>
    <p:sldId id="1376" r:id="rId19"/>
    <p:sldId id="470" r:id="rId20"/>
    <p:sldId id="263" r:id="rId21"/>
    <p:sldId id="2747" r:id="rId22"/>
    <p:sldId id="2768" r:id="rId23"/>
    <p:sldId id="2769" r:id="rId24"/>
    <p:sldId id="2771" r:id="rId25"/>
    <p:sldId id="2748" r:id="rId26"/>
  </p:sldIdLst>
  <p:sldSz cx="12192000" cy="6858000"/>
  <p:notesSz cx="6858000" cy="9144000"/>
  <p:embeddedFontLst>
    <p:embeddedFont>
      <p:font typeface="汉仪正圆-55W" panose="00020600040101010101" pitchFamily="18" charset="-122"/>
      <p:regular r:id="rId31"/>
    </p:embeddedFont>
    <p:embeddedFont>
      <p:font typeface="等线 Light" panose="02010600030101010101" charset="-122"/>
      <p:regular r:id="rId32"/>
    </p:embeddedFont>
    <p:embeddedFont>
      <p:font typeface="等线" panose="02010600030101010101" charset="-122"/>
      <p:regular r:id="rId33"/>
    </p:embeddedFont>
  </p:embeddedFontLst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85" autoAdjust="0"/>
    <p:restoredTop sz="94694"/>
  </p:normalViewPr>
  <p:slideViewPr>
    <p:cSldViewPr snapToGrid="0" snapToObjects="1">
      <p:cViewPr varScale="1">
        <p:scale>
          <a:sx n="145" d="100"/>
          <a:sy n="145" d="100"/>
        </p:scale>
        <p:origin x="97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4" Type="http://schemas.openxmlformats.org/officeDocument/2006/relationships/tags" Target="tags/tag6.xml"/><Relationship Id="rId33" Type="http://schemas.openxmlformats.org/officeDocument/2006/relationships/font" Target="fonts/font3.fntdata"/><Relationship Id="rId32" Type="http://schemas.openxmlformats.org/officeDocument/2006/relationships/font" Target="fonts/font2.fntdata"/><Relationship Id="rId31" Type="http://schemas.openxmlformats.org/officeDocument/2006/relationships/font" Target="fonts/font1.fntdata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notesMaster" Target="notesMasters/notesMaster1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F73684-DEA6-4057-B32F-17807593048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83DA20-3340-47F2-8F69-CF0BF619219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B5-9BAE-C942-B8E0-470663D5EB2F}" type="datetimeFigureOut">
              <a:rPr lang="zh-CN" altLang="en-US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F756-2E45-8B42-973C-B9218221F544}" type="slidenum">
              <a:rPr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B5-9BAE-C942-B8E0-470663D5EB2F}" type="datetimeFigureOut">
              <a:rPr lang="zh-CN" altLang="en-US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F756-2E45-8B42-973C-B9218221F544}" type="slidenum">
              <a:rPr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B5-9BAE-C942-B8E0-470663D5EB2F}" type="datetimeFigureOut">
              <a:rPr lang="zh-CN" altLang="en-US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F756-2E45-8B42-973C-B9218221F544}" type="slidenum">
              <a:rPr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B5-9BAE-C942-B8E0-470663D5EB2F}" type="datetimeFigureOut">
              <a:rPr lang="zh-CN" altLang="en-US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F756-2E45-8B42-973C-B9218221F544}" type="slidenum">
              <a:rPr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B5-9BAE-C942-B8E0-470663D5EB2F}" type="datetimeFigureOut">
              <a:rPr lang="zh-CN" altLang="en-US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F756-2E45-8B42-973C-B9218221F544}" type="slidenum">
              <a:rPr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B5-9BAE-C942-B8E0-470663D5EB2F}" type="datetimeFigureOut">
              <a:rPr lang="zh-CN" altLang="en-US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F756-2E45-8B42-973C-B9218221F544}" type="slidenum">
              <a:rPr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B5-9BAE-C942-B8E0-470663D5EB2F}" type="datetimeFigureOut">
              <a:rPr lang="zh-CN" altLang="en-US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F756-2E45-8B42-973C-B9218221F544}" type="slidenum">
              <a:rPr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B5-9BAE-C942-B8E0-470663D5EB2F}" type="datetimeFigureOut">
              <a:rPr lang="zh-CN" altLang="en-US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F756-2E45-8B42-973C-B9218221F544}" type="slidenum">
              <a:rPr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B5-9BAE-C942-B8E0-470663D5EB2F}" type="datetimeFigureOut">
              <a:rPr lang="zh-CN" altLang="en-US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F756-2E45-8B42-973C-B9218221F544}" type="slidenum">
              <a:rPr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B5-9BAE-C942-B8E0-470663D5EB2F}" type="datetimeFigureOut">
              <a:rPr lang="zh-CN" altLang="en-US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F756-2E45-8B42-973C-B9218221F544}" type="slidenum">
              <a:rPr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B5-9BAE-C942-B8E0-470663D5EB2F}" type="datetimeFigureOut">
              <a:rPr lang="zh-CN" altLang="en-US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F756-2E45-8B42-973C-B9218221F544}" type="slidenum">
              <a:rPr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B59B5-9BAE-C942-B8E0-470663D5EB2F}" type="datetimeFigureOut">
              <a:rPr lang="zh-CN" altLang="en-US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AF756-2E45-8B42-973C-B9218221F544}" type="slidenum">
              <a:rPr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1" Type="http://schemas.openxmlformats.org/officeDocument/2006/relationships/tags" Target="../tags/tag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1" Type="http://schemas.openxmlformats.org/officeDocument/2006/relationships/tags" Target="../tags/tag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1" Type="http://schemas.openxmlformats.org/officeDocument/2006/relationships/tags" Target="../tags/tag3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1.png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深度视觉·原创设计 https://www.docer.com/works?userid=22383862"/>
          <p:cNvSpPr/>
          <p:nvPr/>
        </p:nvSpPr>
        <p:spPr>
          <a:xfrm flipH="1">
            <a:off x="9677400" y="4533899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" name="深度视觉·原创设计 https://www.docer.com/works?userid=22383862"/>
          <p:cNvSpPr/>
          <p:nvPr/>
        </p:nvSpPr>
        <p:spPr>
          <a:xfrm rot="10800000" flipH="1">
            <a:off x="0" y="0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" name="深度视觉·原创设计 https://www.docer.com/works?userid=22383862"/>
          <p:cNvSpPr/>
          <p:nvPr/>
        </p:nvSpPr>
        <p:spPr>
          <a:xfrm>
            <a:off x="682170" y="674280"/>
            <a:ext cx="10827660" cy="55094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" name="深度视觉·原创设计 https://www.docer.com/works?userid=22383862"/>
          <p:cNvSpPr/>
          <p:nvPr/>
        </p:nvSpPr>
        <p:spPr>
          <a:xfrm>
            <a:off x="2623127" y="3580209"/>
            <a:ext cx="6945746" cy="338553"/>
          </a:xfrm>
          <a:prstGeom prst="roundRect">
            <a:avLst>
              <a:gd name="adj" fmla="val 2593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7" name="深度视觉·原创设计 https://www.docer.com/works?userid=22383862"/>
          <p:cNvSpPr txBox="1"/>
          <p:nvPr/>
        </p:nvSpPr>
        <p:spPr>
          <a:xfrm>
            <a:off x="1524000" y="2095960"/>
            <a:ext cx="91440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数字识别程序</a:t>
            </a:r>
            <a:endParaRPr lang="zh-CN" altLang="en-US" sz="7200" b="1" dirty="0">
              <a:solidFill>
                <a:schemeClr val="tx1">
                  <a:lumMod val="75000"/>
                  <a:lumOff val="25000"/>
                </a:schemeClr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8" name="深度视觉·原创设计 https://www.docer.com/works?userid=22383862"/>
          <p:cNvSpPr txBox="1"/>
          <p:nvPr/>
        </p:nvSpPr>
        <p:spPr>
          <a:xfrm>
            <a:off x="2935710" y="4261677"/>
            <a:ext cx="6320580" cy="2768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组员：张志彬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胡宇涛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杨顺程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吕贺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9" name="深度视觉·原创设计 https://www.docer.com/works?userid=22383862"/>
          <p:cNvSpPr txBox="1"/>
          <p:nvPr/>
        </p:nvSpPr>
        <p:spPr>
          <a:xfrm>
            <a:off x="3761418" y="3580208"/>
            <a:ext cx="46691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>
                <a:solidFill>
                  <a:schemeClr val="bg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cs typeface="阿里巴巴普惠体 Light" panose="00020600040101010101" pitchFamily="18" charset="-122"/>
                <a:sym typeface="汉仪正圆-55W" panose="00020600040101010101" pitchFamily="18" charset="-122"/>
              </a:rPr>
              <a:t>WORK REPORT</a:t>
            </a:r>
            <a:endParaRPr lang="zh-CN" altLang="en-US" sz="1600" dirty="0">
              <a:solidFill>
                <a:schemeClr val="bg1"/>
              </a:solidFill>
              <a:latin typeface="汉仪正圆-55W" panose="00020600040101010101" pitchFamily="18" charset="-122"/>
              <a:ea typeface="汉仪正圆-55W" panose="00020600040101010101" pitchFamily="18" charset="-122"/>
              <a:cs typeface="阿里巴巴普惠体 Light" panose="00020600040101010101" pitchFamily="18" charset="-122"/>
              <a:sym typeface="汉仪正圆-55W" panose="00020600040101010101" pitchFamily="18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屏幕录制 2024-06-15 230632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076700" y="1104900"/>
            <a:ext cx="4038600" cy="4648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深度视觉·原创设计 https://www.docer.com/works?userid=22383862"/>
          <p:cNvSpPr/>
          <p:nvPr/>
        </p:nvSpPr>
        <p:spPr>
          <a:xfrm flipH="1">
            <a:off x="4321628" y="5188857"/>
            <a:ext cx="942238" cy="870857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" name="深度视觉·原创设计 https://www.docer.com/works?userid=22383862"/>
          <p:cNvSpPr/>
          <p:nvPr/>
        </p:nvSpPr>
        <p:spPr>
          <a:xfrm rot="10800000" flipH="1">
            <a:off x="1001486" y="798285"/>
            <a:ext cx="942238" cy="870857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4" name="深度视觉·原创设计 https://www.docer.com/works?userid=22383862"/>
          <p:cNvSpPr/>
          <p:nvPr/>
        </p:nvSpPr>
        <p:spPr>
          <a:xfrm>
            <a:off x="1364342" y="1233714"/>
            <a:ext cx="3497944" cy="43905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" name="深度视觉·原创设计 https://www.docer.com/works?userid=22383862"/>
          <p:cNvSpPr/>
          <p:nvPr/>
        </p:nvSpPr>
        <p:spPr>
          <a:xfrm>
            <a:off x="1524001" y="3588821"/>
            <a:ext cx="3178628" cy="461664"/>
          </a:xfrm>
          <a:prstGeom prst="roundRect">
            <a:avLst>
              <a:gd name="adj" fmla="val 2593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" name="深度视觉·原创设计 https://www.docer.com/works?userid=22383862"/>
          <p:cNvSpPr txBox="1"/>
          <p:nvPr/>
        </p:nvSpPr>
        <p:spPr>
          <a:xfrm>
            <a:off x="1857829" y="2104572"/>
            <a:ext cx="25254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目录</a:t>
            </a:r>
            <a:endParaRPr lang="zh-CN" altLang="en-US" sz="7200" b="1" dirty="0">
              <a:solidFill>
                <a:schemeClr val="tx1">
                  <a:lumMod val="75000"/>
                  <a:lumOff val="25000"/>
                </a:schemeClr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7" name="深度视觉·原创设计 https://www.docer.com/works?userid=22383862"/>
          <p:cNvSpPr txBox="1"/>
          <p:nvPr/>
        </p:nvSpPr>
        <p:spPr>
          <a:xfrm>
            <a:off x="1857829" y="3588820"/>
            <a:ext cx="2525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chemeClr val="bg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cs typeface="阿里巴巴普惠体 Light" panose="00020600040101010101" pitchFamily="18" charset="-122"/>
                <a:sym typeface="汉仪正圆-55W" panose="00020600040101010101" pitchFamily="18" charset="-122"/>
              </a:rPr>
              <a:t>CONTENT</a:t>
            </a:r>
            <a:endParaRPr lang="zh-CN" altLang="en-US" sz="2400" dirty="0">
              <a:solidFill>
                <a:schemeClr val="bg1"/>
              </a:solidFill>
              <a:latin typeface="汉仪正圆-55W" panose="00020600040101010101" pitchFamily="18" charset="-122"/>
              <a:ea typeface="汉仪正圆-55W" panose="00020600040101010101" pitchFamily="18" charset="-122"/>
              <a:cs typeface="阿里巴巴普惠体 Light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8" name="深度视觉·原创设计 https://www.docer.com/works?userid=22383862"/>
          <p:cNvSpPr/>
          <p:nvPr/>
        </p:nvSpPr>
        <p:spPr>
          <a:xfrm>
            <a:off x="6313715" y="796518"/>
            <a:ext cx="781050" cy="781050"/>
          </a:xfrm>
          <a:prstGeom prst="oct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01</a:t>
            </a:r>
            <a:endParaRPr lang="zh-CN" altLang="en-US" sz="2400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9" name="深度视觉·原创设计 https://www.docer.com/works?userid=22383862"/>
          <p:cNvSpPr txBox="1"/>
          <p:nvPr/>
        </p:nvSpPr>
        <p:spPr>
          <a:xfrm>
            <a:off x="7228115" y="798404"/>
            <a:ext cx="36195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研究背景和目的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11" name="深度视觉·原创设计 https://www.docer.com/works?userid=22383862"/>
          <p:cNvSpPr/>
          <p:nvPr/>
        </p:nvSpPr>
        <p:spPr>
          <a:xfrm>
            <a:off x="6313715" y="1951549"/>
            <a:ext cx="781050" cy="781050"/>
          </a:xfrm>
          <a:prstGeom prst="oct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02</a:t>
            </a:r>
            <a:endParaRPr lang="zh-CN" altLang="en-US" sz="2400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12" name="深度视觉·原创设计 https://www.docer.com/works?userid=22383862"/>
          <p:cNvSpPr txBox="1"/>
          <p:nvPr/>
        </p:nvSpPr>
        <p:spPr>
          <a:xfrm>
            <a:off x="7228115" y="1953435"/>
            <a:ext cx="36195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数据集和预处理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14" name="深度视觉·原创设计 https://www.docer.com/works?userid=22383862"/>
          <p:cNvSpPr/>
          <p:nvPr/>
        </p:nvSpPr>
        <p:spPr>
          <a:xfrm>
            <a:off x="6313715" y="3106580"/>
            <a:ext cx="781050" cy="781050"/>
          </a:xfrm>
          <a:prstGeom prst="oct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03</a:t>
            </a:r>
            <a:endParaRPr lang="zh-CN" altLang="en-US" sz="2400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15" name="深度视觉·原创设计 https://www.docer.com/works?userid=22383862"/>
          <p:cNvSpPr txBox="1"/>
          <p:nvPr/>
        </p:nvSpPr>
        <p:spPr>
          <a:xfrm>
            <a:off x="7228115" y="3108466"/>
            <a:ext cx="36195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模型架构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17" name="深度视觉·原创设计 https://www.docer.com/works?userid=22383862"/>
          <p:cNvSpPr/>
          <p:nvPr/>
        </p:nvSpPr>
        <p:spPr>
          <a:xfrm>
            <a:off x="6313715" y="4261611"/>
            <a:ext cx="781050" cy="781050"/>
          </a:xfrm>
          <a:prstGeom prst="oct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04</a:t>
            </a:r>
            <a:endParaRPr lang="zh-CN" altLang="en-US" sz="2400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18" name="深度视觉·原创设计 https://www.docer.com/works?userid=22383862"/>
          <p:cNvSpPr txBox="1"/>
          <p:nvPr/>
        </p:nvSpPr>
        <p:spPr>
          <a:xfrm>
            <a:off x="7228115" y="4400022"/>
            <a:ext cx="36195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训练过程和性能评估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20" name="深度视觉·原创设计 https://www.docer.com/works?userid=22383862"/>
          <p:cNvSpPr/>
          <p:nvPr/>
        </p:nvSpPr>
        <p:spPr>
          <a:xfrm>
            <a:off x="6313715" y="5416676"/>
            <a:ext cx="781050" cy="781050"/>
          </a:xfrm>
          <a:prstGeom prst="oct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05</a:t>
            </a:r>
            <a:endParaRPr lang="zh-CN" altLang="en-US" sz="2400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343775" y="5624195"/>
            <a:ext cx="217106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/>
              <a:t>GUI</a:t>
            </a:r>
            <a:r>
              <a:rPr lang="zh-CN" altLang="en-US" sz="2800"/>
              <a:t>展示界面</a:t>
            </a:r>
            <a:endParaRPr lang="zh-CN" altLang="en-US" sz="2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深度视觉·原创设计 https://www.docer.com/works?userid=22383862"/>
          <p:cNvSpPr/>
          <p:nvPr/>
        </p:nvSpPr>
        <p:spPr>
          <a:xfrm flipH="1">
            <a:off x="9677400" y="4533899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" name="深度视觉·原创设计 https://www.docer.com/works?userid=22383862"/>
          <p:cNvSpPr/>
          <p:nvPr/>
        </p:nvSpPr>
        <p:spPr>
          <a:xfrm rot="10800000" flipH="1">
            <a:off x="0" y="0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8" name="深度视觉·原创设计 https://www.docer.com/works?userid=22383862"/>
          <p:cNvSpPr txBox="1"/>
          <p:nvPr/>
        </p:nvSpPr>
        <p:spPr>
          <a:xfrm>
            <a:off x="1645262" y="2813447"/>
            <a:ext cx="4857138" cy="6153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汉仪正圆-55W" panose="00020600040101010101" pitchFamily="18" charset="-122"/>
                <a:ea typeface="汉仪正圆-55W" panose="00020600040101010101" pitchFamily="18" charset="-122"/>
                <a:cs typeface="Alibaba PuHuiTi" pitchFamily="18" charset="-122"/>
                <a:sym typeface="汉仪正圆-55W" panose="00020600040101010101" pitchFamily="18" charset="-122"/>
              </a:rPr>
              <a:t>研究背景和目的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汉仪正圆-55W" panose="00020600040101010101" pitchFamily="18" charset="-122"/>
              <a:ea typeface="汉仪正圆-55W" panose="00020600040101010101" pitchFamily="18" charset="-122"/>
              <a:cs typeface="Alibaba PuHuiTi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9" name="深度视觉·原创设计 https://www.docer.com/works?userid=22383862"/>
          <p:cNvSpPr/>
          <p:nvPr/>
        </p:nvSpPr>
        <p:spPr>
          <a:xfrm>
            <a:off x="1645262" y="2080208"/>
            <a:ext cx="2103800" cy="50080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dirty="0">
                <a:solidFill>
                  <a:schemeClr val="bg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cs typeface="Alibaba PuHuiTi" pitchFamily="18" charset="-122"/>
                <a:sym typeface="汉仪正圆-55W" panose="00020600040101010101" pitchFamily="18" charset="-122"/>
              </a:rPr>
              <a:t>PART 01</a:t>
            </a:r>
            <a:endParaRPr lang="zh-CN" altLang="en-US" sz="2800" dirty="0">
              <a:solidFill>
                <a:schemeClr val="bg1"/>
              </a:solidFill>
              <a:latin typeface="汉仪正圆-55W" panose="00020600040101010101" pitchFamily="18" charset="-122"/>
              <a:ea typeface="汉仪正圆-55W" panose="00020600040101010101" pitchFamily="18" charset="-122"/>
              <a:cs typeface="Alibaba PuHuiTi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12" name="深度视觉·原创设计 https://www.docer.com/works?userid=22383862"/>
          <p:cNvSpPr/>
          <p:nvPr/>
        </p:nvSpPr>
        <p:spPr>
          <a:xfrm>
            <a:off x="6763658" y="2080208"/>
            <a:ext cx="4044338" cy="2604967"/>
          </a:xfrm>
          <a:custGeom>
            <a:avLst/>
            <a:gdLst>
              <a:gd name="connsiteX0" fmla="*/ 0 w 4044338"/>
              <a:gd name="connsiteY0" fmla="*/ 0 h 2604967"/>
              <a:gd name="connsiteX1" fmla="*/ 4044338 w 4044338"/>
              <a:gd name="connsiteY1" fmla="*/ 0 h 2604967"/>
              <a:gd name="connsiteX2" fmla="*/ 4044338 w 4044338"/>
              <a:gd name="connsiteY2" fmla="*/ 2604967 h 2604967"/>
              <a:gd name="connsiteX3" fmla="*/ 0 w 4044338"/>
              <a:gd name="connsiteY3" fmla="*/ 2604967 h 260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338" h="2604967">
                <a:moveTo>
                  <a:pt x="0" y="0"/>
                </a:moveTo>
                <a:lnTo>
                  <a:pt x="4044338" y="0"/>
                </a:lnTo>
                <a:lnTo>
                  <a:pt x="4044338" y="2604967"/>
                </a:lnTo>
                <a:lnTo>
                  <a:pt x="0" y="2604967"/>
                </a:lnTo>
                <a:close/>
              </a:path>
            </a:pathLst>
          </a:custGeom>
          <a:blipFill>
            <a:blip r:embed="rId1"/>
            <a:srcRect/>
            <a:stretch>
              <a:fillRect t="-66441" b="-66441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深度视觉·原创设计 https://www.docer.com/works?userid=22383862"/>
          <p:cNvSpPr/>
          <p:nvPr/>
        </p:nvSpPr>
        <p:spPr>
          <a:xfrm flipH="1">
            <a:off x="11252019" y="5989229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5" name="深度视觉·原创设计 https://www.docer.com/works?userid=22383862"/>
          <p:cNvSpPr/>
          <p:nvPr/>
        </p:nvSpPr>
        <p:spPr>
          <a:xfrm rot="10800000" flipH="1">
            <a:off x="0" y="0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6" name="深度视觉·原创设计 https://www.docer.com/works?userid=22383862"/>
          <p:cNvSpPr/>
          <p:nvPr/>
        </p:nvSpPr>
        <p:spPr>
          <a:xfrm>
            <a:off x="4535714" y="350796"/>
            <a:ext cx="3120572" cy="5179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7" name="深度视觉·原创设计 https://www.docer.com/works?userid=22383862"/>
          <p:cNvSpPr txBox="1"/>
          <p:nvPr/>
        </p:nvSpPr>
        <p:spPr>
          <a:xfrm>
            <a:off x="4966459" y="455895"/>
            <a:ext cx="2259081" cy="3073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汉仪正圆-55W" panose="00020600040101010101" pitchFamily="18" charset="-122"/>
                <a:ea typeface="汉仪正圆-55W" panose="00020600040101010101" pitchFamily="18" charset="-122"/>
                <a:cs typeface="Alibaba PuHuiTi" pitchFamily="18" charset="-122"/>
                <a:sym typeface="汉仪正圆-55W" panose="00020600040101010101" pitchFamily="18" charset="-122"/>
              </a:rPr>
              <a:t>背景以及目的</a:t>
            </a:r>
            <a:endParaRPr kumimoji="0" lang="zh-CN" altLang="en-US" sz="2000" i="0" u="none" strike="noStrike" kern="1200" cap="none" spc="3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汉仪正圆-55W" panose="00020600040101010101" pitchFamily="18" charset="-122"/>
              <a:ea typeface="汉仪正圆-55W" panose="00020600040101010101" pitchFamily="18" charset="-122"/>
              <a:cs typeface="Alibaba PuHuiTi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939800" y="1123315"/>
            <a:ext cx="6096000" cy="2061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/>
              <a:t>研究背景：</a:t>
            </a:r>
            <a:endParaRPr lang="zh-CN" altLang="en-US" sz="2000" b="1"/>
          </a:p>
          <a:p>
            <a:r>
              <a:rPr lang="zh-CN" altLang="en-US"/>
              <a:t>数字识别是计算机视觉和模式识别领域中的经典问题之一。它涉及将手写数字图像转换为对应的数字标签。随着深度学习技术的发展和应用，特别是卷积神经网络（CNN）在图像识别任务中的成功，数字识别的准确率和效率得到了显著提高。这使得数字识别在现代科技中有着广泛的应用，包括自动化文档处理、图像搜索、自动化识别等多个领域。</a:t>
            </a:r>
            <a:endParaRPr lang="zh-CN" altLang="en-US"/>
          </a:p>
        </p:txBody>
      </p:sp>
      <p:sp>
        <p:nvSpPr>
          <p:cNvPr id="93" name="文本框 92"/>
          <p:cNvSpPr txBox="1"/>
          <p:nvPr/>
        </p:nvSpPr>
        <p:spPr>
          <a:xfrm>
            <a:off x="939800" y="3294380"/>
            <a:ext cx="6096000" cy="12299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/>
              <a:t>研究目的：</a:t>
            </a:r>
            <a:endParaRPr lang="zh-CN" altLang="en-US" sz="2000" b="1"/>
          </a:p>
          <a:p>
            <a:r>
              <a:rPr lang="zh-CN" altLang="en-US"/>
              <a:t>本研究的主要目的是通过实现和优化卷积神经网络（CNN）模型，实现对手写数字（如MNIST数据集）的高效识别，以及加深对卷积神经网络的了解</a:t>
            </a:r>
            <a:endParaRPr lang="zh-CN" altLang="en-US"/>
          </a:p>
        </p:txBody>
      </p:sp>
      <p:sp>
        <p:nvSpPr>
          <p:cNvPr id="94" name="深度视觉·原创设计 https://www.docer.com/works?userid=22383862"/>
          <p:cNvSpPr/>
          <p:nvPr userDrawn="1"/>
        </p:nvSpPr>
        <p:spPr>
          <a:xfrm>
            <a:off x="8313474" y="2150456"/>
            <a:ext cx="2812880" cy="2094814"/>
          </a:xfrm>
          <a:custGeom>
            <a:avLst/>
            <a:gdLst/>
            <a:ahLst/>
            <a:cxnLst/>
            <a:rect l="l" t="t" r="r" b="b"/>
            <a:pathLst>
              <a:path w="5786845" h="4284617" extrusionOk="0">
                <a:moveTo>
                  <a:pt x="0" y="0"/>
                </a:moveTo>
                <a:lnTo>
                  <a:pt x="5786845" y="0"/>
                </a:lnTo>
                <a:lnTo>
                  <a:pt x="5786845" y="4284617"/>
                </a:lnTo>
                <a:lnTo>
                  <a:pt x="0" y="4284617"/>
                </a:lnTo>
                <a:close/>
              </a:path>
            </a:pathLst>
          </a:custGeom>
          <a:blipFill>
            <a:blip r:embed="rId1"/>
            <a:stretch>
              <a:fillRect t="-69374" b="-69374"/>
            </a:stretch>
          </a:blip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汉仪正圆-55W" panose="00020600040101010101" pitchFamily="18" charset="-122"/>
              <a:ea typeface="汉仪正圆-55W" panose="00020600040101010101" pitchFamily="18" charset="-122"/>
              <a:cs typeface="Calibri" panose="020F0502020204030204"/>
              <a:sym typeface="汉仪正圆-55W" panose="00020600040101010101" pitchFamily="18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深度视觉·原创设计 https://www.docer.com/works?userid=22383862"/>
          <p:cNvSpPr/>
          <p:nvPr/>
        </p:nvSpPr>
        <p:spPr>
          <a:xfrm flipH="1">
            <a:off x="9677400" y="4533899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" name="深度视觉·原创设计 https://www.docer.com/works?userid=22383862"/>
          <p:cNvSpPr/>
          <p:nvPr/>
        </p:nvSpPr>
        <p:spPr>
          <a:xfrm rot="10800000" flipH="1">
            <a:off x="0" y="0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8" name="深度视觉·原创设计 https://www.docer.com/works?userid=22383862"/>
          <p:cNvSpPr txBox="1"/>
          <p:nvPr/>
        </p:nvSpPr>
        <p:spPr>
          <a:xfrm>
            <a:off x="1645262" y="2813447"/>
            <a:ext cx="4857138" cy="6153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汉仪正圆-55W" panose="00020600040101010101" pitchFamily="18" charset="-122"/>
                <a:ea typeface="汉仪正圆-55W" panose="00020600040101010101" pitchFamily="18" charset="-122"/>
                <a:cs typeface="Alibaba PuHuiTi" pitchFamily="18" charset="-122"/>
                <a:sym typeface="汉仪正圆-55W" panose="00020600040101010101" pitchFamily="18" charset="-122"/>
              </a:rPr>
              <a:t>数据集和预处理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汉仪正圆-55W" panose="00020600040101010101" pitchFamily="18" charset="-122"/>
              <a:ea typeface="汉仪正圆-55W" panose="00020600040101010101" pitchFamily="18" charset="-122"/>
              <a:cs typeface="Alibaba PuHuiTi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9" name="深度视觉·原创设计 https://www.docer.com/works?userid=22383862"/>
          <p:cNvSpPr/>
          <p:nvPr/>
        </p:nvSpPr>
        <p:spPr>
          <a:xfrm>
            <a:off x="1645262" y="2080208"/>
            <a:ext cx="2103800" cy="50080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dirty="0">
                <a:solidFill>
                  <a:schemeClr val="bg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cs typeface="Alibaba PuHuiTi" pitchFamily="18" charset="-122"/>
                <a:sym typeface="汉仪正圆-55W" panose="00020600040101010101" pitchFamily="18" charset="-122"/>
              </a:rPr>
              <a:t>PART 02</a:t>
            </a:r>
            <a:endParaRPr lang="zh-CN" altLang="en-US" sz="2800" dirty="0">
              <a:solidFill>
                <a:schemeClr val="bg1"/>
              </a:solidFill>
              <a:latin typeface="汉仪正圆-55W" panose="00020600040101010101" pitchFamily="18" charset="-122"/>
              <a:ea typeface="汉仪正圆-55W" panose="00020600040101010101" pitchFamily="18" charset="-122"/>
              <a:cs typeface="Alibaba PuHuiTi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12" name="深度视觉·原创设计 https://www.docer.com/works?userid=22383862"/>
          <p:cNvSpPr/>
          <p:nvPr/>
        </p:nvSpPr>
        <p:spPr>
          <a:xfrm>
            <a:off x="6763658" y="2080208"/>
            <a:ext cx="4044338" cy="2604967"/>
          </a:xfrm>
          <a:custGeom>
            <a:avLst/>
            <a:gdLst>
              <a:gd name="connsiteX0" fmla="*/ 0 w 4044338"/>
              <a:gd name="connsiteY0" fmla="*/ 0 h 2604967"/>
              <a:gd name="connsiteX1" fmla="*/ 4044338 w 4044338"/>
              <a:gd name="connsiteY1" fmla="*/ 0 h 2604967"/>
              <a:gd name="connsiteX2" fmla="*/ 4044338 w 4044338"/>
              <a:gd name="connsiteY2" fmla="*/ 2604967 h 2604967"/>
              <a:gd name="connsiteX3" fmla="*/ 0 w 4044338"/>
              <a:gd name="connsiteY3" fmla="*/ 2604967 h 260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338" h="2604967">
                <a:moveTo>
                  <a:pt x="0" y="0"/>
                </a:moveTo>
                <a:lnTo>
                  <a:pt x="4044338" y="0"/>
                </a:lnTo>
                <a:lnTo>
                  <a:pt x="4044338" y="2604967"/>
                </a:lnTo>
                <a:lnTo>
                  <a:pt x="0" y="2604967"/>
                </a:lnTo>
                <a:close/>
              </a:path>
            </a:pathLst>
          </a:custGeom>
          <a:blipFill>
            <a:blip r:embed="rId1"/>
            <a:srcRect/>
            <a:stretch>
              <a:fillRect t="-66441" b="-66441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深度视觉·原创设计 https://www.docer.com/works?userid=22383862"/>
          <p:cNvSpPr/>
          <p:nvPr/>
        </p:nvSpPr>
        <p:spPr>
          <a:xfrm flipH="1">
            <a:off x="11252019" y="5989229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2" name="深度视觉·原创设计 https://www.docer.com/works?userid=22383862"/>
          <p:cNvSpPr/>
          <p:nvPr/>
        </p:nvSpPr>
        <p:spPr>
          <a:xfrm rot="10800000" flipH="1">
            <a:off x="0" y="0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3" name="深度视觉·原创设计 https://www.docer.com/works?userid=22383862"/>
          <p:cNvSpPr/>
          <p:nvPr/>
        </p:nvSpPr>
        <p:spPr>
          <a:xfrm>
            <a:off x="4535714" y="350796"/>
            <a:ext cx="3120572" cy="5179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4" name="深度视觉·原创设计 https://www.docer.com/works?userid=22383862"/>
          <p:cNvSpPr txBox="1"/>
          <p:nvPr/>
        </p:nvSpPr>
        <p:spPr>
          <a:xfrm>
            <a:off x="4966459" y="455895"/>
            <a:ext cx="2259081" cy="3073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汉仪正圆-55W" panose="00020600040101010101" pitchFamily="18" charset="-122"/>
                <a:ea typeface="汉仪正圆-55W" panose="00020600040101010101" pitchFamily="18" charset="-122"/>
                <a:cs typeface="Alibaba PuHuiTi" pitchFamily="18" charset="-122"/>
                <a:sym typeface="汉仪正圆-55W" panose="00020600040101010101" pitchFamily="18" charset="-122"/>
              </a:rPr>
              <a:t>介绍环境</a:t>
            </a:r>
            <a:endParaRPr kumimoji="0" lang="zh-CN" altLang="en-US" sz="2000" i="0" u="none" strike="noStrike" kern="1200" cap="none" spc="3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汉仪正圆-55W" panose="00020600040101010101" pitchFamily="18" charset="-122"/>
              <a:ea typeface="汉仪正圆-55W" panose="00020600040101010101" pitchFamily="18" charset="-122"/>
              <a:cs typeface="Alibaba PuHuiTi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9" name="深度视觉·原创设计 https://www.docer.com/works?userid=22383862"/>
          <p:cNvSpPr>
            <a:spLocks noChangeArrowheads="1"/>
          </p:cNvSpPr>
          <p:nvPr/>
        </p:nvSpPr>
        <p:spPr bwMode="auto">
          <a:xfrm>
            <a:off x="8841578" y="2082464"/>
            <a:ext cx="58428" cy="58979"/>
          </a:xfrm>
          <a:prstGeom prst="ellipse">
            <a:avLst/>
          </a:prstGeom>
          <a:solidFill>
            <a:srgbClr val="2C2C2C"/>
          </a:solidFill>
          <a:ln>
            <a:noFill/>
          </a:ln>
        </p:spPr>
        <p:txBody>
          <a:bodyPr vert="horz" wrap="square" lIns="45702" tIns="22851" rIns="45702" bIns="22851" numCol="1" anchor="t" anchorCtr="0" compatLnSpc="1"/>
          <a:lstStyle/>
          <a:p>
            <a:endParaRPr lang="id-ID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10" name="深度视觉·原创设计 https://www.docer.com/works?userid=22383862"/>
          <p:cNvSpPr>
            <a:spLocks noChangeArrowheads="1"/>
          </p:cNvSpPr>
          <p:nvPr/>
        </p:nvSpPr>
        <p:spPr bwMode="auto">
          <a:xfrm>
            <a:off x="8841578" y="2078659"/>
            <a:ext cx="58428" cy="58979"/>
          </a:xfrm>
          <a:prstGeom prst="ellipse">
            <a:avLst/>
          </a:prstGeom>
          <a:solidFill>
            <a:srgbClr val="0A0A0A"/>
          </a:solidFill>
          <a:ln>
            <a:noFill/>
          </a:ln>
        </p:spPr>
        <p:txBody>
          <a:bodyPr vert="horz" wrap="square" lIns="45702" tIns="22851" rIns="45702" bIns="22851" numCol="1" anchor="t" anchorCtr="0" compatLnSpc="1"/>
          <a:lstStyle/>
          <a:p>
            <a:endParaRPr lang="id-ID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11" name="深度视觉·原创设计 https://www.docer.com/works?userid=22383862"/>
          <p:cNvSpPr>
            <a:spLocks noChangeArrowheads="1"/>
          </p:cNvSpPr>
          <p:nvPr/>
        </p:nvSpPr>
        <p:spPr bwMode="auto">
          <a:xfrm>
            <a:off x="8851001" y="2088173"/>
            <a:ext cx="39580" cy="38051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vert="horz" wrap="square" lIns="45702" tIns="22851" rIns="45702" bIns="22851" numCol="1" anchor="t" anchorCtr="0" compatLnSpc="1"/>
          <a:lstStyle/>
          <a:p>
            <a:endParaRPr lang="id-ID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12" name="深度视觉·原创设计 https://www.docer.com/works?userid=22383862"/>
          <p:cNvSpPr>
            <a:spLocks noChangeArrowheads="1"/>
          </p:cNvSpPr>
          <p:nvPr/>
        </p:nvSpPr>
        <p:spPr bwMode="auto">
          <a:xfrm>
            <a:off x="8862309" y="2095783"/>
            <a:ext cx="18847" cy="22830"/>
          </a:xfrm>
          <a:prstGeom prst="ellipse">
            <a:avLst/>
          </a:prstGeom>
          <a:solidFill>
            <a:srgbClr val="2C99B4"/>
          </a:solidFill>
          <a:ln>
            <a:noFill/>
          </a:ln>
        </p:spPr>
        <p:txBody>
          <a:bodyPr vert="horz" wrap="square" lIns="45702" tIns="22851" rIns="45702" bIns="22851" numCol="1" anchor="t" anchorCtr="0" compatLnSpc="1"/>
          <a:lstStyle/>
          <a:p>
            <a:endParaRPr lang="id-ID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13" name="深度视觉·原创设计 https://www.docer.com/works?userid=22383862"/>
          <p:cNvSpPr>
            <a:spLocks noChangeArrowheads="1"/>
          </p:cNvSpPr>
          <p:nvPr/>
        </p:nvSpPr>
        <p:spPr bwMode="auto">
          <a:xfrm>
            <a:off x="8867964" y="2105295"/>
            <a:ext cx="5655" cy="570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45702" tIns="22851" rIns="45702" bIns="22851" numCol="1" anchor="t" anchorCtr="0" compatLnSpc="1"/>
          <a:lstStyle/>
          <a:p>
            <a:endParaRPr lang="id-ID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23" name="深度视觉·原创设计 https://www.docer.com/works?userid=22383862"/>
          <p:cNvSpPr>
            <a:spLocks noChangeArrowheads="1"/>
          </p:cNvSpPr>
          <p:nvPr/>
        </p:nvSpPr>
        <p:spPr bwMode="auto">
          <a:xfrm>
            <a:off x="3265968" y="2082464"/>
            <a:ext cx="58428" cy="58979"/>
          </a:xfrm>
          <a:prstGeom prst="ellipse">
            <a:avLst/>
          </a:prstGeom>
          <a:solidFill>
            <a:srgbClr val="2C2C2C"/>
          </a:solidFill>
          <a:ln>
            <a:noFill/>
          </a:ln>
        </p:spPr>
        <p:txBody>
          <a:bodyPr vert="horz" wrap="square" lIns="45702" tIns="22851" rIns="45702" bIns="22851" numCol="1" anchor="t" anchorCtr="0" compatLnSpc="1"/>
          <a:lstStyle/>
          <a:p>
            <a:endParaRPr lang="id-ID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24" name="深度视觉·原创设计 https://www.docer.com/works?userid=22383862"/>
          <p:cNvSpPr>
            <a:spLocks noChangeArrowheads="1"/>
          </p:cNvSpPr>
          <p:nvPr/>
        </p:nvSpPr>
        <p:spPr bwMode="auto">
          <a:xfrm>
            <a:off x="3265968" y="2078659"/>
            <a:ext cx="58428" cy="58979"/>
          </a:xfrm>
          <a:prstGeom prst="ellipse">
            <a:avLst/>
          </a:prstGeom>
          <a:solidFill>
            <a:srgbClr val="0A0A0A"/>
          </a:solidFill>
          <a:ln>
            <a:noFill/>
          </a:ln>
        </p:spPr>
        <p:txBody>
          <a:bodyPr vert="horz" wrap="square" lIns="45702" tIns="22851" rIns="45702" bIns="22851" numCol="1" anchor="t" anchorCtr="0" compatLnSpc="1"/>
          <a:lstStyle/>
          <a:p>
            <a:endParaRPr lang="id-ID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25" name="深度视觉·原创设计 https://www.docer.com/works?userid=22383862"/>
          <p:cNvSpPr>
            <a:spLocks noChangeArrowheads="1"/>
          </p:cNvSpPr>
          <p:nvPr/>
        </p:nvSpPr>
        <p:spPr bwMode="auto">
          <a:xfrm>
            <a:off x="3275391" y="2088173"/>
            <a:ext cx="39580" cy="38051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vert="horz" wrap="square" lIns="45702" tIns="22851" rIns="45702" bIns="22851" numCol="1" anchor="t" anchorCtr="0" compatLnSpc="1"/>
          <a:lstStyle/>
          <a:p>
            <a:endParaRPr lang="id-ID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26" name="深度视觉·原创设计 https://www.docer.com/works?userid=22383862"/>
          <p:cNvSpPr>
            <a:spLocks noChangeArrowheads="1"/>
          </p:cNvSpPr>
          <p:nvPr/>
        </p:nvSpPr>
        <p:spPr bwMode="auto">
          <a:xfrm>
            <a:off x="3286699" y="2095783"/>
            <a:ext cx="18847" cy="22830"/>
          </a:xfrm>
          <a:prstGeom prst="ellipse">
            <a:avLst/>
          </a:prstGeom>
          <a:solidFill>
            <a:srgbClr val="2C99B4"/>
          </a:solidFill>
          <a:ln>
            <a:noFill/>
          </a:ln>
        </p:spPr>
        <p:txBody>
          <a:bodyPr vert="horz" wrap="square" lIns="45702" tIns="22851" rIns="45702" bIns="22851" numCol="1" anchor="t" anchorCtr="0" compatLnSpc="1"/>
          <a:lstStyle/>
          <a:p>
            <a:endParaRPr lang="id-ID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27" name="深度视觉·原创设计 https://www.docer.com/works?userid=22383862"/>
          <p:cNvSpPr>
            <a:spLocks noChangeArrowheads="1"/>
          </p:cNvSpPr>
          <p:nvPr/>
        </p:nvSpPr>
        <p:spPr bwMode="auto">
          <a:xfrm>
            <a:off x="3292354" y="2105295"/>
            <a:ext cx="5655" cy="570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45702" tIns="22851" rIns="45702" bIns="22851" numCol="1" anchor="t" anchorCtr="0" compatLnSpc="1"/>
          <a:lstStyle/>
          <a:p>
            <a:endParaRPr lang="id-ID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0" name="深度视觉·原创设计 https://www.docer.com/works?userid=22383862"/>
          <p:cNvSpPr/>
          <p:nvPr/>
        </p:nvSpPr>
        <p:spPr>
          <a:xfrm>
            <a:off x="2873935" y="6516564"/>
            <a:ext cx="6444130" cy="3500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5395" tIns="25395" rIns="25395" bIns="25395" anchor="ctr"/>
          <a:lstStyle/>
          <a:p>
            <a:pPr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Source Sans Pro Light"/>
                <a:ea typeface="Source Sans Pro Light"/>
                <a:cs typeface="Source Sans Pro Light"/>
                <a:sym typeface="Source Sans Pro Light"/>
              </a:defRPr>
            </a:pPr>
            <a:endParaRPr sz="300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02030" y="1172845"/>
            <a:ext cx="10581005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/>
              <a:t>该项目主要是依赖</a:t>
            </a:r>
            <a:r>
              <a:rPr lang="en-US" altLang="zh-CN" sz="1400"/>
              <a:t>Python</a:t>
            </a:r>
            <a:r>
              <a:rPr lang="zh-CN" altLang="en-US" sz="1400"/>
              <a:t>的</a:t>
            </a:r>
            <a:r>
              <a:rPr lang="en-US" altLang="zh-CN" sz="1400"/>
              <a:t>Pytorch</a:t>
            </a:r>
            <a:r>
              <a:rPr lang="zh-CN" altLang="en-US" sz="1400"/>
              <a:t>库来完成的，很多涉及数学公式的计算都是直接调用库里的函数来完成</a:t>
            </a:r>
            <a:r>
              <a:rPr lang="en-US" altLang="zh-CN" sz="1400"/>
              <a:t>,</a:t>
            </a:r>
            <a:r>
              <a:rPr lang="zh-CN" altLang="en-US" sz="1400"/>
              <a:t>成员的能力和精力确实有限</a:t>
            </a:r>
            <a:endParaRPr lang="zh-CN" altLang="en-US" sz="1400"/>
          </a:p>
          <a:p>
            <a:pPr algn="l"/>
            <a:endParaRPr lang="zh-CN" altLang="en-US" sz="1400"/>
          </a:p>
          <a:p>
            <a:pPr algn="l"/>
            <a:r>
              <a:rPr lang="en-US" altLang="zh-CN" sz="1400"/>
              <a:t>Pytorch</a:t>
            </a:r>
            <a:r>
              <a:rPr lang="zh-CN" altLang="en-US" sz="1400"/>
              <a:t>简单介绍：</a:t>
            </a:r>
            <a:endParaRPr lang="zh-CN" altLang="en-US" sz="1400"/>
          </a:p>
          <a:p>
            <a:pPr algn="l"/>
            <a:r>
              <a:rPr lang="zh-CN" altLang="en-US" sz="1400"/>
              <a:t>PyTorch是一个开源的Python机器学习库，基于Torch库，底层由C++实现，应用于人工智能领域，如计算机视觉和自然语言处理。</a:t>
            </a:r>
            <a:endParaRPr lang="zh-CN" altLang="en-US" sz="1400"/>
          </a:p>
        </p:txBody>
      </p:sp>
      <p:pic>
        <p:nvPicPr>
          <p:cNvPr id="100" name="图片 99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763520" y="2661920"/>
            <a:ext cx="5666105" cy="25895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深度视觉·原创设计 https://www.docer.com/works?userid=22383862"/>
          <p:cNvSpPr/>
          <p:nvPr/>
        </p:nvSpPr>
        <p:spPr>
          <a:xfrm rot="10800000" flipH="1">
            <a:off x="0" y="0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3" name="深度视觉·原创设计 https://www.docer.com/works?userid=22383862"/>
          <p:cNvSpPr/>
          <p:nvPr/>
        </p:nvSpPr>
        <p:spPr>
          <a:xfrm>
            <a:off x="4535714" y="350796"/>
            <a:ext cx="3120572" cy="5179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4" name="深度视觉·原创设计 https://www.docer.com/works?userid=22383862"/>
          <p:cNvSpPr txBox="1"/>
          <p:nvPr/>
        </p:nvSpPr>
        <p:spPr>
          <a:xfrm>
            <a:off x="4966459" y="455895"/>
            <a:ext cx="2259081" cy="3073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汉仪正圆-55W" panose="00020600040101010101" pitchFamily="18" charset="-122"/>
                <a:ea typeface="汉仪正圆-55W" panose="00020600040101010101" pitchFamily="18" charset="-122"/>
                <a:cs typeface="Alibaba PuHuiTi" pitchFamily="18" charset="-122"/>
                <a:sym typeface="汉仪正圆-55W" panose="00020600040101010101" pitchFamily="18" charset="-122"/>
              </a:rPr>
              <a:t>数据集和预处理</a:t>
            </a:r>
            <a:endParaRPr kumimoji="0" lang="zh-CN" altLang="en-US" sz="2000" i="0" u="none" strike="noStrike" kern="1200" cap="none" spc="3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汉仪正圆-55W" panose="00020600040101010101" pitchFamily="18" charset="-122"/>
              <a:ea typeface="汉仪正圆-55W" panose="00020600040101010101" pitchFamily="18" charset="-122"/>
              <a:cs typeface="Alibaba PuHuiTi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9" name="深度视觉·原创设计 https://www.docer.com/works?userid=22383862"/>
          <p:cNvSpPr>
            <a:spLocks noChangeArrowheads="1"/>
          </p:cNvSpPr>
          <p:nvPr/>
        </p:nvSpPr>
        <p:spPr bwMode="auto">
          <a:xfrm>
            <a:off x="8841578" y="2082464"/>
            <a:ext cx="58428" cy="58979"/>
          </a:xfrm>
          <a:prstGeom prst="ellipse">
            <a:avLst/>
          </a:prstGeom>
          <a:solidFill>
            <a:srgbClr val="2C2C2C"/>
          </a:solidFill>
          <a:ln>
            <a:noFill/>
          </a:ln>
        </p:spPr>
        <p:txBody>
          <a:bodyPr vert="horz" wrap="square" lIns="45702" tIns="22851" rIns="45702" bIns="22851" numCol="1" anchor="t" anchorCtr="0" compatLnSpc="1"/>
          <a:lstStyle/>
          <a:p>
            <a:endParaRPr lang="id-ID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10" name="深度视觉·原创设计 https://www.docer.com/works?userid=22383862"/>
          <p:cNvSpPr>
            <a:spLocks noChangeArrowheads="1"/>
          </p:cNvSpPr>
          <p:nvPr/>
        </p:nvSpPr>
        <p:spPr bwMode="auto">
          <a:xfrm>
            <a:off x="8841578" y="2078659"/>
            <a:ext cx="58428" cy="58979"/>
          </a:xfrm>
          <a:prstGeom prst="ellipse">
            <a:avLst/>
          </a:prstGeom>
          <a:solidFill>
            <a:srgbClr val="0A0A0A"/>
          </a:solidFill>
          <a:ln>
            <a:noFill/>
          </a:ln>
        </p:spPr>
        <p:txBody>
          <a:bodyPr vert="horz" wrap="square" lIns="45702" tIns="22851" rIns="45702" bIns="22851" numCol="1" anchor="t" anchorCtr="0" compatLnSpc="1"/>
          <a:lstStyle/>
          <a:p>
            <a:endParaRPr lang="id-ID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11" name="深度视觉·原创设计 https://www.docer.com/works?userid=22383862"/>
          <p:cNvSpPr>
            <a:spLocks noChangeArrowheads="1"/>
          </p:cNvSpPr>
          <p:nvPr/>
        </p:nvSpPr>
        <p:spPr bwMode="auto">
          <a:xfrm>
            <a:off x="8851001" y="2088173"/>
            <a:ext cx="39580" cy="38051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vert="horz" wrap="square" lIns="45702" tIns="22851" rIns="45702" bIns="22851" numCol="1" anchor="t" anchorCtr="0" compatLnSpc="1"/>
          <a:lstStyle/>
          <a:p>
            <a:endParaRPr lang="id-ID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12" name="深度视觉·原创设计 https://www.docer.com/works?userid=22383862"/>
          <p:cNvSpPr>
            <a:spLocks noChangeArrowheads="1"/>
          </p:cNvSpPr>
          <p:nvPr/>
        </p:nvSpPr>
        <p:spPr bwMode="auto">
          <a:xfrm>
            <a:off x="8862309" y="2095783"/>
            <a:ext cx="18847" cy="22830"/>
          </a:xfrm>
          <a:prstGeom prst="ellipse">
            <a:avLst/>
          </a:prstGeom>
          <a:solidFill>
            <a:srgbClr val="2C99B4"/>
          </a:solidFill>
          <a:ln>
            <a:noFill/>
          </a:ln>
        </p:spPr>
        <p:txBody>
          <a:bodyPr vert="horz" wrap="square" lIns="45702" tIns="22851" rIns="45702" bIns="22851" numCol="1" anchor="t" anchorCtr="0" compatLnSpc="1"/>
          <a:lstStyle/>
          <a:p>
            <a:endParaRPr lang="id-ID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13" name="深度视觉·原创设计 https://www.docer.com/works?userid=22383862"/>
          <p:cNvSpPr>
            <a:spLocks noChangeArrowheads="1"/>
          </p:cNvSpPr>
          <p:nvPr/>
        </p:nvSpPr>
        <p:spPr bwMode="auto">
          <a:xfrm>
            <a:off x="8867964" y="2105295"/>
            <a:ext cx="5655" cy="570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45702" tIns="22851" rIns="45702" bIns="22851" numCol="1" anchor="t" anchorCtr="0" compatLnSpc="1"/>
          <a:lstStyle/>
          <a:p>
            <a:endParaRPr lang="id-ID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23" name="深度视觉·原创设计 https://www.docer.com/works?userid=22383862"/>
          <p:cNvSpPr>
            <a:spLocks noChangeArrowheads="1"/>
          </p:cNvSpPr>
          <p:nvPr/>
        </p:nvSpPr>
        <p:spPr bwMode="auto">
          <a:xfrm>
            <a:off x="3265968" y="2082464"/>
            <a:ext cx="58428" cy="58979"/>
          </a:xfrm>
          <a:prstGeom prst="ellipse">
            <a:avLst/>
          </a:prstGeom>
          <a:solidFill>
            <a:srgbClr val="2C2C2C"/>
          </a:solidFill>
          <a:ln>
            <a:noFill/>
          </a:ln>
        </p:spPr>
        <p:txBody>
          <a:bodyPr vert="horz" wrap="square" lIns="45702" tIns="22851" rIns="45702" bIns="22851" numCol="1" anchor="t" anchorCtr="0" compatLnSpc="1"/>
          <a:lstStyle/>
          <a:p>
            <a:endParaRPr lang="id-ID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24" name="深度视觉·原创设计 https://www.docer.com/works?userid=22383862"/>
          <p:cNvSpPr>
            <a:spLocks noChangeArrowheads="1"/>
          </p:cNvSpPr>
          <p:nvPr/>
        </p:nvSpPr>
        <p:spPr bwMode="auto">
          <a:xfrm>
            <a:off x="3265968" y="2078659"/>
            <a:ext cx="58428" cy="58979"/>
          </a:xfrm>
          <a:prstGeom prst="ellipse">
            <a:avLst/>
          </a:prstGeom>
          <a:solidFill>
            <a:srgbClr val="0A0A0A"/>
          </a:solidFill>
          <a:ln>
            <a:noFill/>
          </a:ln>
        </p:spPr>
        <p:txBody>
          <a:bodyPr vert="horz" wrap="square" lIns="45702" tIns="22851" rIns="45702" bIns="22851" numCol="1" anchor="t" anchorCtr="0" compatLnSpc="1"/>
          <a:lstStyle/>
          <a:p>
            <a:endParaRPr lang="id-ID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25" name="深度视觉·原创设计 https://www.docer.com/works?userid=22383862"/>
          <p:cNvSpPr>
            <a:spLocks noChangeArrowheads="1"/>
          </p:cNvSpPr>
          <p:nvPr/>
        </p:nvSpPr>
        <p:spPr bwMode="auto">
          <a:xfrm>
            <a:off x="3275391" y="2088173"/>
            <a:ext cx="39580" cy="38051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vert="horz" wrap="square" lIns="45702" tIns="22851" rIns="45702" bIns="22851" numCol="1" anchor="t" anchorCtr="0" compatLnSpc="1"/>
          <a:lstStyle/>
          <a:p>
            <a:endParaRPr lang="id-ID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26" name="深度视觉·原创设计 https://www.docer.com/works?userid=22383862"/>
          <p:cNvSpPr>
            <a:spLocks noChangeArrowheads="1"/>
          </p:cNvSpPr>
          <p:nvPr/>
        </p:nvSpPr>
        <p:spPr bwMode="auto">
          <a:xfrm>
            <a:off x="3286699" y="2095783"/>
            <a:ext cx="18847" cy="22830"/>
          </a:xfrm>
          <a:prstGeom prst="ellipse">
            <a:avLst/>
          </a:prstGeom>
          <a:solidFill>
            <a:srgbClr val="2C99B4"/>
          </a:solidFill>
          <a:ln>
            <a:noFill/>
          </a:ln>
        </p:spPr>
        <p:txBody>
          <a:bodyPr vert="horz" wrap="square" lIns="45702" tIns="22851" rIns="45702" bIns="22851" numCol="1" anchor="t" anchorCtr="0" compatLnSpc="1"/>
          <a:lstStyle/>
          <a:p>
            <a:endParaRPr lang="id-ID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27" name="深度视觉·原创设计 https://www.docer.com/works?userid=22383862"/>
          <p:cNvSpPr>
            <a:spLocks noChangeArrowheads="1"/>
          </p:cNvSpPr>
          <p:nvPr/>
        </p:nvSpPr>
        <p:spPr bwMode="auto">
          <a:xfrm>
            <a:off x="3292354" y="2105295"/>
            <a:ext cx="5655" cy="570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45702" tIns="22851" rIns="45702" bIns="22851" numCol="1" anchor="t" anchorCtr="0" compatLnSpc="1"/>
          <a:lstStyle/>
          <a:p>
            <a:endParaRPr lang="id-ID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52600" y="925830"/>
            <a:ext cx="894334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该项目所使用的数据集是</a:t>
            </a:r>
            <a:r>
              <a:rPr lang="en-US" altLang="zh-CN"/>
              <a:t>MNIST</a:t>
            </a:r>
            <a:r>
              <a:rPr lang="zh-CN" altLang="en-US"/>
              <a:t>手写数字数据集，是由</a:t>
            </a:r>
            <a:r>
              <a:rPr lang="en-US" altLang="zh-CN"/>
              <a:t>PyTorch</a:t>
            </a:r>
            <a:r>
              <a:rPr lang="zh-CN" altLang="en-US"/>
              <a:t>提供的一个内置数据集类</a:t>
            </a:r>
            <a:endParaRPr lang="zh-CN" altLang="en-US"/>
          </a:p>
          <a:p>
            <a:r>
              <a:rPr lang="zh-CN" altLang="en-US"/>
              <a:t>训练集大小：</a:t>
            </a:r>
            <a:r>
              <a:rPr lang="en-US" altLang="zh-CN"/>
              <a:t>60000</a:t>
            </a:r>
            <a:r>
              <a:rPr lang="zh-CN" altLang="en-US"/>
              <a:t>张手写数字图像</a:t>
            </a:r>
            <a:endParaRPr lang="zh-CN" altLang="en-US"/>
          </a:p>
          <a:p>
            <a:r>
              <a:rPr lang="zh-CN" altLang="en-US"/>
              <a:t>测试集大小：</a:t>
            </a:r>
            <a:r>
              <a:rPr lang="en-US" altLang="zh-CN"/>
              <a:t>10000</a:t>
            </a:r>
            <a:r>
              <a:rPr lang="zh-CN" altLang="en-US"/>
              <a:t>张手写数字图像</a:t>
            </a:r>
            <a:endParaRPr lang="zh-CN" altLang="en-US"/>
          </a:p>
          <a:p>
            <a:r>
              <a:rPr lang="zh-CN" altLang="en-US"/>
              <a:t>图像特征：所有的图像都是灰度图像，分辨率为</a:t>
            </a:r>
            <a:r>
              <a:rPr lang="en-US" altLang="zh-CN"/>
              <a:t>28*28</a:t>
            </a:r>
            <a:endParaRPr lang="en-US" altLang="zh-CN"/>
          </a:p>
        </p:txBody>
      </p:sp>
      <p:pic>
        <p:nvPicPr>
          <p:cNvPr id="101" name="图片 100"/>
          <p:cNvPicPr/>
          <p:nvPr/>
        </p:nvPicPr>
        <p:blipFill>
          <a:blip r:embed="rId1"/>
          <a:stretch>
            <a:fillRect/>
          </a:stretch>
        </p:blipFill>
        <p:spPr>
          <a:xfrm>
            <a:off x="1148715" y="2181860"/>
            <a:ext cx="3566795" cy="43491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文本框 15"/>
          <p:cNvSpPr txBox="1"/>
          <p:nvPr/>
        </p:nvSpPr>
        <p:spPr>
          <a:xfrm>
            <a:off x="4878070" y="2401570"/>
            <a:ext cx="6938645" cy="1753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/>
              <a:t>预处理：将这些灰度图转换为二维的张量，通俗点来说就是转换为</a:t>
            </a:r>
            <a:endParaRPr lang="zh-CN" altLang="en-US"/>
          </a:p>
          <a:p>
            <a:pPr algn="l"/>
            <a:r>
              <a:rPr lang="zh-CN" altLang="en-US"/>
              <a:t>矩阵，并将像素值从</a:t>
            </a:r>
            <a:r>
              <a:rPr lang="en-US" altLang="zh-CN"/>
              <a:t>[0,255]</a:t>
            </a:r>
            <a:r>
              <a:rPr lang="zh-CN" altLang="en-US"/>
              <a:t>压缩到</a:t>
            </a:r>
            <a:r>
              <a:rPr lang="en-US" altLang="zh-CN"/>
              <a:t>[0,1]</a:t>
            </a:r>
            <a:endParaRPr lang="en-US" altLang="zh-CN"/>
          </a:p>
          <a:p>
            <a:pPr algn="l"/>
            <a:r>
              <a:rPr lang="zh-CN" altLang="en-US"/>
              <a:t>我觉得主要目的是：</a:t>
            </a:r>
            <a:endParaRPr lang="zh-CN" altLang="en-US"/>
          </a:p>
          <a:p>
            <a:pPr algn="l"/>
            <a:r>
              <a:rPr lang="zh-CN" altLang="en-US"/>
              <a:t>在使用一些激活函数或优化算法（如Adam）时，这种数值范围内的</a:t>
            </a:r>
            <a:endParaRPr lang="zh-CN" altLang="en-US"/>
          </a:p>
          <a:p>
            <a:pPr algn="l"/>
            <a:r>
              <a:rPr lang="zh-CN" altLang="en-US"/>
              <a:t>数据更容易进行计算和优化，避免了梯度消失或爆炸等问题。</a:t>
            </a:r>
            <a:endParaRPr lang="zh-CN" altLang="en-US"/>
          </a:p>
          <a:p>
            <a:pPr algn="l"/>
            <a:r>
              <a:rPr lang="zh-CN" altLang="en-US"/>
              <a:t>并且还减少了模型的计算复杂度，加快学习的进程</a:t>
            </a:r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深度视觉·原创设计 https://www.docer.com/works?userid=22383862"/>
          <p:cNvSpPr/>
          <p:nvPr/>
        </p:nvSpPr>
        <p:spPr>
          <a:xfrm flipH="1">
            <a:off x="9677400" y="4533899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" name="深度视觉·原创设计 https://www.docer.com/works?userid=22383862"/>
          <p:cNvSpPr/>
          <p:nvPr/>
        </p:nvSpPr>
        <p:spPr>
          <a:xfrm rot="10800000" flipH="1">
            <a:off x="0" y="0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8" name="深度视觉·原创设计 https://www.docer.com/works?userid=22383862"/>
          <p:cNvSpPr txBox="1"/>
          <p:nvPr/>
        </p:nvSpPr>
        <p:spPr>
          <a:xfrm>
            <a:off x="1645262" y="2813447"/>
            <a:ext cx="4857138" cy="6153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汉仪正圆-55W" panose="00020600040101010101" pitchFamily="18" charset="-122"/>
                <a:ea typeface="汉仪正圆-55W" panose="00020600040101010101" pitchFamily="18" charset="-122"/>
                <a:cs typeface="Alibaba PuHuiTi" pitchFamily="18" charset="-122"/>
                <a:sym typeface="汉仪正圆-55W" panose="00020600040101010101" pitchFamily="18" charset="-122"/>
              </a:rPr>
              <a:t>模型架构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汉仪正圆-55W" panose="00020600040101010101" pitchFamily="18" charset="-122"/>
              <a:ea typeface="汉仪正圆-55W" panose="00020600040101010101" pitchFamily="18" charset="-122"/>
              <a:cs typeface="Alibaba PuHuiTi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9" name="深度视觉·原创设计 https://www.docer.com/works?userid=22383862"/>
          <p:cNvSpPr/>
          <p:nvPr/>
        </p:nvSpPr>
        <p:spPr>
          <a:xfrm>
            <a:off x="1645262" y="2080208"/>
            <a:ext cx="2103800" cy="50080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dirty="0">
                <a:solidFill>
                  <a:schemeClr val="bg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cs typeface="Alibaba PuHuiTi" pitchFamily="18" charset="-122"/>
                <a:sym typeface="汉仪正圆-55W" panose="00020600040101010101" pitchFamily="18" charset="-122"/>
              </a:rPr>
              <a:t>PART 03</a:t>
            </a:r>
            <a:endParaRPr lang="zh-CN" altLang="en-US" sz="2800" dirty="0">
              <a:solidFill>
                <a:schemeClr val="bg1"/>
              </a:solidFill>
              <a:latin typeface="汉仪正圆-55W" panose="00020600040101010101" pitchFamily="18" charset="-122"/>
              <a:ea typeface="汉仪正圆-55W" panose="00020600040101010101" pitchFamily="18" charset="-122"/>
              <a:cs typeface="Alibaba PuHuiTi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10" name="深度视觉·原创设计 https://www.docer.com/works?userid=22383862"/>
          <p:cNvSpPr txBox="1"/>
          <p:nvPr/>
        </p:nvSpPr>
        <p:spPr>
          <a:xfrm>
            <a:off x="1645262" y="3661433"/>
            <a:ext cx="430559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  <a:alpha val="50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cs typeface="Alibaba PuHuiTi" pitchFamily="18" charset="-122"/>
                <a:sym typeface="汉仪正圆-55W" panose="00020600040101010101" pitchFamily="18" charset="-122"/>
              </a:rPr>
              <a:t>使用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  <a:alpha val="50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cs typeface="Alibaba PuHuiTi" pitchFamily="18" charset="-122"/>
                <a:sym typeface="汉仪正圆-55W" panose="00020600040101010101" pitchFamily="18" charset="-122"/>
              </a:rPr>
              <a:t>CNN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  <a:alpha val="50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cs typeface="Alibaba PuHuiTi" pitchFamily="18" charset="-122"/>
                <a:sym typeface="汉仪正圆-55W" panose="00020600040101010101" pitchFamily="18" charset="-122"/>
              </a:rPr>
              <a:t>（卷积神经网络）模型架构</a:t>
            </a:r>
            <a:endParaRPr lang="zh-CN" altLang="en-US" sz="1400" dirty="0">
              <a:solidFill>
                <a:schemeClr val="tx1">
                  <a:lumMod val="85000"/>
                  <a:lumOff val="15000"/>
                  <a:alpha val="50000"/>
                </a:schemeClr>
              </a:solidFill>
              <a:latin typeface="汉仪正圆-55W" panose="00020600040101010101" pitchFamily="18" charset="-122"/>
              <a:ea typeface="汉仪正圆-55W" panose="00020600040101010101" pitchFamily="18" charset="-122"/>
              <a:cs typeface="Alibaba PuHuiTi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12" name="深度视觉·原创设计 https://www.docer.com/works?userid=22383862"/>
          <p:cNvSpPr/>
          <p:nvPr/>
        </p:nvSpPr>
        <p:spPr>
          <a:xfrm>
            <a:off x="6763658" y="2080208"/>
            <a:ext cx="4044338" cy="2604967"/>
          </a:xfrm>
          <a:custGeom>
            <a:avLst/>
            <a:gdLst>
              <a:gd name="connsiteX0" fmla="*/ 0 w 4044338"/>
              <a:gd name="connsiteY0" fmla="*/ 0 h 2604967"/>
              <a:gd name="connsiteX1" fmla="*/ 4044338 w 4044338"/>
              <a:gd name="connsiteY1" fmla="*/ 0 h 2604967"/>
              <a:gd name="connsiteX2" fmla="*/ 4044338 w 4044338"/>
              <a:gd name="connsiteY2" fmla="*/ 2604967 h 2604967"/>
              <a:gd name="connsiteX3" fmla="*/ 0 w 4044338"/>
              <a:gd name="connsiteY3" fmla="*/ 2604967 h 260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338" h="2604967">
                <a:moveTo>
                  <a:pt x="0" y="0"/>
                </a:moveTo>
                <a:lnTo>
                  <a:pt x="4044338" y="0"/>
                </a:lnTo>
                <a:lnTo>
                  <a:pt x="4044338" y="2604967"/>
                </a:lnTo>
                <a:lnTo>
                  <a:pt x="0" y="2604967"/>
                </a:lnTo>
                <a:close/>
              </a:path>
            </a:pathLst>
          </a:custGeom>
          <a:blipFill>
            <a:blip r:embed="rId1"/>
            <a:srcRect/>
            <a:stretch>
              <a:fillRect t="-66441" b="-66441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645285" y="4259580"/>
            <a:ext cx="2697480" cy="1753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/>
              <a:t>卷积神经网络的层级结构</a:t>
            </a:r>
            <a:endParaRPr lang="zh-CN" altLang="en-US"/>
          </a:p>
          <a:p>
            <a:pPr algn="l"/>
            <a:r>
              <a:rPr lang="zh-CN" altLang="en-US"/>
              <a:t>      • 数据输入层</a:t>
            </a:r>
            <a:endParaRPr lang="zh-CN" altLang="en-US"/>
          </a:p>
          <a:p>
            <a:pPr algn="l"/>
            <a:r>
              <a:rPr lang="zh-CN" altLang="en-US"/>
              <a:t>　　• 卷积计算层</a:t>
            </a:r>
            <a:endParaRPr lang="zh-CN" altLang="en-US"/>
          </a:p>
          <a:p>
            <a:pPr algn="l"/>
            <a:r>
              <a:rPr lang="zh-CN" altLang="en-US"/>
              <a:t>　　• ReLU激励层</a:t>
            </a:r>
            <a:endParaRPr lang="zh-CN" altLang="en-US"/>
          </a:p>
          <a:p>
            <a:pPr algn="l"/>
            <a:r>
              <a:rPr lang="zh-CN" altLang="en-US"/>
              <a:t>　　• 池化层</a:t>
            </a:r>
            <a:endParaRPr lang="zh-CN" altLang="en-US"/>
          </a:p>
          <a:p>
            <a:pPr algn="l"/>
            <a:r>
              <a:rPr lang="zh-CN" altLang="en-US"/>
              <a:t>　　• 全连接层</a:t>
            </a:r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深度视觉·原创设计 https://www.docer.com/works?userid=22383862"/>
          <p:cNvSpPr/>
          <p:nvPr/>
        </p:nvSpPr>
        <p:spPr>
          <a:xfrm flipH="1">
            <a:off x="11252019" y="5989229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21" name="深度视觉·原创设计 https://www.docer.com/works?userid=22383862"/>
          <p:cNvSpPr/>
          <p:nvPr/>
        </p:nvSpPr>
        <p:spPr>
          <a:xfrm rot="10800000" flipH="1">
            <a:off x="0" y="0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22" name="深度视觉·原创设计 https://www.docer.com/works?userid=22383862"/>
          <p:cNvSpPr/>
          <p:nvPr/>
        </p:nvSpPr>
        <p:spPr>
          <a:xfrm>
            <a:off x="4535714" y="350796"/>
            <a:ext cx="3120572" cy="5179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23" name="深度视觉·原创设计 https://www.docer.com/works?userid=22383862"/>
          <p:cNvSpPr txBox="1"/>
          <p:nvPr/>
        </p:nvSpPr>
        <p:spPr>
          <a:xfrm>
            <a:off x="4966459" y="455895"/>
            <a:ext cx="2259081" cy="3073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汉仪正圆-55W" panose="00020600040101010101" pitchFamily="18" charset="-122"/>
                <a:ea typeface="汉仪正圆-55W" panose="00020600040101010101" pitchFamily="18" charset="-122"/>
                <a:cs typeface="Alibaba PuHuiTi" pitchFamily="18" charset="-122"/>
                <a:sym typeface="汉仪正圆-55W" panose="00020600040101010101" pitchFamily="18" charset="-122"/>
              </a:rPr>
              <a:t>模型架构</a:t>
            </a:r>
            <a:endParaRPr kumimoji="0" lang="zh-CN" altLang="en-US" sz="2000" i="0" u="none" strike="noStrike" kern="1200" cap="none" spc="3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汉仪正圆-55W" panose="00020600040101010101" pitchFamily="18" charset="-122"/>
              <a:ea typeface="汉仪正圆-55W" panose="00020600040101010101" pitchFamily="18" charset="-122"/>
              <a:cs typeface="Alibaba PuHuiTi" pitchFamily="18" charset="-122"/>
              <a:sym typeface="汉仪正圆-55W" panose="00020600040101010101" pitchFamily="18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90" y="1139190"/>
            <a:ext cx="5471160" cy="527748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9510" y="1544320"/>
            <a:ext cx="5633720" cy="487235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525270" y="2238375"/>
            <a:ext cx="8791575" cy="23812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深度视觉·原创设计 https://www.docer.com/works?userid=22383862"/>
          <p:cNvSpPr/>
          <p:nvPr/>
        </p:nvSpPr>
        <p:spPr>
          <a:xfrm flipH="1">
            <a:off x="9677400" y="4533899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" name="深度视觉·原创设计 https://www.docer.com/works?userid=22383862"/>
          <p:cNvSpPr/>
          <p:nvPr/>
        </p:nvSpPr>
        <p:spPr>
          <a:xfrm rot="10800000" flipH="1">
            <a:off x="0" y="0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8" name="深度视觉·原创设计 https://www.docer.com/works?userid=22383862"/>
          <p:cNvSpPr txBox="1"/>
          <p:nvPr/>
        </p:nvSpPr>
        <p:spPr>
          <a:xfrm>
            <a:off x="1645262" y="2813447"/>
            <a:ext cx="4857138" cy="6153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训练过程和性能评估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汉仪正圆-55W" panose="00020600040101010101" pitchFamily="18" charset="-122"/>
              <a:ea typeface="汉仪正圆-55W" panose="00020600040101010101" pitchFamily="18" charset="-122"/>
              <a:cs typeface="Alibaba PuHuiTi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9" name="深度视觉·原创设计 https://www.docer.com/works?userid=22383862"/>
          <p:cNvSpPr/>
          <p:nvPr/>
        </p:nvSpPr>
        <p:spPr>
          <a:xfrm>
            <a:off x="1645262" y="2080208"/>
            <a:ext cx="2103800" cy="50080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dirty="0">
                <a:solidFill>
                  <a:schemeClr val="bg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cs typeface="Alibaba PuHuiTi" pitchFamily="18" charset="-122"/>
                <a:sym typeface="汉仪正圆-55W" panose="00020600040101010101" pitchFamily="18" charset="-122"/>
              </a:rPr>
              <a:t>PART 04</a:t>
            </a:r>
            <a:endParaRPr lang="zh-CN" altLang="en-US" sz="2800" dirty="0">
              <a:solidFill>
                <a:schemeClr val="bg1"/>
              </a:solidFill>
              <a:latin typeface="汉仪正圆-55W" panose="00020600040101010101" pitchFamily="18" charset="-122"/>
              <a:ea typeface="汉仪正圆-55W" panose="00020600040101010101" pitchFamily="18" charset="-122"/>
              <a:cs typeface="Alibaba PuHuiTi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12" name="深度视觉·原创设计 https://www.docer.com/works?userid=22383862"/>
          <p:cNvSpPr/>
          <p:nvPr/>
        </p:nvSpPr>
        <p:spPr>
          <a:xfrm>
            <a:off x="6763658" y="2080208"/>
            <a:ext cx="4044338" cy="2604967"/>
          </a:xfrm>
          <a:custGeom>
            <a:avLst/>
            <a:gdLst>
              <a:gd name="connsiteX0" fmla="*/ 0 w 4044338"/>
              <a:gd name="connsiteY0" fmla="*/ 0 h 2604967"/>
              <a:gd name="connsiteX1" fmla="*/ 4044338 w 4044338"/>
              <a:gd name="connsiteY1" fmla="*/ 0 h 2604967"/>
              <a:gd name="connsiteX2" fmla="*/ 4044338 w 4044338"/>
              <a:gd name="connsiteY2" fmla="*/ 2604967 h 2604967"/>
              <a:gd name="connsiteX3" fmla="*/ 0 w 4044338"/>
              <a:gd name="connsiteY3" fmla="*/ 2604967 h 260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338" h="2604967">
                <a:moveTo>
                  <a:pt x="0" y="0"/>
                </a:moveTo>
                <a:lnTo>
                  <a:pt x="4044338" y="0"/>
                </a:lnTo>
                <a:lnTo>
                  <a:pt x="4044338" y="2604967"/>
                </a:lnTo>
                <a:lnTo>
                  <a:pt x="0" y="2604967"/>
                </a:lnTo>
                <a:close/>
              </a:path>
            </a:pathLst>
          </a:custGeom>
          <a:blipFill>
            <a:blip r:embed="rId1"/>
            <a:srcRect/>
            <a:stretch>
              <a:fillRect t="-1622" b="-1622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深度视觉·原创设计 https://www.docer.com/works?userid=22383862"/>
          <p:cNvSpPr/>
          <p:nvPr/>
        </p:nvSpPr>
        <p:spPr>
          <a:xfrm flipH="1">
            <a:off x="11252019" y="5989229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2" name="深度视觉·原创设计 https://www.docer.com/works?userid=22383862"/>
          <p:cNvSpPr/>
          <p:nvPr/>
        </p:nvSpPr>
        <p:spPr>
          <a:xfrm rot="10800000" flipH="1">
            <a:off x="0" y="0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3" name="深度视觉·原创设计 https://www.docer.com/works?userid=22383862"/>
          <p:cNvSpPr/>
          <p:nvPr/>
        </p:nvSpPr>
        <p:spPr>
          <a:xfrm>
            <a:off x="4535714" y="350796"/>
            <a:ext cx="3120572" cy="5179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4" name="深度视觉·原创设计 https://www.docer.com/works?userid=22383862"/>
          <p:cNvSpPr txBox="1"/>
          <p:nvPr/>
        </p:nvSpPr>
        <p:spPr>
          <a:xfrm>
            <a:off x="4966459" y="455895"/>
            <a:ext cx="225908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汉仪正圆-55W" panose="00020600040101010101" pitchFamily="18" charset="-122"/>
                <a:ea typeface="汉仪正圆-55W" panose="00020600040101010101" pitchFamily="18" charset="-122"/>
                <a:cs typeface="Alibaba PuHuiTi" pitchFamily="18" charset="-122"/>
                <a:sym typeface="汉仪正圆-55W" panose="00020600040101010101" pitchFamily="18" charset="-122"/>
              </a:rPr>
              <a:t>训练数据处理</a:t>
            </a:r>
            <a:endParaRPr kumimoji="0" lang="zh-CN" altLang="en-US" sz="2000" i="0" u="none" strike="noStrike" kern="1200" cap="none" spc="3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汉仪正圆-55W" panose="00020600040101010101" pitchFamily="18" charset="-122"/>
              <a:ea typeface="汉仪正圆-55W" panose="00020600040101010101" pitchFamily="18" charset="-122"/>
              <a:cs typeface="Alibaba PuHuiTi" pitchFamily="18" charset="-122"/>
              <a:sym typeface="汉仪正圆-55W" panose="00020600040101010101" pitchFamily="18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199" y="1167669"/>
            <a:ext cx="8991600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深度视觉·原创设计 https://www.docer.com/works?userid=22383862"/>
          <p:cNvSpPr/>
          <p:nvPr/>
        </p:nvSpPr>
        <p:spPr>
          <a:xfrm flipH="1">
            <a:off x="11252019" y="5989229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2" name="深度视觉·原创设计 https://www.docer.com/works?userid=22383862"/>
          <p:cNvSpPr/>
          <p:nvPr/>
        </p:nvSpPr>
        <p:spPr>
          <a:xfrm rot="10800000" flipH="1">
            <a:off x="0" y="0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3" name="深度视觉·原创设计 https://www.docer.com/works?userid=22383862"/>
          <p:cNvSpPr/>
          <p:nvPr/>
        </p:nvSpPr>
        <p:spPr>
          <a:xfrm>
            <a:off x="4535714" y="350796"/>
            <a:ext cx="3120572" cy="5179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4" name="深度视觉·原创设计 https://www.docer.com/works?userid=22383862"/>
          <p:cNvSpPr txBox="1"/>
          <p:nvPr/>
        </p:nvSpPr>
        <p:spPr>
          <a:xfrm>
            <a:off x="4966459" y="455895"/>
            <a:ext cx="225908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汉仪正圆-55W" panose="00020600040101010101" pitchFamily="18" charset="-122"/>
                <a:ea typeface="汉仪正圆-55W" panose="00020600040101010101" pitchFamily="18" charset="-122"/>
                <a:cs typeface="Alibaba PuHuiTi" pitchFamily="18" charset="-122"/>
                <a:sym typeface="汉仪正圆-55W" panose="00020600040101010101" pitchFamily="18" charset="-122"/>
              </a:rPr>
              <a:t>训练数据处理</a:t>
            </a:r>
            <a:endParaRPr kumimoji="0" lang="zh-CN" altLang="en-US" sz="2000" i="0" u="none" strike="noStrike" kern="1200" cap="none" spc="3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汉仪正圆-55W" panose="00020600040101010101" pitchFamily="18" charset="-122"/>
              <a:ea typeface="汉仪正圆-55W" panose="00020600040101010101" pitchFamily="18" charset="-122"/>
              <a:cs typeface="Alibaba PuHuiTi" pitchFamily="18" charset="-122"/>
              <a:sym typeface="汉仪正圆-55W" panose="00020600040101010101" pitchFamily="18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73839" y="1245308"/>
            <a:ext cx="8915400" cy="93345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684075" y="2466906"/>
            <a:ext cx="3930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root='./data’   </a:t>
            </a:r>
            <a:r>
              <a:rPr lang="zh-CN" altLang="en-US" dirty="0"/>
              <a:t>指定数据存储的路径。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1684075" y="3032650"/>
            <a:ext cx="6280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train=True </a:t>
            </a:r>
            <a:r>
              <a:rPr lang="zh-CN" altLang="en-US" dirty="0"/>
              <a:t>或 </a:t>
            </a:r>
            <a:r>
              <a:rPr lang="en-US" altLang="zh-CN" dirty="0"/>
              <a:t>train=False   </a:t>
            </a:r>
            <a:r>
              <a:rPr lang="zh-CN" altLang="en-US" dirty="0"/>
              <a:t>表示 加载训练集 或者 加载测试集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1684075" y="3624708"/>
            <a:ext cx="35461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/>
              <a:t>torchvision.transforms.ToTensor</a:t>
            </a:r>
            <a:r>
              <a:rPr lang="en-US" altLang="zh-CN" dirty="0"/>
              <a:t>() 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1638026" y="4071208"/>
            <a:ext cx="9296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将图像从</a:t>
            </a:r>
            <a:r>
              <a:rPr lang="en-US" altLang="zh-CN" dirty="0"/>
              <a:t>PIL</a:t>
            </a:r>
            <a:r>
              <a:rPr lang="zh-CN" altLang="en-US" dirty="0"/>
              <a:t>格式或</a:t>
            </a:r>
            <a:r>
              <a:rPr lang="en-US" altLang="zh-CN" dirty="0" err="1"/>
              <a:t>numpy</a:t>
            </a:r>
            <a:r>
              <a:rPr lang="zh-CN" altLang="en-US" dirty="0"/>
              <a:t>数组转换为</a:t>
            </a:r>
            <a:r>
              <a:rPr lang="en-US" altLang="zh-CN" dirty="0"/>
              <a:t>Tensor</a:t>
            </a:r>
            <a:r>
              <a:rPr lang="zh-CN" altLang="en-US" dirty="0"/>
              <a:t>，并将像素值从</a:t>
            </a:r>
            <a:r>
              <a:rPr lang="en-US" altLang="zh-CN" dirty="0"/>
              <a:t>[0, 255]</a:t>
            </a:r>
            <a:r>
              <a:rPr lang="zh-CN" altLang="en-US" dirty="0"/>
              <a:t>范围缩放到</a:t>
            </a:r>
            <a:r>
              <a:rPr lang="en-US" altLang="zh-CN" dirty="0"/>
              <a:t>[0, 1]</a:t>
            </a:r>
            <a:r>
              <a:rPr lang="zh-CN" altLang="en-US" dirty="0"/>
              <a:t>范围。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1684075" y="4679243"/>
            <a:ext cx="5650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download=True   </a:t>
            </a:r>
            <a:r>
              <a:rPr lang="zh-CN" altLang="en-US" dirty="0"/>
              <a:t>如果数据集不存在，会从互联网下载</a:t>
            </a:r>
            <a:endParaRPr lang="zh-CN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深度视觉·原创设计 https://www.docer.com/works?userid=22383862"/>
          <p:cNvSpPr/>
          <p:nvPr/>
        </p:nvSpPr>
        <p:spPr>
          <a:xfrm flipH="1">
            <a:off x="11252019" y="5989229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2" name="深度视觉·原创设计 https://www.docer.com/works?userid=22383862"/>
          <p:cNvSpPr/>
          <p:nvPr/>
        </p:nvSpPr>
        <p:spPr>
          <a:xfrm rot="10800000" flipH="1">
            <a:off x="0" y="0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3" name="深度视觉·原创设计 https://www.docer.com/works?userid=22383862"/>
          <p:cNvSpPr/>
          <p:nvPr/>
        </p:nvSpPr>
        <p:spPr>
          <a:xfrm>
            <a:off x="4535714" y="350796"/>
            <a:ext cx="3120572" cy="5179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4" name="深度视觉·原创设计 https://www.docer.com/works?userid=22383862"/>
          <p:cNvSpPr txBox="1"/>
          <p:nvPr/>
        </p:nvSpPr>
        <p:spPr>
          <a:xfrm>
            <a:off x="4966459" y="455895"/>
            <a:ext cx="225908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汉仪正圆-55W" panose="00020600040101010101" pitchFamily="18" charset="-122"/>
                <a:ea typeface="汉仪正圆-55W" panose="00020600040101010101" pitchFamily="18" charset="-122"/>
                <a:cs typeface="Alibaba PuHuiTi" pitchFamily="18" charset="-122"/>
                <a:sym typeface="汉仪正圆-55W" panose="00020600040101010101" pitchFamily="18" charset="-122"/>
              </a:rPr>
              <a:t>训练数据处理</a:t>
            </a:r>
            <a:endParaRPr kumimoji="0" lang="zh-CN" altLang="en-US" sz="2000" i="0" u="none" strike="noStrike" kern="1200" cap="none" spc="3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汉仪正圆-55W" panose="00020600040101010101" pitchFamily="18" charset="-122"/>
              <a:ea typeface="汉仪正圆-55W" panose="00020600040101010101" pitchFamily="18" charset="-122"/>
              <a:cs typeface="Alibaba PuHuiTi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84075" y="2930635"/>
            <a:ext cx="8327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/>
              <a:t>train_loader</a:t>
            </a:r>
            <a:r>
              <a:rPr lang="en-US" altLang="zh-CN" dirty="0"/>
              <a:t> </a:t>
            </a:r>
            <a:r>
              <a:rPr lang="zh-CN" altLang="en-US" dirty="0"/>
              <a:t>和 </a:t>
            </a:r>
            <a:r>
              <a:rPr lang="en-US" altLang="zh-CN" dirty="0" err="1"/>
              <a:t>test_loader</a:t>
            </a:r>
            <a:r>
              <a:rPr lang="en-US" altLang="zh-CN" dirty="0"/>
              <a:t> </a:t>
            </a:r>
            <a:r>
              <a:rPr lang="zh-CN" altLang="en-US" dirty="0"/>
              <a:t>是数据加载器，它们负责从数据集中按批次加载数据。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1684075" y="3591815"/>
            <a:ext cx="5160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/>
              <a:t>batch_size</a:t>
            </a:r>
            <a:r>
              <a:rPr lang="en-US" altLang="zh-CN" dirty="0"/>
              <a:t>=</a:t>
            </a:r>
            <a:r>
              <a:rPr lang="en-US" altLang="zh-CN" dirty="0" err="1"/>
              <a:t>batch_size</a:t>
            </a:r>
            <a:r>
              <a:rPr lang="zh-CN" altLang="en-US" dirty="0"/>
              <a:t>：每个批次的数据量为</a:t>
            </a:r>
            <a:r>
              <a:rPr lang="en-US" altLang="zh-CN" dirty="0"/>
              <a:t>64</a:t>
            </a:r>
            <a:r>
              <a:rPr lang="zh-CN" altLang="en-US" dirty="0"/>
              <a:t>。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1684075" y="4394383"/>
            <a:ext cx="5974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shuffle=True</a:t>
            </a:r>
            <a:r>
              <a:rPr lang="zh-CN" altLang="en-US" dirty="0"/>
              <a:t>：在每个</a:t>
            </a:r>
            <a:r>
              <a:rPr lang="en-US" altLang="zh-CN" dirty="0"/>
              <a:t>epoch</a:t>
            </a:r>
            <a:r>
              <a:rPr lang="zh-CN" altLang="en-US" dirty="0"/>
              <a:t>开始前，数据会被随机打乱。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5772" y="1042629"/>
            <a:ext cx="5724525" cy="130492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深度视觉·原创设计 https://www.docer.com/works?userid=22383862"/>
          <p:cNvSpPr/>
          <p:nvPr/>
        </p:nvSpPr>
        <p:spPr>
          <a:xfrm flipH="1">
            <a:off x="11252019" y="5989229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2" name="深度视觉·原创设计 https://www.docer.com/works?userid=22383862"/>
          <p:cNvSpPr/>
          <p:nvPr/>
        </p:nvSpPr>
        <p:spPr>
          <a:xfrm rot="10800000" flipH="1">
            <a:off x="0" y="0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3" name="深度视觉·原创设计 https://www.docer.com/works?userid=22383862"/>
          <p:cNvSpPr/>
          <p:nvPr/>
        </p:nvSpPr>
        <p:spPr>
          <a:xfrm>
            <a:off x="4535714" y="350796"/>
            <a:ext cx="3120572" cy="5179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4" name="深度视觉·原创设计 https://www.docer.com/works?userid=22383862"/>
          <p:cNvSpPr txBox="1"/>
          <p:nvPr/>
        </p:nvSpPr>
        <p:spPr>
          <a:xfrm>
            <a:off x="4966459" y="455895"/>
            <a:ext cx="225908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cs typeface="Alibaba PuHuiTi" pitchFamily="18" charset="-122"/>
                <a:sym typeface="汉仪正圆-55W" panose="00020600040101010101" pitchFamily="18" charset="-122"/>
              </a:rPr>
              <a:t>训练过程</a:t>
            </a:r>
            <a:endParaRPr kumimoji="0" lang="zh-CN" altLang="en-US" sz="2000" i="0" u="none" strike="noStrike" kern="1200" cap="none" spc="3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汉仪正圆-55W" panose="00020600040101010101" pitchFamily="18" charset="-122"/>
              <a:ea typeface="汉仪正圆-55W" panose="00020600040101010101" pitchFamily="18" charset="-122"/>
              <a:cs typeface="Alibaba PuHuiTi" pitchFamily="18" charset="-122"/>
              <a:sym typeface="汉仪正圆-55W" panose="00020600040101010101" pitchFamily="18" charset="-122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9727" y="1844888"/>
            <a:ext cx="11412543" cy="4248743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768531" y="973871"/>
            <a:ext cx="103441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使用</a:t>
            </a:r>
            <a:r>
              <a:rPr lang="en-US" altLang="zh-CN" b="1" dirty="0" err="1"/>
              <a:t>PyTorch</a:t>
            </a:r>
            <a:r>
              <a:rPr lang="zh-CN" altLang="en-US" b="1" dirty="0"/>
              <a:t>进行神经网络模型的训练过程。通过迭代 </a:t>
            </a:r>
            <a:r>
              <a:rPr lang="en-US" altLang="zh-CN" b="1" dirty="0" err="1"/>
              <a:t>train_loader</a:t>
            </a:r>
            <a:r>
              <a:rPr lang="en-US" altLang="zh-CN" b="1" dirty="0"/>
              <a:t> </a:t>
            </a:r>
            <a:r>
              <a:rPr lang="zh-CN" altLang="en-US" b="1" dirty="0"/>
              <a:t>中的每个批次数据，每次迭代执行一次前向传播、损失计算、反向传播和参数更新的操作。这种循环结构使得神经网络能够逐步优化，提高在训练数据上的预测准确率，并最终得到一个较为优化的模型。</a:t>
            </a:r>
            <a:endParaRPr lang="zh-CN" altLang="en-US" b="1" dirty="0"/>
          </a:p>
        </p:txBody>
      </p:sp>
      <p:sp>
        <p:nvSpPr>
          <p:cNvPr id="2" name="文本框 1"/>
          <p:cNvSpPr txBox="1"/>
          <p:nvPr/>
        </p:nvSpPr>
        <p:spPr>
          <a:xfrm>
            <a:off x="1042314" y="6291149"/>
            <a:ext cx="9975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学习率（</a:t>
            </a:r>
            <a:r>
              <a:rPr lang="en-US" altLang="zh-CN" dirty="0"/>
              <a:t>learning rate</a:t>
            </a:r>
            <a:r>
              <a:rPr lang="zh-CN" altLang="en-US" dirty="0"/>
              <a:t>）是一个重要的超参数，它决定了模型在每次迭代更新权重时的步长大小。</a:t>
            </a:r>
            <a:endParaRPr lang="zh-CN" alt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深度视觉·原创设计 https://www.docer.com/works?userid=22383862"/>
          <p:cNvSpPr/>
          <p:nvPr/>
        </p:nvSpPr>
        <p:spPr>
          <a:xfrm flipH="1">
            <a:off x="11252019" y="5989229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80" name="深度视觉·原创设计 https://www.docer.com/works?userid=22383862"/>
          <p:cNvSpPr/>
          <p:nvPr/>
        </p:nvSpPr>
        <p:spPr>
          <a:xfrm rot="10800000" flipH="1">
            <a:off x="0" y="0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81" name="深度视觉·原创设计 https://www.docer.com/works?userid=22383862"/>
          <p:cNvSpPr/>
          <p:nvPr/>
        </p:nvSpPr>
        <p:spPr>
          <a:xfrm>
            <a:off x="4535714" y="350796"/>
            <a:ext cx="3120572" cy="5179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82" name="深度视觉·原创设计 https://www.docer.com/works?userid=22383862"/>
          <p:cNvSpPr txBox="1"/>
          <p:nvPr/>
        </p:nvSpPr>
        <p:spPr>
          <a:xfrm>
            <a:off x="4966459" y="455895"/>
            <a:ext cx="225908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cs typeface="Alibaba PuHuiTi" pitchFamily="18" charset="-122"/>
                <a:sym typeface="汉仪正圆-55W" panose="00020600040101010101" pitchFamily="18" charset="-122"/>
              </a:rPr>
              <a:t>性能评估</a:t>
            </a:r>
            <a:endParaRPr kumimoji="0" lang="zh-CN" altLang="en-US" sz="2000" i="0" u="none" strike="noStrike" kern="1200" cap="none" spc="3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汉仪正圆-55W" panose="00020600040101010101" pitchFamily="18" charset="-122"/>
              <a:ea typeface="汉仪正圆-55W" panose="00020600040101010101" pitchFamily="18" charset="-122"/>
              <a:cs typeface="Alibaba PuHuiTi" pitchFamily="18" charset="-122"/>
              <a:sym typeface="汉仪正圆-55W" panose="00020600040101010101" pitchFamily="18" charset="-122"/>
            </a:endParaRPr>
          </a:p>
        </p:txBody>
      </p:sp>
      <p:pic>
        <p:nvPicPr>
          <p:cNvPr id="83" name="图片 8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280" y="2574250"/>
            <a:ext cx="11917438" cy="3734321"/>
          </a:xfrm>
          <a:prstGeom prst="rect">
            <a:avLst/>
          </a:prstGeom>
        </p:spPr>
      </p:pic>
      <p:sp>
        <p:nvSpPr>
          <p:cNvPr id="85" name="文本框 84"/>
          <p:cNvSpPr txBox="1"/>
          <p:nvPr/>
        </p:nvSpPr>
        <p:spPr>
          <a:xfrm>
            <a:off x="863510" y="973871"/>
            <a:ext cx="1085849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/>
              <a:t>在每个训练 </a:t>
            </a:r>
            <a:r>
              <a:rPr lang="en-US" altLang="zh-CN" b="1" dirty="0"/>
              <a:t>epoch </a:t>
            </a:r>
            <a:r>
              <a:rPr lang="zh-CN" altLang="en-US" b="1" dirty="0"/>
              <a:t>中定期评估模型在测试集上的性能，并输出训练集和测试集的准确率。</a:t>
            </a:r>
            <a:endParaRPr lang="en-US" altLang="zh-CN" b="1" dirty="0"/>
          </a:p>
          <a:p>
            <a:r>
              <a:rPr lang="zh-CN" altLang="en-US" b="1" dirty="0"/>
              <a:t>每当训练到一个新的 </a:t>
            </a:r>
            <a:r>
              <a:rPr lang="en-US" altLang="zh-CN" b="1" dirty="0" err="1"/>
              <a:t>batch_id</a:t>
            </a:r>
            <a:r>
              <a:rPr lang="en-US" altLang="zh-CN" b="1" dirty="0"/>
              <a:t> </a:t>
            </a:r>
            <a:r>
              <a:rPr lang="zh-CN" altLang="en-US" b="1" dirty="0"/>
              <a:t>是</a:t>
            </a:r>
            <a:r>
              <a:rPr lang="en-US" altLang="zh-CN" b="1" dirty="0"/>
              <a:t>100</a:t>
            </a:r>
            <a:r>
              <a:rPr lang="zh-CN" altLang="en-US" b="1" dirty="0"/>
              <a:t>的倍数时，会评估当前模型在测试集上的性能，并打印出训练集和测试集的准确率。这种评估可以帮助监控模型的训练过程，并在必要时采取调整或优化的措施，以提高模型的泛化能力和性能</a:t>
            </a:r>
            <a:r>
              <a:rPr lang="zh-CN" altLang="en-US" dirty="0"/>
              <a:t>。</a:t>
            </a:r>
            <a:endParaRPr lang="zh-CN" alt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深度视觉·原创设计 https://www.docer.com/works?userid=22383862"/>
          <p:cNvSpPr/>
          <p:nvPr/>
        </p:nvSpPr>
        <p:spPr>
          <a:xfrm flipH="1">
            <a:off x="11252019" y="5989229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17" name="深度视觉·原创设计 https://www.docer.com/works?userid=22383862"/>
          <p:cNvSpPr/>
          <p:nvPr/>
        </p:nvSpPr>
        <p:spPr>
          <a:xfrm rot="10800000" flipH="1">
            <a:off x="0" y="0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18" name="深度视觉·原创设计 https://www.docer.com/works?userid=22383862"/>
          <p:cNvSpPr/>
          <p:nvPr/>
        </p:nvSpPr>
        <p:spPr>
          <a:xfrm>
            <a:off x="4535714" y="350796"/>
            <a:ext cx="3120572" cy="5179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19" name="深度视觉·原创设计 https://www.docer.com/works?userid=22383862"/>
          <p:cNvSpPr txBox="1"/>
          <p:nvPr/>
        </p:nvSpPr>
        <p:spPr>
          <a:xfrm>
            <a:off x="4966459" y="455895"/>
            <a:ext cx="225908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cs typeface="Alibaba PuHuiTi" pitchFamily="18" charset="-122"/>
                <a:sym typeface="汉仪正圆-55W" panose="00020600040101010101" pitchFamily="18" charset="-122"/>
              </a:rPr>
              <a:t>可视化并保存</a:t>
            </a:r>
            <a:endParaRPr kumimoji="0" lang="zh-CN" altLang="en-US" sz="2000" i="0" u="none" strike="noStrike" kern="1200" cap="none" spc="3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汉仪正圆-55W" panose="00020600040101010101" pitchFamily="18" charset="-122"/>
              <a:ea typeface="汉仪正圆-55W" panose="00020600040101010101" pitchFamily="18" charset="-122"/>
              <a:cs typeface="Alibaba PuHuiTi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695574" y="930265"/>
            <a:ext cx="68008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/>
              <a:t>绘制出训练过程中损失值的变化曲线，并将训练完成的模型状态保存到文件 </a:t>
            </a:r>
            <a:r>
              <a:rPr lang="en-US" altLang="zh-CN" b="1" dirty="0"/>
              <a:t>'model.pth' </a:t>
            </a:r>
            <a:r>
              <a:rPr lang="zh-CN" altLang="en-US" b="1" dirty="0"/>
              <a:t>中，这样可以方便后续加载和使用模型。</a:t>
            </a:r>
            <a:endParaRPr lang="zh-CN" altLang="en-US" b="1" dirty="0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1576596"/>
            <a:ext cx="12192000" cy="1471448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-1" y="4192369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[tensor.detach().cpu().numpy() for tensor in tr]</a:t>
            </a:r>
            <a:r>
              <a:rPr lang="zh-CN" altLang="en-US" dirty="0"/>
              <a:t>：将训练过程中每个批次的损失值转换为 </a:t>
            </a:r>
            <a:r>
              <a:rPr lang="en-US" altLang="zh-CN" dirty="0"/>
              <a:t>NumPy </a:t>
            </a:r>
            <a:r>
              <a:rPr lang="zh-CN" altLang="en-US" dirty="0"/>
              <a:t>数组，并存储在 </a:t>
            </a:r>
            <a:r>
              <a:rPr lang="en-US" altLang="zh-CN" dirty="0"/>
              <a:t>loss_values </a:t>
            </a:r>
            <a:r>
              <a:rPr lang="zh-CN" altLang="en-US" dirty="0"/>
              <a:t>列表中。</a:t>
            </a:r>
            <a:endParaRPr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0" y="5244098"/>
            <a:ext cx="66323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list(range(len([tensor.detach().cpu().numpy() for tensor in tr])))</a:t>
            </a:r>
            <a:r>
              <a:rPr lang="zh-CN" altLang="en-US" dirty="0"/>
              <a:t>：生成与损失值列表长度相同的迭代次数列表，用作 </a:t>
            </a:r>
            <a:r>
              <a:rPr lang="en-US" altLang="zh-CN" dirty="0"/>
              <a:t>x </a:t>
            </a:r>
            <a:r>
              <a:rPr lang="zh-CN" altLang="en-US" dirty="0"/>
              <a:t>轴数据。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7063" y="3048044"/>
            <a:ext cx="4643438" cy="347201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深度视觉·原创设计 https://www.docer.com/works?userid=22383862"/>
          <p:cNvSpPr/>
          <p:nvPr/>
        </p:nvSpPr>
        <p:spPr>
          <a:xfrm flipH="1">
            <a:off x="9677400" y="4533899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" name="深度视觉·原创设计 https://www.docer.com/works?userid=22383862"/>
          <p:cNvSpPr/>
          <p:nvPr/>
        </p:nvSpPr>
        <p:spPr>
          <a:xfrm rot="10800000" flipH="1">
            <a:off x="0" y="0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" name="深度视觉·原创设计 https://www.docer.com/works?userid=22383862"/>
          <p:cNvSpPr/>
          <p:nvPr/>
        </p:nvSpPr>
        <p:spPr>
          <a:xfrm>
            <a:off x="641530" y="731430"/>
            <a:ext cx="10827660" cy="55094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89990" y="1949449"/>
            <a:ext cx="10469880" cy="2584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dirty="0"/>
              <a:t>不足和改进</a:t>
            </a:r>
            <a:endParaRPr lang="zh-CN" altLang="en-US" dirty="0"/>
          </a:p>
          <a:p>
            <a:pPr algn="l"/>
            <a:r>
              <a:rPr lang="zh-CN" altLang="en-US" dirty="0"/>
              <a:t>在未来的学习中，我们会不断的优化模型和训练的过程，</a:t>
            </a:r>
            <a:endParaRPr lang="zh-CN" altLang="en-US" dirty="0"/>
          </a:p>
          <a:p>
            <a:pPr algn="l"/>
            <a:r>
              <a:rPr lang="zh-CN" altLang="en-US" dirty="0"/>
              <a:t>模型结构的调优：</a:t>
            </a:r>
            <a:endParaRPr lang="zh-CN" altLang="en-US" dirty="0"/>
          </a:p>
          <a:p>
            <a:pPr algn="l"/>
            <a:r>
              <a:rPr lang="en-US" altLang="zh-CN" dirty="0"/>
              <a:t>	</a:t>
            </a:r>
            <a:r>
              <a:rPr lang="zh-CN" altLang="en-US" dirty="0"/>
              <a:t>考虑调整卷积层和池化层的参数，例如卷积核大小、步幅和填充，以及池化的类型和大小。</a:t>
            </a:r>
            <a:endParaRPr lang="zh-CN" altLang="en-US" dirty="0"/>
          </a:p>
          <a:p>
            <a:pPr algn="l"/>
            <a:r>
              <a:rPr lang="zh-CN" altLang="en-US" dirty="0"/>
              <a:t>这些参数的选择可能会影响模型的性能和收敛速度。</a:t>
            </a:r>
            <a:endParaRPr lang="zh-CN" altLang="en-US" dirty="0"/>
          </a:p>
          <a:p>
            <a:pPr algn="l"/>
            <a:r>
              <a:rPr lang="zh-CN" altLang="en-US" dirty="0"/>
              <a:t>学习率调度：</a:t>
            </a:r>
            <a:endParaRPr lang="zh-CN" altLang="en-US" dirty="0"/>
          </a:p>
          <a:p>
            <a:pPr algn="l"/>
            <a:r>
              <a:rPr lang="en-US" altLang="zh-CN" dirty="0"/>
              <a:t>	</a:t>
            </a:r>
            <a:r>
              <a:rPr lang="zh-CN" altLang="en-US" dirty="0"/>
              <a:t>使用学习率调度器（如optim.lr_scheduler中的方法），根据训练的进展动态调整学习率，</a:t>
            </a:r>
            <a:endParaRPr lang="zh-CN" altLang="en-US" dirty="0"/>
          </a:p>
          <a:p>
            <a:pPr algn="l"/>
            <a:r>
              <a:rPr lang="zh-CN" altLang="en-US" dirty="0"/>
              <a:t>以提高模型的稳定性和收敛速度。</a:t>
            </a:r>
            <a:endParaRPr lang="zh-CN" altLang="en-US" dirty="0"/>
          </a:p>
          <a:p>
            <a:pPr algn="l"/>
            <a:r>
              <a:rPr lang="zh-CN" altLang="en-US" dirty="0"/>
              <a:t>并且尝试自己去实现一些函数来完成参数的修改，也就是掌握其中的数学方法，而不是直接调用函数。</a:t>
            </a:r>
            <a:endParaRPr lang="en-US" altLang="zh-CN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深度视觉·原创设计 https://www.docer.com/works?userid=22383862"/>
          <p:cNvSpPr/>
          <p:nvPr/>
        </p:nvSpPr>
        <p:spPr>
          <a:xfrm flipH="1">
            <a:off x="9677400" y="4533899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" name="深度视觉·原创设计 https://www.docer.com/works?userid=22383862"/>
          <p:cNvSpPr/>
          <p:nvPr/>
        </p:nvSpPr>
        <p:spPr>
          <a:xfrm rot="10800000" flipH="1">
            <a:off x="0" y="0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8" name="深度视觉·原创设计 https://www.docer.com/works?userid=22383862"/>
          <p:cNvSpPr txBox="1"/>
          <p:nvPr/>
        </p:nvSpPr>
        <p:spPr>
          <a:xfrm>
            <a:off x="1645262" y="2813447"/>
            <a:ext cx="4857138" cy="6153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汉仪正圆-55W" panose="00020600040101010101" pitchFamily="18" charset="-122"/>
                <a:ea typeface="汉仪正圆-55W" panose="00020600040101010101" pitchFamily="18" charset="-122"/>
                <a:cs typeface="Alibaba PuHuiTi" pitchFamily="18" charset="-122"/>
                <a:sym typeface="汉仪正圆-55W" panose="00020600040101010101" pitchFamily="18" charset="-122"/>
              </a:rPr>
              <a:t>GUI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汉仪正圆-55W" panose="00020600040101010101" pitchFamily="18" charset="-122"/>
                <a:ea typeface="汉仪正圆-55W" panose="00020600040101010101" pitchFamily="18" charset="-122"/>
                <a:cs typeface="Alibaba PuHuiTi" pitchFamily="18" charset="-122"/>
                <a:sym typeface="汉仪正圆-55W" panose="00020600040101010101" pitchFamily="18" charset="-122"/>
              </a:rPr>
              <a:t>界面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汉仪正圆-55W" panose="00020600040101010101" pitchFamily="18" charset="-122"/>
              <a:ea typeface="汉仪正圆-55W" panose="00020600040101010101" pitchFamily="18" charset="-122"/>
              <a:cs typeface="Alibaba PuHuiTi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9" name="深度视觉·原创设计 https://www.docer.com/works?userid=22383862"/>
          <p:cNvSpPr/>
          <p:nvPr/>
        </p:nvSpPr>
        <p:spPr>
          <a:xfrm>
            <a:off x="1645262" y="2080208"/>
            <a:ext cx="2103800" cy="50080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dirty="0">
                <a:solidFill>
                  <a:schemeClr val="bg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cs typeface="Alibaba PuHuiTi" pitchFamily="18" charset="-122"/>
                <a:sym typeface="汉仪正圆-55W" panose="00020600040101010101" pitchFamily="18" charset="-122"/>
              </a:rPr>
              <a:t>PART 05</a:t>
            </a:r>
            <a:endParaRPr lang="zh-CN" altLang="en-US" sz="2800" dirty="0">
              <a:solidFill>
                <a:schemeClr val="bg1"/>
              </a:solidFill>
              <a:latin typeface="汉仪正圆-55W" panose="00020600040101010101" pitchFamily="18" charset="-122"/>
              <a:ea typeface="汉仪正圆-55W" panose="00020600040101010101" pitchFamily="18" charset="-122"/>
              <a:cs typeface="Alibaba PuHuiTi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12" name="深度视觉·原创设计 https://www.docer.com/works?userid=22383862"/>
          <p:cNvSpPr/>
          <p:nvPr/>
        </p:nvSpPr>
        <p:spPr>
          <a:xfrm>
            <a:off x="6763658" y="2080208"/>
            <a:ext cx="4044338" cy="2604967"/>
          </a:xfrm>
          <a:custGeom>
            <a:avLst/>
            <a:gdLst>
              <a:gd name="connsiteX0" fmla="*/ 0 w 4044338"/>
              <a:gd name="connsiteY0" fmla="*/ 0 h 2604967"/>
              <a:gd name="connsiteX1" fmla="*/ 4044338 w 4044338"/>
              <a:gd name="connsiteY1" fmla="*/ 0 h 2604967"/>
              <a:gd name="connsiteX2" fmla="*/ 4044338 w 4044338"/>
              <a:gd name="connsiteY2" fmla="*/ 2604967 h 2604967"/>
              <a:gd name="connsiteX3" fmla="*/ 0 w 4044338"/>
              <a:gd name="connsiteY3" fmla="*/ 2604967 h 260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338" h="2604967">
                <a:moveTo>
                  <a:pt x="0" y="0"/>
                </a:moveTo>
                <a:lnTo>
                  <a:pt x="4044338" y="0"/>
                </a:lnTo>
                <a:lnTo>
                  <a:pt x="4044338" y="2604967"/>
                </a:lnTo>
                <a:lnTo>
                  <a:pt x="0" y="2604967"/>
                </a:lnTo>
                <a:close/>
              </a:path>
            </a:pathLst>
          </a:custGeom>
          <a:blipFill>
            <a:blip r:embed="rId1"/>
            <a:srcRect/>
            <a:stretch>
              <a:fillRect t="-1622" b="-1622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深度视觉·原创设计 https://www.docer.com/works?userid=22383862"/>
          <p:cNvSpPr/>
          <p:nvPr/>
        </p:nvSpPr>
        <p:spPr>
          <a:xfrm flipH="1">
            <a:off x="9677400" y="4533899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" name="深度视觉·原创设计 https://www.docer.com/works?userid=22383862"/>
          <p:cNvSpPr/>
          <p:nvPr/>
        </p:nvSpPr>
        <p:spPr>
          <a:xfrm rot="10800000" flipH="1">
            <a:off x="0" y="0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564005" y="1431290"/>
            <a:ext cx="4203700" cy="1256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/>
              <a:t>GUI</a:t>
            </a:r>
            <a:r>
              <a:rPr lang="zh-CN" altLang="en-US"/>
              <a:t>界面就是我们的图形操作界面，在界面上进行描绘数字，让训练好的模型通过特定的函数转化数字为可识别的图像。</a:t>
            </a:r>
            <a:endParaRPr lang="en-US" altLang="zh-CN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5240" y="779145"/>
            <a:ext cx="3721100" cy="499872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564005" y="2870835"/>
            <a:ext cx="420433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GUI</a:t>
            </a:r>
            <a:r>
              <a:rPr lang="zh-CN" altLang="en-US"/>
              <a:t>界面中</a:t>
            </a:r>
            <a:endParaRPr lang="zh-CN" altLang="en-US"/>
          </a:p>
          <a:p>
            <a:r>
              <a:rPr lang="zh-CN" altLang="en-US"/>
              <a:t>黑幕布是提供用户描绘数字的；</a:t>
            </a:r>
            <a:endParaRPr lang="zh-CN" altLang="en-US"/>
          </a:p>
          <a:p>
            <a:r>
              <a:rPr lang="en-US" altLang="zh-CN"/>
              <a:t>Prediction</a:t>
            </a:r>
            <a:r>
              <a:rPr lang="zh-CN" altLang="en-US"/>
              <a:t>是展示预测结果；</a:t>
            </a:r>
            <a:endParaRPr lang="zh-CN" altLang="en-US"/>
          </a:p>
          <a:p>
            <a:r>
              <a:rPr lang="en-US" altLang="zh-CN"/>
              <a:t>clear</a:t>
            </a:r>
            <a:r>
              <a:rPr lang="zh-CN" altLang="en-US"/>
              <a:t>按钮是清除幕布的图像，确保幕布可以重复使用而不是一次性使用；</a:t>
            </a:r>
            <a:r>
              <a:rPr lang="en-US" altLang="zh-CN"/>
              <a:t>predict</a:t>
            </a:r>
            <a:r>
              <a:rPr lang="zh-CN" altLang="en-US"/>
              <a:t>按钮是预测用户描绘什么数字，当用户按下时会在</a:t>
            </a:r>
            <a:r>
              <a:rPr lang="en-US" altLang="zh-CN"/>
              <a:t>prediction</a:t>
            </a:r>
            <a:r>
              <a:rPr lang="zh-CN" altLang="en-US"/>
              <a:t>右侧展现预测结果。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178560" y="525780"/>
            <a:ext cx="406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GUI</a:t>
            </a:r>
            <a:r>
              <a:rPr lang="zh-CN" altLang="en-US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界面简介</a:t>
            </a:r>
            <a:endParaRPr lang="zh-CN" altLang="en-US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深度视觉·原创设计 https://www.docer.com/works?userid=22383862"/>
          <p:cNvSpPr/>
          <p:nvPr/>
        </p:nvSpPr>
        <p:spPr>
          <a:xfrm flipH="1">
            <a:off x="9677400" y="4533899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" name="深度视觉·原创设计 https://www.docer.com/works?userid=22383862"/>
          <p:cNvSpPr/>
          <p:nvPr/>
        </p:nvSpPr>
        <p:spPr>
          <a:xfrm rot="10800000" flipH="1">
            <a:off x="0" y="0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35710" y="677545"/>
            <a:ext cx="406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代码总览之初始化</a:t>
            </a:r>
            <a:r>
              <a:rPr lang="en-US" alt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GUI</a:t>
            </a:r>
            <a:r>
              <a:rPr lang="zh-CN" altLang="en-US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界面</a:t>
            </a:r>
            <a:endParaRPr lang="zh-CN" altLang="en-US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35710" y="1533525"/>
            <a:ext cx="4988560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右侧为</a:t>
            </a:r>
            <a:r>
              <a:rPr lang="en-US" altLang="zh-CN"/>
              <a:t>GUI</a:t>
            </a:r>
            <a:r>
              <a:rPr lang="zh-CN" altLang="en-US"/>
              <a:t>界面的类和初始化函数，其中</a:t>
            </a:r>
            <a:r>
              <a:rPr lang="en-US" altLang="zh-CN"/>
              <a:t>MainWindow</a:t>
            </a:r>
            <a:r>
              <a:rPr lang="zh-CN" altLang="en-US"/>
              <a:t>类继承</a:t>
            </a:r>
            <a:r>
              <a:rPr lang="en-US" altLang="zh-CN"/>
              <a:t>Qt</a:t>
            </a:r>
            <a:r>
              <a:rPr lang="zh-CN" altLang="en-US"/>
              <a:t>框架的</a:t>
            </a:r>
            <a:r>
              <a:rPr lang="en-US" altLang="zh-CN"/>
              <a:t>QMainWindow</a:t>
            </a:r>
            <a:r>
              <a:rPr lang="zh-CN" altLang="en-US"/>
              <a:t>，用于创建应用程序的主窗口，而</a:t>
            </a:r>
            <a:r>
              <a:rPr lang="en-US" altLang="zh-CN"/>
              <a:t>model</a:t>
            </a:r>
            <a:r>
              <a:rPr lang="zh-CN" altLang="en-US"/>
              <a:t>参数是指已经训练好的模型，将</a:t>
            </a:r>
            <a:r>
              <a:rPr lang="en-US" altLang="zh-CN"/>
              <a:t>model</a:t>
            </a:r>
            <a:r>
              <a:rPr lang="zh-CN" altLang="en-US"/>
              <a:t>模型切换为评估模式后在窗口投入使用。</a:t>
            </a:r>
            <a:endParaRPr lang="zh-CN" altLang="en-US"/>
          </a:p>
          <a:p>
            <a:r>
              <a:rPr lang="zh-CN" altLang="en-US"/>
              <a:t>从上到下每个模块依次是：</a:t>
            </a:r>
            <a:endParaRPr lang="zh-CN" altLang="en-US"/>
          </a:p>
          <a:p>
            <a:r>
              <a:rPr lang="zh-CN" altLang="en-US"/>
              <a:t>导入模型并切换为评估模式；</a:t>
            </a:r>
            <a:endParaRPr lang="zh-CN" altLang="en-US"/>
          </a:p>
          <a:p>
            <a:r>
              <a:rPr lang="zh-CN" altLang="en-US"/>
              <a:t>设定</a:t>
            </a:r>
            <a:r>
              <a:rPr lang="en-US" altLang="zh-CN"/>
              <a:t>GUI</a:t>
            </a:r>
            <a:r>
              <a:rPr lang="zh-CN" altLang="en-US"/>
              <a:t>界面标题、幕布和预测结果位置；</a:t>
            </a:r>
            <a:endParaRPr lang="zh-CN" altLang="en-US"/>
          </a:p>
          <a:p>
            <a:r>
              <a:rPr lang="zh-CN" altLang="en-US"/>
              <a:t>在指定位置设定清除按钮；</a:t>
            </a:r>
            <a:endParaRPr lang="zh-CN" altLang="en-US"/>
          </a:p>
          <a:p>
            <a:r>
              <a:rPr lang="zh-CN" altLang="en-US"/>
              <a:t>在指定位置设定预测按钮；</a:t>
            </a:r>
            <a:endParaRPr lang="zh-CN" altLang="en-US"/>
          </a:p>
          <a:p>
            <a:r>
              <a:rPr lang="zh-CN" altLang="en-US"/>
              <a:t>创建垂直布局管理器，将上述的组件放入管理器中；</a:t>
            </a:r>
            <a:endParaRPr lang="zh-CN" altLang="en-US"/>
          </a:p>
          <a:p>
            <a:r>
              <a:rPr lang="zh-CN" altLang="en-US"/>
              <a:t>创建主容器，将垂直布局管理器放入主容器中。</a:t>
            </a:r>
            <a:endParaRPr lang="zh-CN" altLang="en-US"/>
          </a:p>
          <a:p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475730" y="220345"/>
            <a:ext cx="5198110" cy="641731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深度视觉·原创设计 https://www.docer.com/works?userid=22383862"/>
          <p:cNvSpPr/>
          <p:nvPr/>
        </p:nvSpPr>
        <p:spPr>
          <a:xfrm flipH="1">
            <a:off x="9677400" y="4533899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" name="深度视觉·原创设计 https://www.docer.com/works?userid=22383862"/>
          <p:cNvSpPr/>
          <p:nvPr/>
        </p:nvSpPr>
        <p:spPr>
          <a:xfrm rot="10800000" flipH="1">
            <a:off x="0" y="0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1235710" y="677545"/>
            <a:ext cx="406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代码总览之预测函数</a:t>
            </a:r>
            <a:endParaRPr lang="zh-CN" altLang="en-US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124450" y="1254760"/>
            <a:ext cx="6950710" cy="471868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235710" y="1875790"/>
            <a:ext cx="3888740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predict</a:t>
            </a:r>
            <a:r>
              <a:rPr lang="zh-CN" altLang="en-US" dirty="0"/>
              <a:t>方法用于预测用户在幕布上绘制的数字，先将幕布上的内容转化为</a:t>
            </a:r>
            <a:r>
              <a:rPr lang="en-US" altLang="zh-CN" dirty="0" err="1"/>
              <a:t>Qimage</a:t>
            </a:r>
            <a:r>
              <a:rPr lang="zh-CN" altLang="en-US" dirty="0"/>
              <a:t>对象，再将图像调整为</a:t>
            </a:r>
            <a:r>
              <a:rPr lang="en-US" altLang="zh-CN" dirty="0"/>
              <a:t>28x28</a:t>
            </a:r>
            <a:r>
              <a:rPr lang="zh-CN" altLang="en-US" dirty="0"/>
              <a:t>像素大小再转换为灰度模式，作为模型的灰度输入。</a:t>
            </a:r>
            <a:endParaRPr lang="zh-CN" altLang="en-US" dirty="0"/>
          </a:p>
          <a:p>
            <a:r>
              <a:rPr lang="zh-CN" altLang="en-US" dirty="0"/>
              <a:t>随后将图像转换为</a:t>
            </a:r>
            <a:r>
              <a:rPr lang="en-US" altLang="zh-CN" dirty="0"/>
              <a:t>NumPy</a:t>
            </a:r>
            <a:r>
              <a:rPr lang="zh-CN" altLang="en-US" dirty="0"/>
              <a:t>数组</a:t>
            </a:r>
            <a:r>
              <a:rPr lang="en-US" altLang="zh-CN" dirty="0"/>
              <a:t>[1,1,28,28]</a:t>
            </a:r>
            <a:r>
              <a:rPr lang="zh-CN" altLang="en-US" dirty="0"/>
              <a:t>类型，再转为</a:t>
            </a:r>
            <a:r>
              <a:rPr lang="en-US" altLang="zh-CN" dirty="0" err="1"/>
              <a:t>pytorch</a:t>
            </a:r>
            <a:r>
              <a:rPr lang="zh-CN" altLang="en-US" dirty="0"/>
              <a:t>张量。</a:t>
            </a:r>
            <a:endParaRPr lang="zh-CN" altLang="en-US" dirty="0"/>
          </a:p>
          <a:p>
            <a:r>
              <a:rPr lang="zh-CN" altLang="en-US" dirty="0"/>
              <a:t>将得到的数据传给模型，让模型进行预测，将预测得到的结果展示在</a:t>
            </a:r>
            <a:r>
              <a:rPr lang="en-US" altLang="zh-CN" dirty="0"/>
              <a:t>GUI</a:t>
            </a:r>
            <a:r>
              <a:rPr lang="zh-CN" altLang="en-US" dirty="0"/>
              <a:t>界面上</a:t>
            </a:r>
            <a:endParaRPr lang="zh-CN" alt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深度视觉·原创设计 https://www.docer.com/works?userid=22383862"/>
          <p:cNvSpPr/>
          <p:nvPr/>
        </p:nvSpPr>
        <p:spPr>
          <a:xfrm flipH="1">
            <a:off x="9677400" y="4533899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" name="深度视觉·原创设计 https://www.docer.com/works?userid=22383862"/>
          <p:cNvSpPr/>
          <p:nvPr/>
        </p:nvSpPr>
        <p:spPr>
          <a:xfrm rot="10800000" flipH="1">
            <a:off x="0" y="0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" name="深度视觉·原创设计 https://www.docer.com/works?userid=22383862"/>
          <p:cNvSpPr/>
          <p:nvPr/>
        </p:nvSpPr>
        <p:spPr>
          <a:xfrm>
            <a:off x="682170" y="674280"/>
            <a:ext cx="10827660" cy="55094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" name="深度视觉·原创设计 https://www.docer.com/works?userid=22383862"/>
          <p:cNvSpPr/>
          <p:nvPr/>
        </p:nvSpPr>
        <p:spPr>
          <a:xfrm>
            <a:off x="2623127" y="3580209"/>
            <a:ext cx="6945746" cy="338553"/>
          </a:xfrm>
          <a:prstGeom prst="roundRect">
            <a:avLst>
              <a:gd name="adj" fmla="val 2593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7" name="深度视觉·原创设计 https://www.docer.com/works?userid=22383862"/>
          <p:cNvSpPr txBox="1"/>
          <p:nvPr/>
        </p:nvSpPr>
        <p:spPr>
          <a:xfrm>
            <a:off x="1524000" y="209596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谢谢观看</a:t>
            </a:r>
            <a:endParaRPr lang="zh-CN" altLang="en-US" sz="7200" b="1" dirty="0">
              <a:solidFill>
                <a:schemeClr val="tx1">
                  <a:lumMod val="75000"/>
                  <a:lumOff val="25000"/>
                </a:schemeClr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8" name="深度视觉·原创设计 https://www.docer.com/works?userid=22383862"/>
          <p:cNvSpPr txBox="1"/>
          <p:nvPr/>
        </p:nvSpPr>
        <p:spPr>
          <a:xfrm>
            <a:off x="2935710" y="4261677"/>
            <a:ext cx="6320580" cy="5309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Type your content here, either by copying your text, or by text, Type your content here, either by copying your text, or by copying after the text,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9" name="深度视觉·原创设计 https://www.docer.com/works?userid=22383862"/>
          <p:cNvSpPr txBox="1"/>
          <p:nvPr/>
        </p:nvSpPr>
        <p:spPr>
          <a:xfrm>
            <a:off x="3761418" y="3580208"/>
            <a:ext cx="46691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dirty="0">
                <a:solidFill>
                  <a:schemeClr val="bg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cs typeface="阿里巴巴普惠体 Light" panose="00020600040101010101" pitchFamily="18" charset="-122"/>
                <a:sym typeface="汉仪正圆-55W" panose="00020600040101010101" pitchFamily="18" charset="-122"/>
              </a:rPr>
              <a:t>Work summary report</a:t>
            </a:r>
            <a:endParaRPr lang="zh-CN" altLang="en-US" sz="1600" dirty="0">
              <a:solidFill>
                <a:schemeClr val="bg1"/>
              </a:solidFill>
              <a:latin typeface="汉仪正圆-55W" panose="00020600040101010101" pitchFamily="18" charset="-122"/>
              <a:ea typeface="汉仪正圆-55W" panose="00020600040101010101" pitchFamily="18" charset="-122"/>
              <a:cs typeface="阿里巴巴普惠体 Light" panose="00020600040101010101" pitchFamily="18" charset="-122"/>
              <a:sym typeface="汉仪正圆-55W" panose="00020600040101010101" pitchFamily="18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900.8,&quot;width&quot;:2851.2}"/>
</p:tagLst>
</file>

<file path=ppt/tags/tag2.xml><?xml version="1.0" encoding="utf-8"?>
<p:tagLst xmlns:p="http://schemas.openxmlformats.org/presentationml/2006/main">
  <p:tag name="KSO_WM_UNIT_PLACING_PICTURE_USER_VIEWPORT" val="{&quot;height&quot;:3750,&quot;width&quot;:13845}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PP_MARK_KEY" val="95fcc0de-5284-4955-a749-2b301adbb2bd"/>
  <p:tag name="COMMONDATA" val="eyJjb3VudCI6MywiaGRpZCI6IjM1ZjY5ZjAzYzI2MDYwZTUzNGI4ZDcwODUzOTIyNjQ0IiwidXNlckNvdW50IjoxfQ=="/>
  <p:tag name="commondata" val="eyJjb3VudCI6NCwiaGRpZCI6ImYyYmM0Y2Q4ODgyMTJmZDM1Y2M2MTcyMzAxMGIyY2NiIiwidXNlckNvdW50IjoxfQ=="/>
</p:tagLst>
</file>

<file path=ppt/theme/theme1.xml><?xml version="1.0" encoding="utf-8"?>
<a:theme xmlns:a="http://schemas.openxmlformats.org/drawingml/2006/main" name="Office 主题​​">
  <a:themeElements>
    <a:clrScheme name="自定义 20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265D"/>
      </a:accent1>
      <a:accent2>
        <a:srgbClr val="FEB728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2775</Words>
  <Application>WPS 演示</Application>
  <PresentationFormat>宽屏</PresentationFormat>
  <Paragraphs>174</Paragraphs>
  <Slides>24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8" baseType="lpstr">
      <vt:lpstr>Arial</vt:lpstr>
      <vt:lpstr>宋体</vt:lpstr>
      <vt:lpstr>Wingdings</vt:lpstr>
      <vt:lpstr>汉仪正圆-55W</vt:lpstr>
      <vt:lpstr>阿里巴巴普惠体 Light</vt:lpstr>
      <vt:lpstr>Alibaba PuHuiTi</vt:lpstr>
      <vt:lpstr>Calibri</vt:lpstr>
      <vt:lpstr>Source Sans Pro Light</vt:lpstr>
      <vt:lpstr>微软雅黑</vt:lpstr>
      <vt:lpstr>Arial Unicode MS</vt:lpstr>
      <vt:lpstr>等线 Light</vt:lpstr>
      <vt:lpstr>等线</vt:lpstr>
      <vt:lpstr>Segoe Print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寒冬</cp:lastModifiedBy>
  <cp:revision>19</cp:revision>
  <dcterms:created xsi:type="dcterms:W3CDTF">2022-05-31T06:39:00Z</dcterms:created>
  <dcterms:modified xsi:type="dcterms:W3CDTF">2024-06-18T02:16:14Z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KSOTemplateUUID">
    <vt:lpwstr>v1.0_mb_Jmb9RG/n/BRcF2ta8XUeyA==</vt:lpwstr>
  </property>
  <property fmtid="{D5CDD505-2E9C-101B-9397-08002B2CF9AE}" pid="4" name="ICV">
    <vt:lpwstr>6794C4BF4D7647F1BD91B6D2C640232A_12</vt:lpwstr>
  </property>
</Properties>
</file>