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59" r:id="rId5"/>
    <p:sldId id="260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1827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8717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5501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8653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2184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5825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117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4406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523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4758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2016/2/5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7805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2016/2/5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3094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组合 26"/>
          <p:cNvGrpSpPr/>
          <p:nvPr/>
        </p:nvGrpSpPr>
        <p:grpSpPr>
          <a:xfrm>
            <a:off x="431166" y="223284"/>
            <a:ext cx="11258018" cy="6029704"/>
            <a:chOff x="431166" y="223284"/>
            <a:chExt cx="11258018" cy="6029704"/>
          </a:xfrm>
        </p:grpSpPr>
        <p:sp>
          <p:nvSpPr>
            <p:cNvPr id="16" name="矩形 15"/>
            <p:cNvSpPr/>
            <p:nvPr/>
          </p:nvSpPr>
          <p:spPr>
            <a:xfrm>
              <a:off x="537574" y="1218267"/>
              <a:ext cx="2769500" cy="1689978"/>
            </a:xfrm>
            <a:prstGeom prst="rect">
              <a:avLst/>
            </a:prstGeom>
            <a:noFill/>
            <a:ln w="38100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剪去单角的矩形 3"/>
            <p:cNvSpPr/>
            <p:nvPr/>
          </p:nvSpPr>
          <p:spPr>
            <a:xfrm>
              <a:off x="742847" y="1380911"/>
              <a:ext cx="2115159" cy="608706"/>
            </a:xfrm>
            <a:prstGeom prst="snip1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 smtClean="0"/>
                <a:t>AddressOf</a:t>
              </a:r>
              <a:r>
                <a:rPr lang="en-US" altLang="zh-CN" dirty="0" smtClean="0"/>
                <a:t> </a:t>
              </a:r>
              <a:r>
                <a:rPr lang="en-US" altLang="zh-CN" dirty="0" err="1" smtClean="0"/>
                <a:t>Func</a:t>
              </a:r>
              <a:endParaRPr lang="zh-CN" altLang="en-US" dirty="0"/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3570446" y="1218267"/>
              <a:ext cx="21266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Get Function Pointer</a:t>
              </a:r>
              <a:endParaRPr lang="zh-CN" altLang="en-US" dirty="0"/>
            </a:p>
          </p:txBody>
        </p:sp>
        <p:sp>
          <p:nvSpPr>
            <p:cNvPr id="6" name="矩形 5"/>
            <p:cNvSpPr/>
            <p:nvPr/>
          </p:nvSpPr>
          <p:spPr>
            <a:xfrm>
              <a:off x="742847" y="2152261"/>
              <a:ext cx="2115159" cy="576151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Delegate</a:t>
              </a:r>
              <a:endParaRPr lang="zh-CN" altLang="en-US" dirty="0"/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3570446" y="3152786"/>
              <a:ext cx="2372497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Function </a:t>
              </a:r>
              <a:r>
                <a:rPr lang="en-US" altLang="zh-CN" dirty="0" err="1" smtClean="0"/>
                <a:t>MetaData</a:t>
              </a:r>
              <a:endParaRPr lang="en-US" altLang="zh-CN" dirty="0" smtClean="0"/>
            </a:p>
            <a:p>
              <a:pPr marL="342900" indent="-342900">
                <a:buAutoNum type="arabicPeriod"/>
              </a:pPr>
              <a:r>
                <a:rPr lang="en-US" altLang="zh-CN" dirty="0" smtClean="0"/>
                <a:t>Name</a:t>
              </a:r>
            </a:p>
            <a:p>
              <a:pPr marL="342900" indent="-342900">
                <a:buAutoNum type="arabicPeriod"/>
              </a:pPr>
              <a:r>
                <a:rPr lang="en-US" altLang="zh-CN" dirty="0" smtClean="0"/>
                <a:t>Parameter Info</a:t>
              </a:r>
            </a:p>
            <a:p>
              <a:pPr marL="342900" indent="-342900">
                <a:buAutoNum type="arabicPeriod"/>
              </a:pPr>
              <a:r>
                <a:rPr lang="en-US" altLang="zh-CN" dirty="0" smtClean="0"/>
                <a:t>Declaring Type</a:t>
              </a:r>
            </a:p>
            <a:p>
              <a:pPr marL="342900" indent="-342900">
                <a:buAutoNum type="arabicPeriod"/>
              </a:pPr>
              <a:r>
                <a:rPr lang="en-US" altLang="zh-CN" dirty="0" smtClean="0"/>
                <a:t>Assembly Name</a:t>
              </a:r>
              <a:endParaRPr lang="zh-CN" altLang="en-US" dirty="0"/>
            </a:p>
          </p:txBody>
        </p:sp>
        <p:sp>
          <p:nvSpPr>
            <p:cNvPr id="10" name="矩形 9"/>
            <p:cNvSpPr/>
            <p:nvPr/>
          </p:nvSpPr>
          <p:spPr>
            <a:xfrm>
              <a:off x="537573" y="5774038"/>
              <a:ext cx="2896241" cy="478950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Reflection Invoke</a:t>
              </a:r>
              <a:endParaRPr lang="zh-CN" altLang="en-US" dirty="0"/>
            </a:p>
          </p:txBody>
        </p:sp>
        <p:sp>
          <p:nvSpPr>
            <p:cNvPr id="11" name="下箭头 10"/>
            <p:cNvSpPr/>
            <p:nvPr/>
          </p:nvSpPr>
          <p:spPr>
            <a:xfrm>
              <a:off x="926191" y="3361912"/>
              <a:ext cx="1992266" cy="1149739"/>
            </a:xfrm>
            <a:prstGeom prst="downArrow">
              <a:avLst>
                <a:gd name="adj1" fmla="val 73417"/>
                <a:gd name="adj2" fmla="val 48376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zh-CN" sz="2000" dirty="0" smtClean="0"/>
            </a:p>
            <a:p>
              <a:pPr algn="ctr"/>
              <a:r>
                <a:rPr lang="en-US" altLang="zh-CN" sz="2000" dirty="0" err="1" smtClean="0"/>
                <a:t>Json</a:t>
              </a:r>
              <a:r>
                <a:rPr lang="en-US" altLang="zh-CN" sz="2000" dirty="0" smtClean="0"/>
                <a:t> </a:t>
              </a:r>
              <a:r>
                <a:rPr lang="en-US" altLang="zh-CN" sz="2000" dirty="0"/>
                <a:t>Net Transfer</a:t>
              </a:r>
              <a:endParaRPr lang="zh-CN" altLang="en-US" sz="2000" dirty="0"/>
            </a:p>
            <a:p>
              <a:pPr algn="ctr"/>
              <a:endParaRPr lang="zh-CN" altLang="en-US" sz="1400" dirty="0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431166" y="223284"/>
              <a:ext cx="112580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err="1" smtClean="0"/>
                <a:t>Microsoft.VisualBasic.ComputingServices.TaskHost.Invoke</a:t>
              </a:r>
              <a:r>
                <a:rPr lang="en-US" altLang="zh-CN" dirty="0" smtClean="0"/>
                <a:t>(Of </a:t>
              </a:r>
              <a:r>
                <a:rPr lang="en-US" altLang="zh-CN" dirty="0"/>
                <a:t>T)(target As [Delegate], </a:t>
              </a:r>
              <a:r>
                <a:rPr lang="en-US" altLang="zh-CN" dirty="0" err="1"/>
                <a:t>ParamArray</a:t>
              </a:r>
              <a:r>
                <a:rPr lang="en-US" altLang="zh-CN" dirty="0"/>
                <a:t> </a:t>
              </a:r>
              <a:r>
                <a:rPr lang="en-US" altLang="zh-CN" dirty="0" err="1"/>
                <a:t>args</a:t>
              </a:r>
              <a:r>
                <a:rPr lang="en-US" altLang="zh-CN" dirty="0"/>
                <a:t> As Object()) As T</a:t>
              </a:r>
              <a:endParaRPr lang="zh-CN" altLang="en-US" dirty="0"/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5942943" y="3461092"/>
              <a:ext cx="53558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Public Function TestExample1(</a:t>
              </a:r>
              <a:r>
                <a:rPr lang="en-US" altLang="zh-CN" dirty="0" err="1"/>
                <a:t>msg</a:t>
              </a:r>
              <a:r>
                <a:rPr lang="en-US" altLang="zh-CN" dirty="0"/>
                <a:t> As String) As Integer</a:t>
              </a:r>
              <a:endParaRPr lang="zh-CN" altLang="en-US" dirty="0"/>
            </a:p>
          </p:txBody>
        </p:sp>
        <p:sp>
          <p:nvSpPr>
            <p:cNvPr id="14" name="下箭头 13"/>
            <p:cNvSpPr/>
            <p:nvPr/>
          </p:nvSpPr>
          <p:spPr>
            <a:xfrm rot="10800000">
              <a:off x="8864119" y="2831629"/>
              <a:ext cx="681097" cy="629463"/>
            </a:xfrm>
            <a:prstGeom prst="down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3570446" y="1822607"/>
              <a:ext cx="706847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' Gets the function pointer on the remote </a:t>
              </a:r>
              <a:r>
                <a:rPr lang="en-US" altLang="zh-CN" dirty="0" smtClean="0"/>
                <a:t>machine By </a:t>
              </a:r>
              <a:r>
                <a:rPr lang="en-US" altLang="zh-CN" dirty="0" err="1" smtClean="0"/>
                <a:t>AddressOf</a:t>
              </a:r>
              <a:endParaRPr lang="en-US" altLang="zh-CN" dirty="0" smtClean="0"/>
            </a:p>
            <a:p>
              <a:r>
                <a:rPr lang="en-US" altLang="zh-CN" dirty="0" smtClean="0"/>
                <a:t>Dim </a:t>
              </a:r>
              <a:r>
                <a:rPr lang="en-US" altLang="zh-CN" dirty="0" err="1"/>
                <a:t>remoteFunc</a:t>
              </a:r>
              <a:r>
                <a:rPr lang="en-US" altLang="zh-CN" dirty="0"/>
                <a:t> As </a:t>
              </a:r>
              <a:r>
                <a:rPr lang="en-US" altLang="zh-CN" dirty="0" err="1"/>
                <a:t>Func</a:t>
              </a:r>
              <a:r>
                <a:rPr lang="en-US" altLang="zh-CN" dirty="0"/>
                <a:t>(Of String, Integer) = </a:t>
              </a:r>
              <a:r>
                <a:rPr lang="en-US" altLang="zh-CN" dirty="0" err="1"/>
                <a:t>AddressOf</a:t>
              </a:r>
              <a:r>
                <a:rPr lang="en-US" altLang="zh-CN" dirty="0"/>
                <a:t> </a:t>
              </a:r>
              <a:r>
                <a:rPr lang="en-US" altLang="zh-CN" dirty="0" smtClean="0"/>
                <a:t>TestExample1</a:t>
              </a:r>
            </a:p>
            <a:p>
              <a:r>
                <a:rPr lang="en-US" altLang="zh-CN" dirty="0" smtClean="0"/>
                <a:t>Dim result </a:t>
              </a:r>
              <a:r>
                <a:rPr lang="en-US" altLang="zh-CN" dirty="0"/>
                <a:t>As Integer =  </a:t>
              </a:r>
              <a:r>
                <a:rPr lang="en-US" altLang="zh-CN" dirty="0" err="1" smtClean="0"/>
                <a:t>TaskHost.Invoke</a:t>
              </a:r>
              <a:r>
                <a:rPr lang="en-US" altLang="zh-CN" dirty="0" smtClean="0"/>
                <a:t>(Of </a:t>
              </a:r>
              <a:r>
                <a:rPr lang="en-US" altLang="zh-CN" dirty="0"/>
                <a:t>Integer)(</a:t>
              </a:r>
              <a:r>
                <a:rPr lang="en-US" altLang="zh-CN" dirty="0" err="1"/>
                <a:t>remoteFunc</a:t>
              </a:r>
              <a:r>
                <a:rPr lang="en-US" altLang="zh-CN" dirty="0"/>
                <a:t>, </a:t>
              </a:r>
              <a:r>
                <a:rPr lang="en-US" altLang="zh-CN" dirty="0" err="1"/>
                <a:t>msg</a:t>
              </a:r>
              <a:r>
                <a:rPr lang="en-US" altLang="zh-CN" dirty="0" smtClean="0"/>
                <a:t>)</a:t>
              </a:r>
              <a:endParaRPr lang="zh-CN" altLang="en-US" dirty="0"/>
            </a:p>
          </p:txBody>
        </p:sp>
        <p:sp>
          <p:nvSpPr>
            <p:cNvPr id="9" name="对角圆角矩形 8"/>
            <p:cNvSpPr/>
            <p:nvPr/>
          </p:nvSpPr>
          <p:spPr>
            <a:xfrm>
              <a:off x="537572" y="4855410"/>
              <a:ext cx="2896241" cy="678504"/>
            </a:xfrm>
            <a:prstGeom prst="round2Diag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 smtClean="0"/>
                <a:t>Delegate@RemoteMachine</a:t>
              </a:r>
              <a:endParaRPr lang="zh-CN" altLang="en-US" dirty="0"/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3613567" y="4825330"/>
              <a:ext cx="29064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Reconstruct Function Pointer</a:t>
              </a:r>
              <a:endParaRPr lang="zh-CN" altLang="en-US" dirty="0"/>
            </a:p>
          </p:txBody>
        </p:sp>
        <p:cxnSp>
          <p:nvCxnSpPr>
            <p:cNvPr id="19" name="肘形连接符 18"/>
            <p:cNvCxnSpPr>
              <a:endCxn id="5" idx="3"/>
            </p:cNvCxnSpPr>
            <p:nvPr/>
          </p:nvCxnSpPr>
          <p:spPr>
            <a:xfrm rot="10800000" flipV="1">
              <a:off x="5697119" y="592615"/>
              <a:ext cx="1151551" cy="810317"/>
            </a:xfrm>
            <a:prstGeom prst="bentConnector3">
              <a:avLst>
                <a:gd name="adj1" fmla="val -2667"/>
              </a:avLst>
            </a:prstGeom>
            <a:ln w="635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肘形连接符 21"/>
            <p:cNvCxnSpPr/>
            <p:nvPr/>
          </p:nvCxnSpPr>
          <p:spPr>
            <a:xfrm flipV="1">
              <a:off x="3713584" y="587303"/>
              <a:ext cx="7735076" cy="5426210"/>
            </a:xfrm>
            <a:prstGeom prst="bentConnector3">
              <a:avLst>
                <a:gd name="adj1" fmla="val 99940"/>
              </a:avLst>
            </a:prstGeom>
            <a:ln w="635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右箭头 25"/>
            <p:cNvSpPr/>
            <p:nvPr/>
          </p:nvSpPr>
          <p:spPr>
            <a:xfrm>
              <a:off x="7016620" y="5103845"/>
              <a:ext cx="2528595" cy="783771"/>
            </a:xfrm>
            <a:prstGeom prst="rightArrow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600" dirty="0" smtClean="0"/>
                <a:t>Result </a:t>
              </a:r>
              <a:r>
                <a:rPr lang="en-US" altLang="zh-CN" sz="1600" dirty="0" err="1" smtClean="0"/>
                <a:t>Json</a:t>
              </a:r>
              <a:r>
                <a:rPr lang="en-US" altLang="zh-CN" sz="1600" dirty="0" smtClean="0"/>
                <a:t> Net Transfer</a:t>
              </a:r>
              <a:endParaRPr lang="zh-CN" alt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902403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组合 24"/>
          <p:cNvGrpSpPr/>
          <p:nvPr/>
        </p:nvGrpSpPr>
        <p:grpSpPr>
          <a:xfrm>
            <a:off x="640210" y="286404"/>
            <a:ext cx="10377384" cy="6235694"/>
            <a:chOff x="518912" y="286404"/>
            <a:chExt cx="10377384" cy="6235694"/>
          </a:xfrm>
        </p:grpSpPr>
        <p:sp>
          <p:nvSpPr>
            <p:cNvPr id="16" name="矩形 15"/>
            <p:cNvSpPr/>
            <p:nvPr/>
          </p:nvSpPr>
          <p:spPr>
            <a:xfrm>
              <a:off x="518913" y="1292911"/>
              <a:ext cx="2769500" cy="1689978"/>
            </a:xfrm>
            <a:prstGeom prst="rect">
              <a:avLst/>
            </a:prstGeom>
            <a:noFill/>
            <a:ln w="38100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剪去单角的矩形 3"/>
            <p:cNvSpPr/>
            <p:nvPr/>
          </p:nvSpPr>
          <p:spPr>
            <a:xfrm>
              <a:off x="724186" y="1455555"/>
              <a:ext cx="2115159" cy="608706"/>
            </a:xfrm>
            <a:prstGeom prst="snip1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 smtClean="0"/>
                <a:t>AddressOf</a:t>
              </a:r>
              <a:r>
                <a:rPr lang="en-US" altLang="zh-CN" dirty="0" smtClean="0"/>
                <a:t> </a:t>
              </a:r>
              <a:r>
                <a:rPr lang="en-US" altLang="zh-CN" dirty="0" err="1" smtClean="0"/>
                <a:t>Func</a:t>
              </a:r>
              <a:endParaRPr lang="zh-CN" altLang="en-US" dirty="0"/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3557802" y="1430044"/>
              <a:ext cx="21266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Get Function Pointer</a:t>
              </a:r>
              <a:endParaRPr lang="zh-CN" altLang="en-US" dirty="0"/>
            </a:p>
          </p:txBody>
        </p:sp>
        <p:sp>
          <p:nvSpPr>
            <p:cNvPr id="6" name="矩形 5"/>
            <p:cNvSpPr/>
            <p:nvPr/>
          </p:nvSpPr>
          <p:spPr>
            <a:xfrm>
              <a:off x="724186" y="2226905"/>
              <a:ext cx="2115159" cy="576151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Delegate</a:t>
              </a:r>
              <a:endParaRPr lang="zh-CN" altLang="en-US" dirty="0"/>
            </a:p>
          </p:txBody>
        </p:sp>
        <p:sp>
          <p:nvSpPr>
            <p:cNvPr id="10" name="矩形 9"/>
            <p:cNvSpPr/>
            <p:nvPr/>
          </p:nvSpPr>
          <p:spPr>
            <a:xfrm>
              <a:off x="518912" y="5381072"/>
              <a:ext cx="2896241" cy="478950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Reflection Invoke</a:t>
              </a:r>
              <a:endParaRPr lang="zh-CN" altLang="en-US" dirty="0"/>
            </a:p>
          </p:txBody>
        </p:sp>
        <p:sp>
          <p:nvSpPr>
            <p:cNvPr id="11" name="下箭头 10"/>
            <p:cNvSpPr/>
            <p:nvPr/>
          </p:nvSpPr>
          <p:spPr>
            <a:xfrm>
              <a:off x="847079" y="3145532"/>
              <a:ext cx="1992266" cy="1149739"/>
            </a:xfrm>
            <a:prstGeom prst="downArrow">
              <a:avLst>
                <a:gd name="adj1" fmla="val 73417"/>
                <a:gd name="adj2" fmla="val 48376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zh-CN" sz="2000" dirty="0" smtClean="0"/>
            </a:p>
            <a:p>
              <a:pPr algn="ctr"/>
              <a:r>
                <a:rPr lang="en-US" altLang="zh-CN" sz="2000" dirty="0" err="1" smtClean="0"/>
                <a:t>Json</a:t>
              </a:r>
              <a:r>
                <a:rPr lang="en-US" altLang="zh-CN" sz="2000" dirty="0" smtClean="0"/>
                <a:t> </a:t>
              </a:r>
              <a:r>
                <a:rPr lang="en-US" altLang="zh-CN" sz="2000" dirty="0"/>
                <a:t>Net Transfer</a:t>
              </a:r>
              <a:endParaRPr lang="zh-CN" altLang="en-US" sz="2000" dirty="0"/>
            </a:p>
            <a:p>
              <a:pPr algn="ctr"/>
              <a:endParaRPr lang="zh-CN" altLang="en-US" sz="1400" dirty="0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518912" y="286404"/>
              <a:ext cx="1028538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Imports </a:t>
              </a:r>
              <a:r>
                <a:rPr lang="en-US" altLang="zh-CN" dirty="0" err="1" smtClean="0"/>
                <a:t>Microsoft.VisualBasic.ComputingServices</a:t>
              </a:r>
              <a:endParaRPr lang="en-US" altLang="zh-CN" dirty="0" smtClean="0"/>
            </a:p>
            <a:p>
              <a:r>
                <a:rPr lang="en-US" altLang="zh-CN" dirty="0" smtClean="0"/>
                <a:t>                       </a:t>
              </a:r>
              <a:r>
                <a:rPr lang="en-US" altLang="zh-CN" dirty="0" smtClean="0">
                  <a:sym typeface="Wingdings" panose="05000000000000000000" pitchFamily="2" charset="2"/>
                </a:rPr>
                <a:t>            </a:t>
              </a:r>
              <a:r>
                <a:rPr lang="en-US" altLang="zh-CN" dirty="0" err="1" smtClean="0"/>
                <a:t>TaskHost.AsLinq</a:t>
              </a:r>
              <a:r>
                <a:rPr lang="en-US" altLang="zh-CN" dirty="0" smtClean="0"/>
                <a:t>(Of </a:t>
              </a:r>
              <a:r>
                <a:rPr lang="en-US" altLang="zh-CN" dirty="0"/>
                <a:t>T)(target As [Delegate], </a:t>
              </a:r>
              <a:r>
                <a:rPr lang="en-US" altLang="zh-CN" dirty="0" err="1"/>
                <a:t>ParamArray</a:t>
              </a:r>
              <a:r>
                <a:rPr lang="en-US" altLang="zh-CN" dirty="0"/>
                <a:t> </a:t>
              </a:r>
              <a:r>
                <a:rPr lang="en-US" altLang="zh-CN" dirty="0" err="1"/>
                <a:t>args</a:t>
              </a:r>
              <a:r>
                <a:rPr lang="en-US" altLang="zh-CN" dirty="0"/>
                <a:t> As Object()) As </a:t>
              </a:r>
              <a:r>
                <a:rPr lang="en-US" altLang="zh-CN" dirty="0" err="1"/>
                <a:t>ILinq</a:t>
              </a:r>
              <a:r>
                <a:rPr lang="en-US" altLang="zh-CN" dirty="0"/>
                <a:t>(Of T)</a:t>
              </a:r>
              <a:endParaRPr lang="zh-CN" altLang="en-US" dirty="0"/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4330882" y="3635477"/>
              <a:ext cx="53341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Public Function </a:t>
              </a:r>
              <a:r>
                <a:rPr lang="en-US" altLang="zh-CN" dirty="0" smtClean="0"/>
                <a:t>TestExample2(n As Integer) </a:t>
              </a:r>
              <a:r>
                <a:rPr lang="en-US" altLang="zh-CN" dirty="0"/>
                <a:t>As </a:t>
              </a:r>
              <a:r>
                <a:rPr lang="en-US" altLang="zh-CN" dirty="0" smtClean="0"/>
                <a:t>Integer()</a:t>
              </a:r>
              <a:endParaRPr lang="zh-CN" altLang="en-US" dirty="0"/>
            </a:p>
          </p:txBody>
        </p:sp>
        <p:sp>
          <p:nvSpPr>
            <p:cNvPr id="14" name="下箭头 13"/>
            <p:cNvSpPr/>
            <p:nvPr/>
          </p:nvSpPr>
          <p:spPr>
            <a:xfrm rot="10800000">
              <a:off x="8845458" y="2906273"/>
              <a:ext cx="681097" cy="629463"/>
            </a:xfrm>
            <a:prstGeom prst="down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3551785" y="1897251"/>
              <a:ext cx="7344511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' Gets the function pointer on the remote </a:t>
              </a:r>
              <a:r>
                <a:rPr lang="en-US" altLang="zh-CN" dirty="0" smtClean="0"/>
                <a:t>machine By </a:t>
              </a:r>
              <a:r>
                <a:rPr lang="en-US" altLang="zh-CN" dirty="0" err="1" smtClean="0"/>
                <a:t>AddressOf</a:t>
              </a:r>
              <a:endParaRPr lang="en-US" altLang="zh-CN" dirty="0" smtClean="0"/>
            </a:p>
            <a:p>
              <a:r>
                <a:rPr lang="en-US" altLang="zh-CN" dirty="0" smtClean="0"/>
                <a:t>Dim </a:t>
              </a:r>
              <a:r>
                <a:rPr lang="en-US" altLang="zh-CN" dirty="0" err="1"/>
                <a:t>remoteFunc</a:t>
              </a:r>
              <a:r>
                <a:rPr lang="en-US" altLang="zh-CN" dirty="0"/>
                <a:t> As </a:t>
              </a:r>
              <a:r>
                <a:rPr lang="en-US" altLang="zh-CN" dirty="0" err="1"/>
                <a:t>Func</a:t>
              </a:r>
              <a:r>
                <a:rPr lang="en-US" altLang="zh-CN" dirty="0"/>
                <a:t>(Of </a:t>
              </a:r>
              <a:r>
                <a:rPr lang="en-US" altLang="zh-CN" dirty="0" smtClean="0"/>
                <a:t>Integer, </a:t>
              </a:r>
              <a:r>
                <a:rPr lang="en-US" altLang="zh-CN" dirty="0"/>
                <a:t>Integer) = </a:t>
              </a:r>
              <a:r>
                <a:rPr lang="en-US" altLang="zh-CN" dirty="0" err="1"/>
                <a:t>AddressOf</a:t>
              </a:r>
              <a:r>
                <a:rPr lang="en-US" altLang="zh-CN" dirty="0"/>
                <a:t> </a:t>
              </a:r>
              <a:r>
                <a:rPr lang="en-US" altLang="zh-CN" dirty="0" smtClean="0"/>
                <a:t>TestExample2</a:t>
              </a:r>
            </a:p>
            <a:p>
              <a:r>
                <a:rPr lang="en-US" altLang="zh-CN" dirty="0" smtClean="0"/>
                <a:t>Dim result </a:t>
              </a:r>
              <a:r>
                <a:rPr lang="en-US" altLang="zh-CN" dirty="0"/>
                <a:t>As </a:t>
              </a:r>
              <a:r>
                <a:rPr lang="en-US" altLang="zh-CN" dirty="0" err="1" smtClean="0"/>
                <a:t>ILinq</a:t>
              </a:r>
              <a:r>
                <a:rPr lang="en-US" altLang="zh-CN" dirty="0" smtClean="0"/>
                <a:t>(Of Integer) </a:t>
              </a:r>
              <a:r>
                <a:rPr lang="en-US" altLang="zh-CN" dirty="0"/>
                <a:t>=  </a:t>
              </a:r>
              <a:r>
                <a:rPr lang="en-US" altLang="zh-CN" dirty="0" err="1" smtClean="0"/>
                <a:t>TaskHost.AsLinq</a:t>
              </a:r>
              <a:r>
                <a:rPr lang="en-US" altLang="zh-CN" dirty="0" smtClean="0"/>
                <a:t>(Of </a:t>
              </a:r>
              <a:r>
                <a:rPr lang="en-US" altLang="zh-CN" dirty="0"/>
                <a:t>Integer)(</a:t>
              </a:r>
              <a:r>
                <a:rPr lang="en-US" altLang="zh-CN" dirty="0" err="1"/>
                <a:t>remoteFunc</a:t>
              </a:r>
              <a:r>
                <a:rPr lang="en-US" altLang="zh-CN" dirty="0"/>
                <a:t>, </a:t>
              </a:r>
              <a:r>
                <a:rPr lang="en-US" altLang="zh-CN" dirty="0" smtClean="0"/>
                <a:t>5)</a:t>
              </a:r>
              <a:endParaRPr lang="zh-CN" altLang="en-US" dirty="0"/>
            </a:p>
          </p:txBody>
        </p:sp>
        <p:sp>
          <p:nvSpPr>
            <p:cNvPr id="9" name="对角圆角矩形 8"/>
            <p:cNvSpPr/>
            <p:nvPr/>
          </p:nvSpPr>
          <p:spPr>
            <a:xfrm>
              <a:off x="518912" y="4547640"/>
              <a:ext cx="2896241" cy="678504"/>
            </a:xfrm>
            <a:prstGeom prst="round2Diag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 smtClean="0"/>
                <a:t>Delegate@RemoteMachine</a:t>
              </a:r>
              <a:endParaRPr lang="zh-CN" altLang="en-US" dirty="0"/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3660085" y="4702226"/>
              <a:ext cx="29064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Reconstruct Function Pointer</a:t>
              </a:r>
              <a:endParaRPr lang="zh-CN" altLang="en-US" dirty="0"/>
            </a:p>
          </p:txBody>
        </p:sp>
        <p:cxnSp>
          <p:nvCxnSpPr>
            <p:cNvPr id="19" name="肘形连接符 18"/>
            <p:cNvCxnSpPr/>
            <p:nvPr/>
          </p:nvCxnSpPr>
          <p:spPr>
            <a:xfrm rot="16200000" flipH="1">
              <a:off x="5176961" y="1024951"/>
              <a:ext cx="693729" cy="509298"/>
            </a:xfrm>
            <a:prstGeom prst="bentConnector4">
              <a:avLst>
                <a:gd name="adj1" fmla="val 36690"/>
                <a:gd name="adj2" fmla="val 144885"/>
              </a:avLst>
            </a:prstGeom>
            <a:ln w="635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肘形连接符 21"/>
            <p:cNvCxnSpPr>
              <a:stCxn id="18" idx="3"/>
              <a:endCxn id="12" idx="3"/>
            </p:cNvCxnSpPr>
            <p:nvPr/>
          </p:nvCxnSpPr>
          <p:spPr>
            <a:xfrm flipV="1">
              <a:off x="3415153" y="609570"/>
              <a:ext cx="7389139" cy="5695558"/>
            </a:xfrm>
            <a:prstGeom prst="bentConnector3">
              <a:avLst>
                <a:gd name="adj1" fmla="val 103094"/>
              </a:avLst>
            </a:prstGeom>
            <a:ln w="635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右箭头 25"/>
            <p:cNvSpPr/>
            <p:nvPr/>
          </p:nvSpPr>
          <p:spPr>
            <a:xfrm>
              <a:off x="5661602" y="5564203"/>
              <a:ext cx="2528595" cy="783771"/>
            </a:xfrm>
            <a:prstGeom prst="rightArrow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600" dirty="0" smtClean="0"/>
                <a:t>Result </a:t>
              </a:r>
              <a:r>
                <a:rPr lang="en-US" altLang="zh-CN" sz="1600" dirty="0" err="1" smtClean="0"/>
                <a:t>Json</a:t>
              </a:r>
              <a:r>
                <a:rPr lang="en-US" altLang="zh-CN" sz="1600" dirty="0" smtClean="0"/>
                <a:t> Net Transfer</a:t>
              </a:r>
              <a:endParaRPr lang="zh-CN" altLang="en-US" sz="1600" dirty="0"/>
            </a:p>
          </p:txBody>
        </p:sp>
        <p:sp>
          <p:nvSpPr>
            <p:cNvPr id="18" name="圆角矩形 17"/>
            <p:cNvSpPr/>
            <p:nvPr/>
          </p:nvSpPr>
          <p:spPr>
            <a:xfrm>
              <a:off x="518912" y="6088157"/>
              <a:ext cx="2896241" cy="433941"/>
            </a:xfrm>
            <a:prstGeom prst="round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>
                  <a:sym typeface="Wingdings" panose="05000000000000000000" pitchFamily="2" charset="2"/>
                </a:rPr>
                <a:t>  </a:t>
              </a:r>
              <a:r>
                <a:rPr lang="en-US" altLang="zh-CN" b="1" dirty="0" err="1" smtClean="0"/>
                <a:t>LinqProvider</a:t>
              </a:r>
              <a:endParaRPr lang="zh-CN" altLang="en-US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4191686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/>
        </p:nvGrpSpPr>
        <p:grpSpPr>
          <a:xfrm>
            <a:off x="1315616" y="751114"/>
            <a:ext cx="7976507" cy="5005874"/>
            <a:chOff x="522514" y="545841"/>
            <a:chExt cx="7976507" cy="5005874"/>
          </a:xfrm>
        </p:grpSpPr>
        <p:sp>
          <p:nvSpPr>
            <p:cNvPr id="12" name="下箭头 11"/>
            <p:cNvSpPr/>
            <p:nvPr/>
          </p:nvSpPr>
          <p:spPr>
            <a:xfrm>
              <a:off x="3200400" y="2174033"/>
              <a:ext cx="2649894" cy="2099387"/>
            </a:xfrm>
            <a:prstGeom prst="downArrow">
              <a:avLst>
                <a:gd name="adj1" fmla="val 50000"/>
                <a:gd name="adj2" fmla="val 37111"/>
              </a:avLst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/>
          </p:nvSpPr>
          <p:spPr>
            <a:xfrm>
              <a:off x="5365102" y="545841"/>
              <a:ext cx="2957804" cy="1450910"/>
            </a:xfrm>
            <a:prstGeom prst="rect">
              <a:avLst/>
            </a:prstGeom>
            <a:noFill/>
            <a:ln w="63500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" name="矩形 1"/>
            <p:cNvSpPr/>
            <p:nvPr/>
          </p:nvSpPr>
          <p:spPr>
            <a:xfrm>
              <a:off x="1698171" y="2346649"/>
              <a:ext cx="5878286" cy="895738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 smtClean="0"/>
                <a:t>Microsoft.VisualBasic.ComputingServices</a:t>
              </a:r>
              <a:r>
                <a:rPr lang="en-US" altLang="zh-CN" dirty="0" smtClean="0"/>
                <a:t>    </a:t>
              </a:r>
            </a:p>
            <a:p>
              <a:pPr algn="ctr"/>
              <a:r>
                <a:rPr lang="en-US" altLang="zh-CN" dirty="0" smtClean="0"/>
                <a:t>Parallel Library</a:t>
              </a:r>
            </a:p>
          </p:txBody>
        </p:sp>
        <p:sp>
          <p:nvSpPr>
            <p:cNvPr id="3" name="矩形 2"/>
            <p:cNvSpPr/>
            <p:nvPr/>
          </p:nvSpPr>
          <p:spPr>
            <a:xfrm>
              <a:off x="522514" y="550506"/>
              <a:ext cx="1847462" cy="1446245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Windows Phone/UWP Program</a:t>
              </a:r>
              <a:endParaRPr lang="zh-CN" altLang="en-US" dirty="0"/>
            </a:p>
          </p:txBody>
        </p:sp>
        <p:sp>
          <p:nvSpPr>
            <p:cNvPr id="6" name="剪去单角的矩形 5"/>
            <p:cNvSpPr/>
            <p:nvPr/>
          </p:nvSpPr>
          <p:spPr>
            <a:xfrm>
              <a:off x="1698170" y="4488024"/>
              <a:ext cx="2724539" cy="1063690"/>
            </a:xfrm>
            <a:prstGeom prst="snip1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Microsoft Azure Cloud</a:t>
              </a:r>
              <a:endParaRPr lang="zh-CN" altLang="en-US" dirty="0"/>
            </a:p>
          </p:txBody>
        </p:sp>
        <p:sp>
          <p:nvSpPr>
            <p:cNvPr id="7" name="矩形 6"/>
            <p:cNvSpPr/>
            <p:nvPr/>
          </p:nvSpPr>
          <p:spPr>
            <a:xfrm>
              <a:off x="4870580" y="4488025"/>
              <a:ext cx="2705877" cy="1063690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Cloud Computing on Your own server cluster</a:t>
              </a:r>
              <a:endParaRPr lang="zh-CN" altLang="en-US" dirty="0"/>
            </a:p>
          </p:txBody>
        </p:sp>
        <p:sp>
          <p:nvSpPr>
            <p:cNvPr id="8" name="矩形 7"/>
            <p:cNvSpPr/>
            <p:nvPr/>
          </p:nvSpPr>
          <p:spPr>
            <a:xfrm>
              <a:off x="5568042" y="641479"/>
              <a:ext cx="2446954" cy="830425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Linux/Mac Program</a:t>
              </a:r>
              <a:endParaRPr lang="zh-CN" altLang="en-US" dirty="0"/>
            </a:p>
          </p:txBody>
        </p:sp>
        <p:sp>
          <p:nvSpPr>
            <p:cNvPr id="9" name="矩形 8"/>
            <p:cNvSpPr/>
            <p:nvPr/>
          </p:nvSpPr>
          <p:spPr>
            <a:xfrm>
              <a:off x="2646006" y="550505"/>
              <a:ext cx="2005304" cy="1446246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VisualBasic/C# Win32 </a:t>
              </a:r>
            </a:p>
            <a:p>
              <a:pPr algn="ctr"/>
              <a:r>
                <a:rPr lang="en-US" altLang="zh-CN" dirty="0" smtClean="0"/>
                <a:t>Program</a:t>
              </a:r>
              <a:endParaRPr lang="zh-CN" altLang="en-US" dirty="0"/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5494564" y="1567542"/>
              <a:ext cx="30044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Latest Mono Environment</a:t>
              </a:r>
              <a:endParaRPr lang="zh-CN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516613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组合 26"/>
          <p:cNvGrpSpPr/>
          <p:nvPr/>
        </p:nvGrpSpPr>
        <p:grpSpPr>
          <a:xfrm>
            <a:off x="484405" y="701274"/>
            <a:ext cx="10019666" cy="5448018"/>
            <a:chOff x="484405" y="701274"/>
            <a:chExt cx="10019666" cy="5448018"/>
          </a:xfrm>
        </p:grpSpPr>
        <p:sp>
          <p:nvSpPr>
            <p:cNvPr id="4" name="文本框 3"/>
            <p:cNvSpPr txBox="1"/>
            <p:nvPr/>
          </p:nvSpPr>
          <p:spPr>
            <a:xfrm>
              <a:off x="484405" y="701274"/>
              <a:ext cx="9580571" cy="17543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err="1" smtClean="0">
                  <a:sym typeface="Wingdings" panose="05000000000000000000" pitchFamily="2" charset="2"/>
                </a:rPr>
                <a:t>LocalMachine</a:t>
              </a:r>
              <a:endParaRPr lang="en-US" altLang="zh-CN" dirty="0" smtClean="0">
                <a:sym typeface="Wingdings" panose="05000000000000000000" pitchFamily="2" charset="2"/>
              </a:endParaRPr>
            </a:p>
            <a:p>
              <a:endParaRPr lang="en-US" altLang="zh-CN" dirty="0" smtClean="0">
                <a:sym typeface="Wingdings" panose="05000000000000000000" pitchFamily="2" charset="2"/>
              </a:endParaRPr>
            </a:p>
            <a:p>
              <a:pPr marL="285750" indent="-285750">
                <a:buFont typeface="Wingdings" panose="05000000000000000000" pitchFamily="2" charset="2"/>
                <a:buChar char="à"/>
              </a:pPr>
              <a:r>
                <a:rPr lang="en-US" altLang="zh-CN" dirty="0" smtClean="0"/>
                <a:t>Public </a:t>
              </a:r>
              <a:r>
                <a:rPr lang="en-US" altLang="zh-CN" dirty="0"/>
                <a:t>Function Invoke(target As [Delegate], </a:t>
              </a:r>
              <a:r>
                <a:rPr lang="en-US" altLang="zh-CN" dirty="0" err="1"/>
                <a:t>ParamArray</a:t>
              </a:r>
              <a:r>
                <a:rPr lang="en-US" altLang="zh-CN" dirty="0"/>
                <a:t> </a:t>
              </a:r>
              <a:r>
                <a:rPr lang="en-US" altLang="zh-CN" dirty="0" err="1"/>
                <a:t>args</a:t>
              </a:r>
              <a:r>
                <a:rPr lang="en-US" altLang="zh-CN" dirty="0"/>
                <a:t> As Object()) As </a:t>
              </a:r>
              <a:r>
                <a:rPr lang="en-US" altLang="zh-CN" dirty="0" smtClean="0"/>
                <a:t>Object</a:t>
              </a:r>
            </a:p>
            <a:p>
              <a:r>
                <a:rPr lang="en-US" altLang="zh-CN" dirty="0" smtClean="0"/>
                <a:t>            Dim </a:t>
              </a:r>
              <a:r>
                <a:rPr lang="en-US" altLang="zh-CN" dirty="0" err="1"/>
                <a:t>req</a:t>
              </a:r>
              <a:r>
                <a:rPr lang="en-US" altLang="zh-CN" dirty="0"/>
                <a:t> As </a:t>
              </a:r>
              <a:r>
                <a:rPr lang="en-US" altLang="zh-CN" dirty="0" err="1"/>
                <a:t>RequestStream</a:t>
              </a:r>
              <a:r>
                <a:rPr lang="en-US" altLang="zh-CN" dirty="0"/>
                <a:t> = New </a:t>
              </a:r>
              <a:r>
                <a:rPr lang="en-US" altLang="zh-CN" dirty="0" err="1"/>
                <a:t>RequestStream</a:t>
              </a:r>
              <a:r>
                <a:rPr lang="en-US" altLang="zh-CN" dirty="0"/>
                <a:t>(</a:t>
              </a:r>
              <a:r>
                <a:rPr lang="en-US" altLang="zh-CN" dirty="0" err="1"/>
                <a:t>ProtocolEntry</a:t>
              </a:r>
              <a:r>
                <a:rPr lang="en-US" altLang="zh-CN" dirty="0"/>
                <a:t>, </a:t>
              </a:r>
              <a:r>
                <a:rPr lang="en-US" altLang="zh-CN" b="1" dirty="0" err="1">
                  <a:solidFill>
                    <a:srgbClr val="FF0000"/>
                  </a:solidFill>
                </a:rPr>
                <a:t>TaskProtocols.Invoke</a:t>
              </a:r>
              <a:r>
                <a:rPr lang="en-US" altLang="zh-CN" dirty="0"/>
                <a:t>, value)</a:t>
              </a:r>
            </a:p>
            <a:p>
              <a:r>
                <a:rPr lang="en-US" altLang="zh-CN" dirty="0"/>
                <a:t>            Dim rep As </a:t>
              </a:r>
              <a:r>
                <a:rPr lang="en-US" altLang="zh-CN" dirty="0" err="1"/>
                <a:t>RequestStream</a:t>
              </a:r>
              <a:r>
                <a:rPr lang="en-US" altLang="zh-CN" dirty="0"/>
                <a:t> = New </a:t>
              </a:r>
              <a:r>
                <a:rPr lang="en-US" altLang="zh-CN" dirty="0" err="1"/>
                <a:t>AsynInvoke</a:t>
              </a:r>
              <a:r>
                <a:rPr lang="en-US" altLang="zh-CN" dirty="0"/>
                <a:t>(_remote).</a:t>
              </a:r>
              <a:r>
                <a:rPr lang="en-US" altLang="zh-CN" dirty="0" err="1"/>
                <a:t>SendMessage</a:t>
              </a:r>
              <a:r>
                <a:rPr lang="en-US" altLang="zh-CN" dirty="0"/>
                <a:t>(</a:t>
              </a:r>
              <a:r>
                <a:rPr lang="en-US" altLang="zh-CN" dirty="0" err="1"/>
                <a:t>req</a:t>
              </a:r>
              <a:r>
                <a:rPr lang="en-US" altLang="zh-CN" dirty="0"/>
                <a:t>)</a:t>
              </a:r>
            </a:p>
            <a:p>
              <a:r>
                <a:rPr lang="en-US" altLang="zh-CN" dirty="0"/>
                <a:t>            Dim </a:t>
              </a:r>
              <a:r>
                <a:rPr lang="en-US" altLang="zh-CN" dirty="0" err="1"/>
                <a:t>rtvl</a:t>
              </a:r>
              <a:r>
                <a:rPr lang="en-US" altLang="zh-CN" dirty="0"/>
                <a:t> As </a:t>
              </a:r>
              <a:r>
                <a:rPr lang="en-US" altLang="zh-CN" dirty="0" err="1"/>
                <a:t>Rtvl</a:t>
              </a:r>
              <a:r>
                <a:rPr lang="en-US" altLang="zh-CN" dirty="0"/>
                <a:t> = </a:t>
              </a:r>
              <a:r>
                <a:rPr lang="en-US" altLang="zh-CN" dirty="0" err="1"/>
                <a:t>Serialization.LoadObject</a:t>
              </a:r>
              <a:r>
                <a:rPr lang="en-US" altLang="zh-CN" dirty="0"/>
                <a:t>(Of </a:t>
              </a:r>
              <a:r>
                <a:rPr lang="en-US" altLang="zh-CN" dirty="0" err="1"/>
                <a:t>Rtvl</a:t>
              </a:r>
              <a:r>
                <a:rPr lang="en-US" altLang="zh-CN" dirty="0"/>
                <a:t>)(rep.GetUTF8String)</a:t>
              </a:r>
              <a:endParaRPr lang="zh-CN" altLang="en-US" dirty="0"/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484405" y="3840968"/>
              <a:ext cx="10019666" cy="23083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err="1" smtClean="0">
                  <a:sym typeface="Wingdings" panose="05000000000000000000" pitchFamily="2" charset="2"/>
                </a:rPr>
                <a:t>RemoteMachine</a:t>
              </a:r>
              <a:endParaRPr lang="en-US" altLang="zh-CN" dirty="0" smtClean="0">
                <a:sym typeface="Wingdings" panose="05000000000000000000" pitchFamily="2" charset="2"/>
              </a:endParaRPr>
            </a:p>
            <a:p>
              <a:endParaRPr lang="en-US" altLang="zh-CN" dirty="0" smtClean="0">
                <a:sym typeface="Wingdings" panose="05000000000000000000" pitchFamily="2" charset="2"/>
              </a:endParaRPr>
            </a:p>
            <a:p>
              <a:r>
                <a:rPr lang="en-US" altLang="zh-CN" dirty="0" smtClean="0">
                  <a:sym typeface="Wingdings" panose="05000000000000000000" pitchFamily="2" charset="2"/>
                </a:rPr>
                <a:t> </a:t>
              </a:r>
              <a:r>
                <a:rPr lang="en-US" altLang="zh-CN" dirty="0"/>
                <a:t> &lt;</a:t>
              </a:r>
              <a:r>
                <a:rPr lang="en-US" altLang="zh-CN" b="1" dirty="0">
                  <a:solidFill>
                    <a:srgbClr val="FF0000"/>
                  </a:solidFill>
                </a:rPr>
                <a:t>Protocol(</a:t>
              </a:r>
              <a:r>
                <a:rPr lang="en-US" altLang="zh-CN" b="1" dirty="0" err="1">
                  <a:solidFill>
                    <a:srgbClr val="FF0000"/>
                  </a:solidFill>
                </a:rPr>
                <a:t>TaskProtocols.Invoke</a:t>
              </a:r>
              <a:r>
                <a:rPr lang="en-US" altLang="zh-CN" b="1" dirty="0">
                  <a:solidFill>
                    <a:srgbClr val="FF0000"/>
                  </a:solidFill>
                </a:rPr>
                <a:t>)</a:t>
              </a:r>
              <a:r>
                <a:rPr lang="en-US" altLang="zh-CN" dirty="0"/>
                <a:t>&gt;</a:t>
              </a:r>
            </a:p>
            <a:p>
              <a:r>
                <a:rPr lang="en-US" altLang="zh-CN" dirty="0"/>
                <a:t>      </a:t>
              </a:r>
              <a:r>
                <a:rPr lang="en-US" altLang="zh-CN" dirty="0" smtClean="0"/>
                <a:t>Private </a:t>
              </a:r>
              <a:r>
                <a:rPr lang="en-US" altLang="zh-CN" dirty="0"/>
                <a:t>Function Invoke(CA As Long, </a:t>
              </a:r>
              <a:r>
                <a:rPr lang="en-US" altLang="zh-CN" i="1" dirty="0" err="1">
                  <a:solidFill>
                    <a:srgbClr val="FF0000"/>
                  </a:solidFill>
                </a:rPr>
                <a:t>args</a:t>
              </a:r>
              <a:r>
                <a:rPr lang="en-US" altLang="zh-CN" i="1" dirty="0">
                  <a:solidFill>
                    <a:srgbClr val="FF0000"/>
                  </a:solidFill>
                </a:rPr>
                <a:t> As </a:t>
              </a:r>
              <a:r>
                <a:rPr lang="en-US" altLang="zh-CN" i="1" dirty="0" err="1">
                  <a:solidFill>
                    <a:srgbClr val="FF0000"/>
                  </a:solidFill>
                </a:rPr>
                <a:t>RequestStream</a:t>
              </a:r>
              <a:r>
                <a:rPr lang="en-US" altLang="zh-CN" dirty="0"/>
                <a:t>, remote As </a:t>
              </a:r>
              <a:r>
                <a:rPr lang="en-US" altLang="zh-CN" dirty="0" err="1" smtClean="0"/>
                <a:t>IPEndPoint</a:t>
              </a:r>
              <a:r>
                <a:rPr lang="en-US" altLang="zh-CN" dirty="0"/>
                <a:t>) As </a:t>
              </a:r>
              <a:r>
                <a:rPr lang="en-US" altLang="zh-CN" i="1" dirty="0" err="1">
                  <a:solidFill>
                    <a:srgbClr val="FF0000"/>
                  </a:solidFill>
                </a:rPr>
                <a:t>RequestStream</a:t>
              </a:r>
              <a:endParaRPr lang="en-US" altLang="zh-CN" i="1" dirty="0">
                <a:solidFill>
                  <a:srgbClr val="FF0000"/>
                </a:solidFill>
              </a:endParaRPr>
            </a:p>
            <a:p>
              <a:r>
                <a:rPr lang="en-US" altLang="zh-CN" dirty="0"/>
                <a:t>            Dim </a:t>
              </a:r>
              <a:r>
                <a:rPr lang="en-US" altLang="zh-CN" dirty="0" err="1"/>
                <a:t>params</a:t>
              </a:r>
              <a:r>
                <a:rPr lang="en-US" altLang="zh-CN" dirty="0"/>
                <a:t> As </a:t>
              </a:r>
              <a:r>
                <a:rPr lang="en-US" altLang="zh-CN" dirty="0" err="1"/>
                <a:t>InvokeInfo</a:t>
              </a:r>
              <a:r>
                <a:rPr lang="en-US" altLang="zh-CN" dirty="0"/>
                <a:t> = </a:t>
              </a:r>
              <a:r>
                <a:rPr lang="en-US" altLang="zh-CN" dirty="0" err="1"/>
                <a:t>Serialization.LoadObject</a:t>
              </a:r>
              <a:r>
                <a:rPr lang="en-US" altLang="zh-CN" dirty="0"/>
                <a:t>(Of </a:t>
              </a:r>
              <a:r>
                <a:rPr lang="en-US" altLang="zh-CN" dirty="0" err="1"/>
                <a:t>InvokeInfo</a:t>
              </a:r>
              <a:r>
                <a:rPr lang="en-US" altLang="zh-CN" dirty="0"/>
                <a:t>)(args.GetUTF8String)</a:t>
              </a:r>
            </a:p>
            <a:p>
              <a:r>
                <a:rPr lang="en-US" altLang="zh-CN" dirty="0"/>
                <a:t>            Dim value As </a:t>
              </a:r>
              <a:r>
                <a:rPr lang="en-US" altLang="zh-CN" dirty="0" err="1"/>
                <a:t>Rtvl</a:t>
              </a:r>
              <a:r>
                <a:rPr lang="en-US" altLang="zh-CN" dirty="0"/>
                <a:t> = Invoke(</a:t>
              </a:r>
              <a:r>
                <a:rPr lang="en-US" altLang="zh-CN" dirty="0" err="1"/>
                <a:t>params</a:t>
              </a:r>
              <a:r>
                <a:rPr lang="en-US" altLang="zh-CN" dirty="0"/>
                <a:t>)</a:t>
              </a:r>
            </a:p>
            <a:p>
              <a:r>
                <a:rPr lang="en-US" altLang="zh-CN" dirty="0"/>
                <a:t>            Return New </a:t>
              </a:r>
              <a:r>
                <a:rPr lang="en-US" altLang="zh-CN" dirty="0" err="1"/>
                <a:t>RequestStream</a:t>
              </a:r>
              <a:r>
                <a:rPr lang="en-US" altLang="zh-CN" dirty="0"/>
                <a:t>(</a:t>
              </a:r>
              <a:r>
                <a:rPr lang="en-US" altLang="zh-CN" dirty="0" err="1"/>
                <a:t>value.GetJson</a:t>
              </a:r>
              <a:r>
                <a:rPr lang="en-US" altLang="zh-CN" dirty="0"/>
                <a:t>)</a:t>
              </a:r>
            </a:p>
            <a:p>
              <a:r>
                <a:rPr lang="en-US" altLang="zh-CN" dirty="0"/>
                <a:t>      </a:t>
              </a:r>
              <a:r>
                <a:rPr lang="en-US" altLang="zh-CN" dirty="0" smtClean="0"/>
                <a:t>End </a:t>
              </a:r>
              <a:r>
                <a:rPr lang="en-US" altLang="zh-CN" dirty="0"/>
                <a:t>Function</a:t>
              </a:r>
              <a:endParaRPr lang="zh-CN" altLang="en-US" dirty="0"/>
            </a:p>
          </p:txBody>
        </p:sp>
        <p:cxnSp>
          <p:nvCxnSpPr>
            <p:cNvPr id="7" name="肘形连接符 6"/>
            <p:cNvCxnSpPr/>
            <p:nvPr/>
          </p:nvCxnSpPr>
          <p:spPr>
            <a:xfrm rot="10800000" flipV="1">
              <a:off x="4146987" y="1837129"/>
              <a:ext cx="4614459" cy="2636952"/>
            </a:xfrm>
            <a:prstGeom prst="bentConnector3">
              <a:avLst>
                <a:gd name="adj1" fmla="val -753"/>
              </a:avLst>
            </a:prstGeom>
            <a:ln w="635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肘形连接符 14"/>
            <p:cNvCxnSpPr/>
            <p:nvPr/>
          </p:nvCxnSpPr>
          <p:spPr>
            <a:xfrm rot="5400000">
              <a:off x="5471661" y="2205941"/>
              <a:ext cx="2575249" cy="2530093"/>
            </a:xfrm>
            <a:prstGeom prst="bentConnector3">
              <a:avLst>
                <a:gd name="adj1" fmla="val 50000"/>
              </a:avLst>
            </a:prstGeom>
            <a:ln w="63500">
              <a:solidFill>
                <a:schemeClr val="accent2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肘形连接符 18"/>
            <p:cNvCxnSpPr>
              <a:stCxn id="5" idx="3"/>
              <a:endCxn id="4" idx="2"/>
            </p:cNvCxnSpPr>
            <p:nvPr/>
          </p:nvCxnSpPr>
          <p:spPr>
            <a:xfrm flipH="1" flipV="1">
              <a:off x="5274691" y="2455600"/>
              <a:ext cx="5229380" cy="2539530"/>
            </a:xfrm>
            <a:prstGeom prst="bentConnector4">
              <a:avLst>
                <a:gd name="adj1" fmla="val -4371"/>
                <a:gd name="adj2" fmla="val 72724"/>
              </a:avLst>
            </a:prstGeom>
            <a:ln w="635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下箭头 23"/>
            <p:cNvSpPr/>
            <p:nvPr/>
          </p:nvSpPr>
          <p:spPr>
            <a:xfrm>
              <a:off x="2155984" y="2743199"/>
              <a:ext cx="961054" cy="1455576"/>
            </a:xfrm>
            <a:prstGeom prst="down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下箭头 24"/>
            <p:cNvSpPr/>
            <p:nvPr/>
          </p:nvSpPr>
          <p:spPr>
            <a:xfrm rot="10800000">
              <a:off x="4018237" y="2743199"/>
              <a:ext cx="961054" cy="1455576"/>
            </a:xfrm>
            <a:prstGeom prst="down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2422648" y="3246192"/>
              <a:ext cx="23659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Data Exchange by JSON</a:t>
              </a:r>
              <a:endParaRPr lang="zh-CN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44038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组合 33"/>
          <p:cNvGrpSpPr/>
          <p:nvPr/>
        </p:nvGrpSpPr>
        <p:grpSpPr>
          <a:xfrm>
            <a:off x="255867" y="295187"/>
            <a:ext cx="10807903" cy="5574856"/>
            <a:chOff x="255867" y="295187"/>
            <a:chExt cx="10807903" cy="5574856"/>
          </a:xfrm>
        </p:grpSpPr>
        <p:sp>
          <p:nvSpPr>
            <p:cNvPr id="19" name="矩形 18"/>
            <p:cNvSpPr/>
            <p:nvPr/>
          </p:nvSpPr>
          <p:spPr>
            <a:xfrm>
              <a:off x="255867" y="2473311"/>
              <a:ext cx="10716933" cy="2362854"/>
            </a:xfrm>
            <a:prstGeom prst="rect">
              <a:avLst/>
            </a:prstGeom>
            <a:noFill/>
            <a:ln w="63500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矩形 5"/>
            <p:cNvSpPr/>
            <p:nvPr/>
          </p:nvSpPr>
          <p:spPr>
            <a:xfrm>
              <a:off x="300503" y="295187"/>
              <a:ext cx="1655805" cy="560173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 smtClean="0"/>
                <a:t>ILinq</a:t>
              </a:r>
              <a:r>
                <a:rPr lang="en-US" altLang="zh-CN" dirty="0" smtClean="0"/>
                <a:t>(Of T)</a:t>
              </a:r>
              <a:endParaRPr lang="zh-CN" altLang="en-US" dirty="0"/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255867" y="1030990"/>
              <a:ext cx="84405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err="1"/>
                <a:t>ReadOnly</a:t>
              </a:r>
              <a:r>
                <a:rPr lang="en-US" altLang="zh-CN" dirty="0"/>
                <a:t> </a:t>
              </a:r>
              <a:r>
                <a:rPr lang="en-US" altLang="zh-CN" dirty="0" err="1"/>
                <a:t>req</a:t>
              </a:r>
              <a:r>
                <a:rPr lang="en-US" altLang="zh-CN" dirty="0"/>
                <a:t> As New </a:t>
              </a:r>
              <a:r>
                <a:rPr lang="en-US" altLang="zh-CN" dirty="0" err="1"/>
                <a:t>RequestStream</a:t>
              </a:r>
              <a:r>
                <a:rPr lang="en-US" altLang="zh-CN" dirty="0"/>
                <a:t>(</a:t>
              </a:r>
              <a:r>
                <a:rPr lang="en-US" altLang="zh-CN" dirty="0" err="1"/>
                <a:t>Protocols.ProtocolEntry</a:t>
              </a:r>
              <a:r>
                <a:rPr lang="en-US" altLang="zh-CN" dirty="0"/>
                <a:t>, </a:t>
              </a:r>
              <a:r>
                <a:rPr lang="en-US" altLang="zh-CN" b="1" dirty="0" err="1">
                  <a:solidFill>
                    <a:srgbClr val="FF0000"/>
                  </a:solidFill>
                </a:rPr>
                <a:t>TaskProtocols.MoveNext</a:t>
              </a:r>
              <a:r>
                <a:rPr lang="en-US" altLang="zh-CN" dirty="0"/>
                <a:t>)</a:t>
              </a:r>
              <a:endParaRPr lang="zh-CN" altLang="en-US" dirty="0"/>
            </a:p>
          </p:txBody>
        </p:sp>
        <p:sp>
          <p:nvSpPr>
            <p:cNvPr id="9" name="文本框 8"/>
            <p:cNvSpPr txBox="1"/>
            <p:nvPr/>
          </p:nvSpPr>
          <p:spPr>
            <a:xfrm>
              <a:off x="300503" y="2527841"/>
              <a:ext cx="10763267" cy="23083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&lt;</a:t>
              </a:r>
              <a:r>
                <a:rPr lang="en-US" altLang="zh-CN" b="1" dirty="0">
                  <a:solidFill>
                    <a:srgbClr val="FF0000"/>
                  </a:solidFill>
                </a:rPr>
                <a:t>Protocol(</a:t>
              </a:r>
              <a:r>
                <a:rPr lang="en-US" altLang="zh-CN" b="1" dirty="0" err="1">
                  <a:solidFill>
                    <a:srgbClr val="FF0000"/>
                  </a:solidFill>
                </a:rPr>
                <a:t>TaskProtocols.MoveNext</a:t>
              </a:r>
              <a:r>
                <a:rPr lang="en-US" altLang="zh-CN" b="1" dirty="0">
                  <a:solidFill>
                    <a:srgbClr val="FF0000"/>
                  </a:solidFill>
                </a:rPr>
                <a:t>)</a:t>
              </a:r>
              <a:r>
                <a:rPr lang="en-US" altLang="zh-CN" dirty="0"/>
                <a:t>&gt;</a:t>
              </a:r>
            </a:p>
            <a:p>
              <a:r>
                <a:rPr lang="en-US" altLang="zh-CN" dirty="0" smtClean="0"/>
                <a:t>Function </a:t>
              </a:r>
              <a:r>
                <a:rPr lang="en-US" altLang="zh-CN" dirty="0"/>
                <a:t>__</a:t>
              </a:r>
              <a:r>
                <a:rPr lang="en-US" altLang="zh-CN" dirty="0" err="1"/>
                <a:t>moveNext</a:t>
              </a:r>
              <a:r>
                <a:rPr lang="en-US" altLang="zh-CN" dirty="0"/>
                <a:t>(CA As Long, </a:t>
              </a:r>
              <a:r>
                <a:rPr lang="en-US" altLang="zh-CN" dirty="0" err="1"/>
                <a:t>args</a:t>
              </a:r>
              <a:r>
                <a:rPr lang="en-US" altLang="zh-CN" dirty="0"/>
                <a:t> As </a:t>
              </a:r>
              <a:r>
                <a:rPr lang="en-US" altLang="zh-CN" dirty="0" err="1"/>
                <a:t>RequestStream</a:t>
              </a:r>
              <a:r>
                <a:rPr lang="en-US" altLang="zh-CN" dirty="0"/>
                <a:t>, remote As </a:t>
              </a:r>
              <a:r>
                <a:rPr lang="en-US" altLang="zh-CN" dirty="0" err="1"/>
                <a:t>System.Net.IPEndPoint</a:t>
              </a:r>
              <a:r>
                <a:rPr lang="en-US" altLang="zh-CN" dirty="0"/>
                <a:t>) As </a:t>
              </a:r>
              <a:r>
                <a:rPr lang="en-US" altLang="zh-CN" dirty="0" err="1"/>
                <a:t>RequestStream</a:t>
              </a:r>
              <a:endParaRPr lang="en-US" altLang="zh-CN" dirty="0"/>
            </a:p>
            <a:p>
              <a:r>
                <a:rPr lang="en-US" altLang="zh-CN" dirty="0" smtClean="0"/>
                <a:t>     </a:t>
              </a:r>
              <a:r>
                <a:rPr lang="en-US" altLang="zh-CN" dirty="0"/>
                <a:t>Dim value As Object = _</a:t>
              </a:r>
              <a:r>
                <a:rPr lang="en-US" altLang="zh-CN" dirty="0" err="1"/>
                <a:t>source.Current</a:t>
              </a:r>
              <a:endParaRPr lang="en-US" altLang="zh-CN" dirty="0"/>
            </a:p>
            <a:p>
              <a:r>
                <a:rPr lang="en-US" altLang="zh-CN" dirty="0" smtClean="0"/>
                <a:t>     </a:t>
              </a:r>
              <a:r>
                <a:rPr lang="en-US" altLang="zh-CN" dirty="0"/>
                <a:t>Dim </a:t>
              </a:r>
              <a:r>
                <a:rPr lang="en-US" altLang="zh-CN" dirty="0" err="1"/>
                <a:t>readEnds</a:t>
              </a:r>
              <a:r>
                <a:rPr lang="en-US" altLang="zh-CN" dirty="0"/>
                <a:t> As Boolean = _</a:t>
              </a:r>
              <a:r>
                <a:rPr lang="en-US" altLang="zh-CN" dirty="0" err="1"/>
                <a:t>source.MoveNext</a:t>
              </a:r>
              <a:r>
                <a:rPr lang="en-US" altLang="zh-CN" dirty="0"/>
                <a:t>()</a:t>
              </a:r>
            </a:p>
            <a:p>
              <a:r>
                <a:rPr lang="en-US" altLang="zh-CN" dirty="0" smtClean="0"/>
                <a:t>     </a:t>
              </a:r>
              <a:r>
                <a:rPr lang="en-US" altLang="zh-CN" dirty="0"/>
                <a:t>Dim </a:t>
              </a:r>
              <a:r>
                <a:rPr lang="en-US" altLang="zh-CN" dirty="0" err="1"/>
                <a:t>json</a:t>
              </a:r>
              <a:r>
                <a:rPr lang="en-US" altLang="zh-CN" dirty="0"/>
                <a:t> As String = </a:t>
              </a:r>
              <a:r>
                <a:rPr lang="en-US" altLang="zh-CN" dirty="0" err="1"/>
                <a:t>Serialization.GetJson</a:t>
              </a:r>
              <a:r>
                <a:rPr lang="en-US" altLang="zh-CN" dirty="0"/>
                <a:t>(value, _type)</a:t>
              </a:r>
            </a:p>
            <a:p>
              <a:r>
                <a:rPr lang="en-US" altLang="zh-CN" dirty="0" smtClean="0"/>
                <a:t>     </a:t>
              </a:r>
              <a:r>
                <a:rPr lang="en-US" altLang="zh-CN" dirty="0"/>
                <a:t>Dim flag As Long = If(Not </a:t>
              </a:r>
              <a:r>
                <a:rPr lang="en-US" altLang="zh-CN" dirty="0" err="1"/>
                <a:t>readEnds</a:t>
              </a:r>
              <a:r>
                <a:rPr lang="en-US" altLang="zh-CN" dirty="0"/>
                <a:t>, </a:t>
              </a:r>
              <a:r>
                <a:rPr lang="en-US" altLang="zh-CN" dirty="0" err="1"/>
                <a:t>Protocols.TaskProtocols.ReadsDone</a:t>
              </a:r>
              <a:r>
                <a:rPr lang="en-US" altLang="zh-CN" dirty="0"/>
                <a:t>, HTTP_RFC.RFC_OK)</a:t>
              </a:r>
            </a:p>
            <a:p>
              <a:r>
                <a:rPr lang="en-US" altLang="zh-CN" dirty="0" smtClean="0"/>
                <a:t>     </a:t>
              </a:r>
              <a:r>
                <a:rPr lang="en-US" altLang="zh-CN" dirty="0"/>
                <a:t>Return New </a:t>
              </a:r>
              <a:r>
                <a:rPr lang="en-US" altLang="zh-CN" dirty="0" err="1"/>
                <a:t>RequestStream</a:t>
              </a:r>
              <a:r>
                <a:rPr lang="en-US" altLang="zh-CN" dirty="0"/>
                <a:t>(flag, flag, </a:t>
              </a:r>
              <a:r>
                <a:rPr lang="en-US" altLang="zh-CN" dirty="0" err="1"/>
                <a:t>json</a:t>
              </a:r>
              <a:r>
                <a:rPr lang="en-US" altLang="zh-CN" dirty="0"/>
                <a:t>)</a:t>
              </a:r>
            </a:p>
            <a:p>
              <a:r>
                <a:rPr lang="en-US" altLang="zh-CN" dirty="0" smtClean="0"/>
                <a:t>End </a:t>
              </a:r>
              <a:r>
                <a:rPr lang="en-US" altLang="zh-CN" dirty="0"/>
                <a:t>Function</a:t>
              </a:r>
              <a:endParaRPr lang="zh-CN" altLang="en-US" dirty="0"/>
            </a:p>
          </p:txBody>
        </p:sp>
        <p:cxnSp>
          <p:nvCxnSpPr>
            <p:cNvPr id="11" name="肘形连接符 10"/>
            <p:cNvCxnSpPr>
              <a:stCxn id="8" idx="3"/>
            </p:cNvCxnSpPr>
            <p:nvPr/>
          </p:nvCxnSpPr>
          <p:spPr>
            <a:xfrm flipH="1">
              <a:off x="3956180" y="1215656"/>
              <a:ext cx="4740203" cy="1518213"/>
            </a:xfrm>
            <a:prstGeom prst="bentConnector3">
              <a:avLst>
                <a:gd name="adj1" fmla="val -4823"/>
              </a:avLst>
            </a:prstGeom>
            <a:ln w="635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矩形 19"/>
            <p:cNvSpPr/>
            <p:nvPr/>
          </p:nvSpPr>
          <p:spPr>
            <a:xfrm>
              <a:off x="5327780" y="5076942"/>
              <a:ext cx="2565918" cy="793101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 smtClean="0"/>
                <a:t>Iterator.Current</a:t>
              </a:r>
              <a:endParaRPr lang="en-US" altLang="zh-CN" dirty="0" smtClean="0"/>
            </a:p>
            <a:p>
              <a:pPr algn="ctr"/>
              <a:r>
                <a:rPr lang="en-US" altLang="zh-CN" dirty="0" err="1" smtClean="0"/>
                <a:t>Iterator.MoveNext</a:t>
              </a:r>
              <a:endParaRPr lang="zh-CN" altLang="en-US" dirty="0"/>
            </a:p>
          </p:txBody>
        </p:sp>
        <p:cxnSp>
          <p:nvCxnSpPr>
            <p:cNvPr id="21" name="肘形连接符 20"/>
            <p:cNvCxnSpPr/>
            <p:nvPr/>
          </p:nvCxnSpPr>
          <p:spPr>
            <a:xfrm>
              <a:off x="513184" y="3256384"/>
              <a:ext cx="4725955" cy="2174034"/>
            </a:xfrm>
            <a:prstGeom prst="bentConnector3">
              <a:avLst>
                <a:gd name="adj1" fmla="val -3110"/>
              </a:avLst>
            </a:prstGeom>
            <a:ln w="635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肘形连接符 29"/>
            <p:cNvCxnSpPr>
              <a:stCxn id="20" idx="3"/>
            </p:cNvCxnSpPr>
            <p:nvPr/>
          </p:nvCxnSpPr>
          <p:spPr>
            <a:xfrm flipH="1" flipV="1">
              <a:off x="5327780" y="3526971"/>
              <a:ext cx="2565918" cy="1946522"/>
            </a:xfrm>
            <a:prstGeom prst="bentConnector3">
              <a:avLst>
                <a:gd name="adj1" fmla="val -8909"/>
              </a:avLst>
            </a:prstGeom>
            <a:ln w="635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矩形 32"/>
            <p:cNvSpPr/>
            <p:nvPr/>
          </p:nvSpPr>
          <p:spPr>
            <a:xfrm>
              <a:off x="8859785" y="5076942"/>
              <a:ext cx="1786444" cy="793101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 smtClean="0"/>
                <a:t>LinqProvider</a:t>
              </a:r>
              <a:endParaRPr lang="zh-CN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037269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蓝绿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387</Words>
  <Application>Microsoft Office PowerPoint</Application>
  <PresentationFormat>宽屏</PresentationFormat>
  <Paragraphs>72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宋体</vt:lpstr>
      <vt:lpstr>Arial</vt:lpstr>
      <vt:lpstr>Calibri</vt:lpstr>
      <vt:lpstr>Calibri Light</vt:lpstr>
      <vt:lpstr>Wingdings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xie guigang</dc:creator>
  <cp:lastModifiedBy>xie guigang</cp:lastModifiedBy>
  <cp:revision>37</cp:revision>
  <dcterms:created xsi:type="dcterms:W3CDTF">2015-05-05T08:02:14Z</dcterms:created>
  <dcterms:modified xsi:type="dcterms:W3CDTF">2016-02-04T22:19:42Z</dcterms:modified>
</cp:coreProperties>
</file>