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78" r:id="rId2"/>
    <p:sldId id="502" r:id="rId3"/>
    <p:sldId id="501" r:id="rId4"/>
    <p:sldId id="503" r:id="rId5"/>
    <p:sldId id="518" r:id="rId6"/>
    <p:sldId id="513" r:id="rId7"/>
    <p:sldId id="519" r:id="rId8"/>
    <p:sldId id="387" r:id="rId9"/>
    <p:sldId id="38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22E"/>
    <a:srgbClr val="C3986D"/>
    <a:srgbClr val="EDDFBE"/>
    <a:srgbClr val="423A72"/>
    <a:srgbClr val="E5E5E5"/>
    <a:srgbClr val="694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 autoAdjust="0"/>
    <p:restoredTop sz="93631"/>
  </p:normalViewPr>
  <p:slideViewPr>
    <p:cSldViewPr snapToGrid="0" showGuides="1">
      <p:cViewPr varScale="1">
        <p:scale>
          <a:sx n="106" d="100"/>
          <a:sy n="106" d="100"/>
        </p:scale>
        <p:origin x="-2208" y="-90"/>
      </p:cViewPr>
      <p:guideLst>
        <p:guide orient="horz" pos="2254"/>
        <p:guide orient="horz" pos="3921"/>
        <p:guide orient="horz" pos="1440"/>
        <p:guide orient="horz" pos="604"/>
        <p:guide orient="horz" pos="3658"/>
        <p:guide orient="horz" pos="1071"/>
        <p:guide orient="horz" pos="2704"/>
        <p:guide pos="3027"/>
        <p:guide pos="5371"/>
        <p:guide pos="2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0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C6336-660F-47AD-AD82-CDAD42E63024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9D476-076A-491D-AE0F-F2F78F37C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D476-076A-491D-AE0F-F2F78F37CE9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Stand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76724" y="800312"/>
            <a:ext cx="3367278" cy="466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</a:defRPr>
            </a:lvl1pPr>
          </a:lstStyle>
          <a:p>
            <a:pPr lvl="0"/>
            <a:r>
              <a:rPr lang="en-US" smtClean="0"/>
              <a:t>Tittle Here</a:t>
            </a:r>
            <a:endParaRPr lang="en-US"/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375276" y="569373"/>
            <a:ext cx="3284982" cy="22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Subtittle &amp; Slogan Here</a:t>
            </a:r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460035" y="-2339"/>
            <a:ext cx="240030" cy="23774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60035" y="-2339"/>
            <a:ext cx="240030" cy="2377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00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smtClean="0"/>
              <a:t>Full Image Options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Stand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57199" y="1904999"/>
            <a:ext cx="4114800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 smtClean="0"/>
              <a:t>Single Image#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1905000"/>
            <a:ext cx="1145286" cy="1527048"/>
          </a:xfrm>
          <a:prstGeom prst="roundRect">
            <a:avLst>
              <a:gd name="adj" fmla="val 2901"/>
            </a:avLst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786642" y="1901952"/>
            <a:ext cx="1145286" cy="1527048"/>
          </a:xfrm>
          <a:prstGeom prst="roundRect">
            <a:avLst>
              <a:gd name="adj" fmla="val 2901"/>
            </a:avLst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119513" y="1901952"/>
            <a:ext cx="1145286" cy="1527048"/>
          </a:xfrm>
          <a:prstGeom prst="roundRect">
            <a:avLst>
              <a:gd name="adj" fmla="val 2901"/>
            </a:avLst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54914" y="3645692"/>
            <a:ext cx="1145286" cy="1527048"/>
          </a:xfrm>
          <a:prstGeom prst="roundRect">
            <a:avLst>
              <a:gd name="adj" fmla="val 2901"/>
            </a:avLst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786642" y="3645692"/>
            <a:ext cx="1145286" cy="1527048"/>
          </a:xfrm>
          <a:prstGeom prst="roundRect">
            <a:avLst>
              <a:gd name="adj" fmla="val 2901"/>
            </a:avLst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457199" y="1904999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3200399" y="1904999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2" hasCustomPrompt="1"/>
          </p:nvPr>
        </p:nvSpPr>
        <p:spPr>
          <a:xfrm>
            <a:off x="5943599" y="1904999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1828799" y="3733798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4571999" y="3733798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7315199" y="3733798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776598" y="2146503"/>
            <a:ext cx="1145286" cy="152704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2924723" y="2146503"/>
            <a:ext cx="1145286" cy="152704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 hasCustomPrompt="1"/>
          </p:nvPr>
        </p:nvSpPr>
        <p:spPr>
          <a:xfrm>
            <a:off x="5073992" y="2146503"/>
            <a:ext cx="1145286" cy="152704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7222117" y="2146503"/>
            <a:ext cx="1145286" cy="152704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1905000"/>
            <a:ext cx="2743200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3200400" y="1905000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2" hasCustomPrompt="1"/>
          </p:nvPr>
        </p:nvSpPr>
        <p:spPr>
          <a:xfrm>
            <a:off x="5943600" y="1905000"/>
            <a:ext cx="13716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1905000"/>
            <a:ext cx="1145286" cy="1527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2" hasCustomPrompt="1"/>
          </p:nvPr>
        </p:nvSpPr>
        <p:spPr>
          <a:xfrm>
            <a:off x="4825244" y="1905000"/>
            <a:ext cx="1145286" cy="1527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Team#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1905000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2514600" y="1905000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72000" y="1905000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629400" y="1905000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57199" y="1904999"/>
            <a:ext cx="2043684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2515790" y="1904998"/>
            <a:ext cx="2043684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76762" y="1904999"/>
            <a:ext cx="2043684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636543" y="1904998"/>
            <a:ext cx="2043684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322738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2514600" y="322738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6629400" y="322738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322738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504983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2514600" y="504983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504983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6629400" y="5049838"/>
            <a:ext cx="2057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1905000"/>
            <a:ext cx="4080510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4588669" y="1905000"/>
            <a:ext cx="2023110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6663929" y="1905000"/>
            <a:ext cx="2023110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465174" y="2521691"/>
            <a:ext cx="4080510" cy="36576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4579974" y="2521691"/>
            <a:ext cx="202311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637374" y="2521691"/>
            <a:ext cx="2023110" cy="182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579974" y="4396529"/>
            <a:ext cx="4080510" cy="178308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Portfolio#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34381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smtClean="0"/>
              <a:t>Header Full Image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600200"/>
            <a:ext cx="4574286" cy="2743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100"/>
            </a:lvl1pPr>
          </a:lstStyle>
          <a:p>
            <a:r>
              <a:rPr lang="en-US" smtClean="0"/>
              <a:t>App Image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5095875" y="4456113"/>
            <a:ext cx="1124712" cy="11247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TimeLine#</a:t>
            </a:r>
            <a:endParaRPr lang="en-US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5079704" y="1796903"/>
            <a:ext cx="555498" cy="5303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TimeLine#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Mock Up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5109465" y="1905000"/>
            <a:ext cx="3577335" cy="3841562"/>
            <a:chOff x="6812620" y="1905000"/>
            <a:chExt cx="4769780" cy="3841562"/>
          </a:xfrm>
        </p:grpSpPr>
        <p:sp>
          <p:nvSpPr>
            <p:cNvPr id="3" name="Freeform 5"/>
            <p:cNvSpPr/>
            <p:nvPr/>
          </p:nvSpPr>
          <p:spPr bwMode="auto">
            <a:xfrm>
              <a:off x="6812620" y="1905000"/>
              <a:ext cx="4769780" cy="2883809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6998263" y="2101193"/>
              <a:ext cx="4398492" cy="2489315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6998263" y="2101193"/>
              <a:ext cx="4398492" cy="2489315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Rectangle 8" hidden="1"/>
            <p:cNvSpPr>
              <a:spLocks noChangeArrowheads="1"/>
            </p:cNvSpPr>
            <p:nvPr/>
          </p:nvSpPr>
          <p:spPr bwMode="auto">
            <a:xfrm>
              <a:off x="7019359" y="2122288"/>
              <a:ext cx="4356300" cy="244712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8386374" y="5681164"/>
              <a:ext cx="1605398" cy="65398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8377934" y="5176974"/>
              <a:ext cx="1620164" cy="55482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9164812" y="1985165"/>
              <a:ext cx="65398" cy="65398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9164812" y="1980945"/>
              <a:ext cx="65398" cy="65398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9175359" y="1991493"/>
              <a:ext cx="44302" cy="4219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9188016" y="1999933"/>
              <a:ext cx="21096" cy="25315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9194346" y="2010479"/>
              <a:ext cx="6330" cy="63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8377934" y="5176974"/>
              <a:ext cx="1310055" cy="55482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6812620" y="4788809"/>
              <a:ext cx="4769780" cy="45356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16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5264944" y="2122488"/>
            <a:ext cx="3264408" cy="245059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d Mock Up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5756385" y="1836546"/>
            <a:ext cx="2048237" cy="3878454"/>
            <a:chOff x="7675180" y="1836546"/>
            <a:chExt cx="2730983" cy="3878454"/>
          </a:xfrm>
        </p:grpSpPr>
        <p:sp>
          <p:nvSpPr>
            <p:cNvPr id="3" name="Freeform 33"/>
            <p:cNvSpPr/>
            <p:nvPr/>
          </p:nvSpPr>
          <p:spPr bwMode="auto">
            <a:xfrm>
              <a:off x="7675180" y="1836546"/>
              <a:ext cx="2730983" cy="3878454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4" name="Freeform 34"/>
            <p:cNvSpPr/>
            <p:nvPr/>
          </p:nvSpPr>
          <p:spPr bwMode="auto">
            <a:xfrm>
              <a:off x="7691573" y="1849660"/>
              <a:ext cx="2701475" cy="3848946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Oval 35"/>
            <p:cNvSpPr>
              <a:spLocks noChangeArrowheads="1"/>
            </p:cNvSpPr>
            <p:nvPr/>
          </p:nvSpPr>
          <p:spPr bwMode="auto">
            <a:xfrm>
              <a:off x="9016083" y="1993913"/>
              <a:ext cx="49179" cy="49179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Oval 36"/>
            <p:cNvSpPr>
              <a:spLocks noChangeArrowheads="1"/>
            </p:cNvSpPr>
            <p:nvPr/>
          </p:nvSpPr>
          <p:spPr bwMode="auto">
            <a:xfrm>
              <a:off x="9016083" y="1990636"/>
              <a:ext cx="49179" cy="49179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Oval 37"/>
            <p:cNvSpPr>
              <a:spLocks noChangeArrowheads="1"/>
            </p:cNvSpPr>
            <p:nvPr/>
          </p:nvSpPr>
          <p:spPr bwMode="auto">
            <a:xfrm>
              <a:off x="9025918" y="2000470"/>
              <a:ext cx="29508" cy="2950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8" name="Oval 38"/>
            <p:cNvSpPr>
              <a:spLocks noChangeArrowheads="1"/>
            </p:cNvSpPr>
            <p:nvPr/>
          </p:nvSpPr>
          <p:spPr bwMode="auto">
            <a:xfrm>
              <a:off x="9032475" y="2007028"/>
              <a:ext cx="16393" cy="16393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9" name="Freeform 39"/>
            <p:cNvSpPr/>
            <p:nvPr/>
          </p:nvSpPr>
          <p:spPr bwMode="auto">
            <a:xfrm>
              <a:off x="9039031" y="2013584"/>
              <a:ext cx="3279" cy="3279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0" name="Rectangle 40"/>
            <p:cNvSpPr>
              <a:spLocks noChangeArrowheads="1"/>
            </p:cNvSpPr>
            <p:nvPr/>
          </p:nvSpPr>
          <p:spPr bwMode="auto">
            <a:xfrm>
              <a:off x="8963628" y="2007028"/>
              <a:ext cx="22950" cy="2295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1" name="Rectangle 41"/>
            <p:cNvSpPr>
              <a:spLocks noChangeArrowheads="1"/>
            </p:cNvSpPr>
            <p:nvPr/>
          </p:nvSpPr>
          <p:spPr bwMode="auto">
            <a:xfrm>
              <a:off x="7839104" y="2161118"/>
              <a:ext cx="2406411" cy="3209642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2" name="Rectangle 42"/>
            <p:cNvSpPr>
              <a:spLocks noChangeArrowheads="1"/>
            </p:cNvSpPr>
            <p:nvPr/>
          </p:nvSpPr>
          <p:spPr bwMode="auto">
            <a:xfrm>
              <a:off x="7852218" y="2174232"/>
              <a:ext cx="2380184" cy="318341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3" name="Oval 43"/>
            <p:cNvSpPr>
              <a:spLocks noChangeArrowheads="1"/>
            </p:cNvSpPr>
            <p:nvPr/>
          </p:nvSpPr>
          <p:spPr bwMode="auto">
            <a:xfrm>
              <a:off x="8940677" y="5439607"/>
              <a:ext cx="203266" cy="20654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Freeform 44"/>
            <p:cNvSpPr/>
            <p:nvPr/>
          </p:nvSpPr>
          <p:spPr bwMode="auto">
            <a:xfrm>
              <a:off x="8989855" y="5488783"/>
              <a:ext cx="104911" cy="104911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15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5888831" y="2174874"/>
            <a:ext cx="1783080" cy="31821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Mock Up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947" y="1143000"/>
            <a:ext cx="1848481" cy="5029200"/>
          </a:xfrm>
          <a:prstGeom prst="rect">
            <a:avLst/>
          </a:prstGeom>
        </p:spPr>
      </p:pic>
      <p:sp>
        <p:nvSpPr>
          <p:cNvPr id="3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6242447" y="1706563"/>
            <a:ext cx="1639062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Mock Up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41956" y="2329684"/>
            <a:ext cx="4134675" cy="3172665"/>
            <a:chOff x="609600" y="1905000"/>
            <a:chExt cx="4758957" cy="2738772"/>
          </a:xfrm>
        </p:grpSpPr>
        <p:sp>
          <p:nvSpPr>
            <p:cNvPr id="3" name="Freeform 45"/>
            <p:cNvSpPr/>
            <p:nvPr/>
          </p:nvSpPr>
          <p:spPr bwMode="auto">
            <a:xfrm>
              <a:off x="609600" y="4538017"/>
              <a:ext cx="2397104" cy="105755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4" name="Freeform 46"/>
            <p:cNvSpPr/>
            <p:nvPr/>
          </p:nvSpPr>
          <p:spPr bwMode="auto">
            <a:xfrm>
              <a:off x="2971451" y="4538017"/>
              <a:ext cx="2397104" cy="105755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Freeform 47"/>
            <p:cNvSpPr/>
            <p:nvPr/>
          </p:nvSpPr>
          <p:spPr bwMode="auto">
            <a:xfrm>
              <a:off x="1078716" y="1905000"/>
              <a:ext cx="3855975" cy="2641152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Freeform 48"/>
            <p:cNvSpPr/>
            <p:nvPr/>
          </p:nvSpPr>
          <p:spPr bwMode="auto">
            <a:xfrm>
              <a:off x="1092275" y="1918557"/>
              <a:ext cx="3831571" cy="2614036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Freeform 49"/>
            <p:cNvSpPr/>
            <p:nvPr/>
          </p:nvSpPr>
          <p:spPr bwMode="auto">
            <a:xfrm>
              <a:off x="1092275" y="4421416"/>
              <a:ext cx="3831571" cy="111179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8" name="Rectangle 50"/>
            <p:cNvSpPr>
              <a:spLocks noChangeArrowheads="1"/>
            </p:cNvSpPr>
            <p:nvPr/>
          </p:nvSpPr>
          <p:spPr bwMode="auto">
            <a:xfrm>
              <a:off x="609600" y="4494630"/>
              <a:ext cx="4758957" cy="86773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9" name="Freeform 51"/>
            <p:cNvSpPr/>
            <p:nvPr/>
          </p:nvSpPr>
          <p:spPr bwMode="auto">
            <a:xfrm>
              <a:off x="2646053" y="4494630"/>
              <a:ext cx="683337" cy="48810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0" name="Rectangle 52"/>
            <p:cNvSpPr>
              <a:spLocks noChangeArrowheads="1"/>
            </p:cNvSpPr>
            <p:nvPr/>
          </p:nvSpPr>
          <p:spPr bwMode="auto">
            <a:xfrm>
              <a:off x="1219722" y="2083969"/>
              <a:ext cx="3576675" cy="2258810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1" name="Rectangle 53"/>
            <p:cNvSpPr>
              <a:spLocks noChangeArrowheads="1"/>
            </p:cNvSpPr>
            <p:nvPr/>
          </p:nvSpPr>
          <p:spPr bwMode="auto">
            <a:xfrm>
              <a:off x="1230568" y="2097527"/>
              <a:ext cx="3552269" cy="22344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2" name="Oval 54"/>
            <p:cNvSpPr>
              <a:spLocks noChangeArrowheads="1"/>
            </p:cNvSpPr>
            <p:nvPr/>
          </p:nvSpPr>
          <p:spPr bwMode="auto">
            <a:xfrm>
              <a:off x="2985011" y="1989060"/>
              <a:ext cx="40676" cy="40676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3" name="Oval 55"/>
            <p:cNvSpPr>
              <a:spLocks noChangeArrowheads="1"/>
            </p:cNvSpPr>
            <p:nvPr/>
          </p:nvSpPr>
          <p:spPr bwMode="auto">
            <a:xfrm>
              <a:off x="2985011" y="1986350"/>
              <a:ext cx="40676" cy="3796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Oval 56"/>
            <p:cNvSpPr>
              <a:spLocks noChangeArrowheads="1"/>
            </p:cNvSpPr>
            <p:nvPr/>
          </p:nvSpPr>
          <p:spPr bwMode="auto">
            <a:xfrm>
              <a:off x="2993145" y="1991773"/>
              <a:ext cx="24406" cy="2711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5" name="Oval 57"/>
            <p:cNvSpPr>
              <a:spLocks noChangeArrowheads="1"/>
            </p:cNvSpPr>
            <p:nvPr/>
          </p:nvSpPr>
          <p:spPr bwMode="auto">
            <a:xfrm>
              <a:off x="2998568" y="1999907"/>
              <a:ext cx="13559" cy="13559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6" name="Freeform 58"/>
            <p:cNvSpPr/>
            <p:nvPr/>
          </p:nvSpPr>
          <p:spPr bwMode="auto">
            <a:xfrm>
              <a:off x="3003991" y="2002620"/>
              <a:ext cx="2713" cy="5423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17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981464" y="2547960"/>
            <a:ext cx="3092958" cy="25877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d Mock Up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57200" y="1905000"/>
            <a:ext cx="2048237" cy="3878454"/>
            <a:chOff x="7675180" y="1836546"/>
            <a:chExt cx="2730983" cy="3878454"/>
          </a:xfrm>
        </p:grpSpPr>
        <p:sp>
          <p:nvSpPr>
            <p:cNvPr id="3" name="Freeform 33"/>
            <p:cNvSpPr/>
            <p:nvPr/>
          </p:nvSpPr>
          <p:spPr bwMode="auto">
            <a:xfrm>
              <a:off x="7675180" y="1836546"/>
              <a:ext cx="2730983" cy="3878454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4" name="Freeform 34"/>
            <p:cNvSpPr/>
            <p:nvPr/>
          </p:nvSpPr>
          <p:spPr bwMode="auto">
            <a:xfrm>
              <a:off x="7691573" y="1849660"/>
              <a:ext cx="2701475" cy="3848946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Oval 35"/>
            <p:cNvSpPr>
              <a:spLocks noChangeArrowheads="1"/>
            </p:cNvSpPr>
            <p:nvPr/>
          </p:nvSpPr>
          <p:spPr bwMode="auto">
            <a:xfrm>
              <a:off x="9016083" y="1993913"/>
              <a:ext cx="49179" cy="49179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Oval 36"/>
            <p:cNvSpPr>
              <a:spLocks noChangeArrowheads="1"/>
            </p:cNvSpPr>
            <p:nvPr/>
          </p:nvSpPr>
          <p:spPr bwMode="auto">
            <a:xfrm>
              <a:off x="9016083" y="1990636"/>
              <a:ext cx="49179" cy="49179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Oval 37"/>
            <p:cNvSpPr>
              <a:spLocks noChangeArrowheads="1"/>
            </p:cNvSpPr>
            <p:nvPr/>
          </p:nvSpPr>
          <p:spPr bwMode="auto">
            <a:xfrm>
              <a:off x="9025918" y="2000470"/>
              <a:ext cx="29508" cy="2950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8" name="Oval 38"/>
            <p:cNvSpPr>
              <a:spLocks noChangeArrowheads="1"/>
            </p:cNvSpPr>
            <p:nvPr/>
          </p:nvSpPr>
          <p:spPr bwMode="auto">
            <a:xfrm>
              <a:off x="9032475" y="2007028"/>
              <a:ext cx="16393" cy="16393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9" name="Freeform 39"/>
            <p:cNvSpPr/>
            <p:nvPr/>
          </p:nvSpPr>
          <p:spPr bwMode="auto">
            <a:xfrm>
              <a:off x="9039031" y="2013584"/>
              <a:ext cx="3279" cy="3279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0" name="Rectangle 40"/>
            <p:cNvSpPr>
              <a:spLocks noChangeArrowheads="1"/>
            </p:cNvSpPr>
            <p:nvPr/>
          </p:nvSpPr>
          <p:spPr bwMode="auto">
            <a:xfrm>
              <a:off x="8963628" y="2007028"/>
              <a:ext cx="22950" cy="2295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1" name="Rectangle 41"/>
            <p:cNvSpPr>
              <a:spLocks noChangeArrowheads="1"/>
            </p:cNvSpPr>
            <p:nvPr/>
          </p:nvSpPr>
          <p:spPr bwMode="auto">
            <a:xfrm>
              <a:off x="7839104" y="2161118"/>
              <a:ext cx="2406411" cy="3209642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2" name="Rectangle 42"/>
            <p:cNvSpPr>
              <a:spLocks noChangeArrowheads="1"/>
            </p:cNvSpPr>
            <p:nvPr/>
          </p:nvSpPr>
          <p:spPr bwMode="auto">
            <a:xfrm>
              <a:off x="7852218" y="2174232"/>
              <a:ext cx="2380184" cy="318341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3" name="Oval 43"/>
            <p:cNvSpPr>
              <a:spLocks noChangeArrowheads="1"/>
            </p:cNvSpPr>
            <p:nvPr/>
          </p:nvSpPr>
          <p:spPr bwMode="auto">
            <a:xfrm>
              <a:off x="8940677" y="5439607"/>
              <a:ext cx="203266" cy="20654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Freeform 44"/>
            <p:cNvSpPr/>
            <p:nvPr/>
          </p:nvSpPr>
          <p:spPr bwMode="auto">
            <a:xfrm>
              <a:off x="8989855" y="5488783"/>
              <a:ext cx="104911" cy="104911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15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589646" y="2243329"/>
            <a:ext cx="1783080" cy="31821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Mock Up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3799376" y="1896140"/>
            <a:ext cx="1545248" cy="4276060"/>
            <a:chOff x="5065835" y="1896140"/>
            <a:chExt cx="2060330" cy="4276060"/>
          </a:xfrm>
        </p:grpSpPr>
        <p:sp>
          <p:nvSpPr>
            <p:cNvPr id="3" name="Freeform 78"/>
            <p:cNvSpPr/>
            <p:nvPr/>
          </p:nvSpPr>
          <p:spPr bwMode="auto">
            <a:xfrm>
              <a:off x="5065835" y="1896140"/>
              <a:ext cx="2060330" cy="4276060"/>
            </a:xfrm>
            <a:custGeom>
              <a:avLst/>
              <a:gdLst>
                <a:gd name="T0" fmla="*/ 411 w 411"/>
                <a:gd name="T1" fmla="*/ 811 h 853"/>
                <a:gd name="T2" fmla="*/ 369 w 411"/>
                <a:gd name="T3" fmla="*/ 853 h 853"/>
                <a:gd name="T4" fmla="*/ 41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1 w 411"/>
                <a:gd name="T11" fmla="*/ 0 h 853"/>
                <a:gd name="T12" fmla="*/ 369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69" y="853"/>
                  </a:cubicBezTo>
                  <a:cubicBezTo>
                    <a:pt x="41" y="853"/>
                    <a:pt x="41" y="853"/>
                    <a:pt x="41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4" name="Freeform 79"/>
            <p:cNvSpPr/>
            <p:nvPr/>
          </p:nvSpPr>
          <p:spPr bwMode="auto">
            <a:xfrm>
              <a:off x="5090901" y="1921206"/>
              <a:ext cx="2010200" cy="4225930"/>
            </a:xfrm>
            <a:custGeom>
              <a:avLst/>
              <a:gdLst>
                <a:gd name="T0" fmla="*/ 36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6 w 401"/>
                <a:gd name="T7" fmla="*/ 0 h 843"/>
                <a:gd name="T8" fmla="*/ 364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4 w 401"/>
                <a:gd name="T15" fmla="*/ 843 h 843"/>
                <a:gd name="T16" fmla="*/ 36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6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4" y="843"/>
                  </a:cubicBezTo>
                  <a:lnTo>
                    <a:pt x="36" y="843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Oval 80"/>
            <p:cNvSpPr>
              <a:spLocks noChangeArrowheads="1"/>
            </p:cNvSpPr>
            <p:nvPr/>
          </p:nvSpPr>
          <p:spPr bwMode="auto">
            <a:xfrm>
              <a:off x="6063416" y="2101673"/>
              <a:ext cx="65170" cy="60156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Oval 81"/>
            <p:cNvSpPr>
              <a:spLocks noChangeArrowheads="1"/>
            </p:cNvSpPr>
            <p:nvPr/>
          </p:nvSpPr>
          <p:spPr bwMode="auto">
            <a:xfrm>
              <a:off x="6088479" y="2121725"/>
              <a:ext cx="15040" cy="1504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Oval 82"/>
            <p:cNvSpPr>
              <a:spLocks noChangeArrowheads="1"/>
            </p:cNvSpPr>
            <p:nvPr/>
          </p:nvSpPr>
          <p:spPr bwMode="auto">
            <a:xfrm>
              <a:off x="6063416" y="2096658"/>
              <a:ext cx="65170" cy="60156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8" name="Oval 83"/>
            <p:cNvSpPr>
              <a:spLocks noChangeArrowheads="1"/>
            </p:cNvSpPr>
            <p:nvPr/>
          </p:nvSpPr>
          <p:spPr bwMode="auto">
            <a:xfrm>
              <a:off x="6088479" y="2116711"/>
              <a:ext cx="15040" cy="1504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9" name="Oval 84"/>
            <p:cNvSpPr>
              <a:spLocks noChangeArrowheads="1"/>
            </p:cNvSpPr>
            <p:nvPr/>
          </p:nvSpPr>
          <p:spPr bwMode="auto">
            <a:xfrm>
              <a:off x="6078453" y="2106685"/>
              <a:ext cx="35092" cy="4010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0" name="Oval 85"/>
            <p:cNvSpPr>
              <a:spLocks noChangeArrowheads="1"/>
            </p:cNvSpPr>
            <p:nvPr/>
          </p:nvSpPr>
          <p:spPr bwMode="auto">
            <a:xfrm>
              <a:off x="6078453" y="2106685"/>
              <a:ext cx="35092" cy="4010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1" name="Oval 86"/>
            <p:cNvSpPr>
              <a:spLocks noChangeArrowheads="1"/>
            </p:cNvSpPr>
            <p:nvPr/>
          </p:nvSpPr>
          <p:spPr bwMode="auto">
            <a:xfrm>
              <a:off x="6083468" y="2116711"/>
              <a:ext cx="25066" cy="20052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2" name="Oval 87"/>
            <p:cNvSpPr>
              <a:spLocks noChangeArrowheads="1"/>
            </p:cNvSpPr>
            <p:nvPr/>
          </p:nvSpPr>
          <p:spPr bwMode="auto">
            <a:xfrm>
              <a:off x="6083468" y="2116711"/>
              <a:ext cx="25066" cy="20052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3" name="Freeform 88"/>
            <p:cNvSpPr/>
            <p:nvPr/>
          </p:nvSpPr>
          <p:spPr bwMode="auto">
            <a:xfrm>
              <a:off x="6093494" y="2121725"/>
              <a:ext cx="5015" cy="501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Freeform 89"/>
            <p:cNvSpPr/>
            <p:nvPr/>
          </p:nvSpPr>
          <p:spPr bwMode="auto">
            <a:xfrm>
              <a:off x="6093494" y="2121725"/>
              <a:ext cx="5015" cy="501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5" name="Oval 90"/>
            <p:cNvSpPr>
              <a:spLocks noChangeArrowheads="1"/>
            </p:cNvSpPr>
            <p:nvPr/>
          </p:nvSpPr>
          <p:spPr bwMode="auto">
            <a:xfrm>
              <a:off x="5933079" y="5721034"/>
              <a:ext cx="325844" cy="325844"/>
            </a:xfrm>
            <a:prstGeom prst="ellipse">
              <a:avLst/>
            </a:prstGeom>
            <a:solidFill>
              <a:srgbClr val="D5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6" name="Freeform 91"/>
            <p:cNvSpPr/>
            <p:nvPr/>
          </p:nvSpPr>
          <p:spPr bwMode="auto">
            <a:xfrm>
              <a:off x="6013286" y="5801241"/>
              <a:ext cx="165430" cy="165430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F1F2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7" name="Rectangle 92"/>
            <p:cNvSpPr>
              <a:spLocks noChangeArrowheads="1"/>
            </p:cNvSpPr>
            <p:nvPr/>
          </p:nvSpPr>
          <p:spPr bwMode="auto">
            <a:xfrm>
              <a:off x="5211213" y="2527774"/>
              <a:ext cx="1769578" cy="3093001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8" name="Rectangle 93"/>
            <p:cNvSpPr>
              <a:spLocks noChangeArrowheads="1"/>
            </p:cNvSpPr>
            <p:nvPr/>
          </p:nvSpPr>
          <p:spPr bwMode="auto">
            <a:xfrm>
              <a:off x="5231265" y="2547826"/>
              <a:ext cx="1729474" cy="3052896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9" name="Freeform 94"/>
            <p:cNvSpPr/>
            <p:nvPr/>
          </p:nvSpPr>
          <p:spPr bwMode="auto">
            <a:xfrm>
              <a:off x="5943106" y="2247047"/>
              <a:ext cx="365948" cy="85222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13"/>
                    <a:pt x="69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0" name="Freeform 95"/>
            <p:cNvSpPr/>
            <p:nvPr/>
          </p:nvSpPr>
          <p:spPr bwMode="auto">
            <a:xfrm>
              <a:off x="5963157" y="2272114"/>
              <a:ext cx="325844" cy="35092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1" name="Oval 96"/>
            <p:cNvSpPr>
              <a:spLocks noChangeArrowheads="1"/>
            </p:cNvSpPr>
            <p:nvPr/>
          </p:nvSpPr>
          <p:spPr bwMode="auto">
            <a:xfrm>
              <a:off x="5822794" y="2262088"/>
              <a:ext cx="55145" cy="55145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22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3923110" y="2547938"/>
            <a:ext cx="1296162" cy="305409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d Mock Up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2935857" y="1905000"/>
            <a:ext cx="3272287" cy="6196261"/>
            <a:chOff x="3914476" y="1905000"/>
            <a:chExt cx="4363049" cy="6196261"/>
          </a:xfrm>
        </p:grpSpPr>
        <p:sp>
          <p:nvSpPr>
            <p:cNvPr id="3" name="Freeform 33"/>
            <p:cNvSpPr/>
            <p:nvPr/>
          </p:nvSpPr>
          <p:spPr bwMode="auto">
            <a:xfrm>
              <a:off x="3914476" y="1905000"/>
              <a:ext cx="4363049" cy="6196261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4" name="Freeform 34"/>
            <p:cNvSpPr/>
            <p:nvPr/>
          </p:nvSpPr>
          <p:spPr bwMode="auto">
            <a:xfrm>
              <a:off x="3940665" y="1925951"/>
              <a:ext cx="4315907" cy="6149119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Oval 35"/>
            <p:cNvSpPr>
              <a:spLocks noChangeArrowheads="1"/>
            </p:cNvSpPr>
            <p:nvPr/>
          </p:nvSpPr>
          <p:spPr bwMode="auto">
            <a:xfrm>
              <a:off x="6056717" y="2156411"/>
              <a:ext cx="78569" cy="78569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Oval 36"/>
            <p:cNvSpPr>
              <a:spLocks noChangeArrowheads="1"/>
            </p:cNvSpPr>
            <p:nvPr/>
          </p:nvSpPr>
          <p:spPr bwMode="auto">
            <a:xfrm>
              <a:off x="6056717" y="2151176"/>
              <a:ext cx="78569" cy="78569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Oval 37"/>
            <p:cNvSpPr>
              <a:spLocks noChangeArrowheads="1"/>
            </p:cNvSpPr>
            <p:nvPr/>
          </p:nvSpPr>
          <p:spPr bwMode="auto">
            <a:xfrm>
              <a:off x="6072430" y="2166887"/>
              <a:ext cx="47142" cy="4714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8" name="Oval 38"/>
            <p:cNvSpPr>
              <a:spLocks noChangeArrowheads="1"/>
            </p:cNvSpPr>
            <p:nvPr/>
          </p:nvSpPr>
          <p:spPr bwMode="auto">
            <a:xfrm>
              <a:off x="6082906" y="2177364"/>
              <a:ext cx="26189" cy="26189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9" name="Freeform 39"/>
            <p:cNvSpPr/>
            <p:nvPr/>
          </p:nvSpPr>
          <p:spPr bwMode="auto">
            <a:xfrm>
              <a:off x="6093380" y="2187838"/>
              <a:ext cx="5238" cy="523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0" name="Rectangle 40"/>
            <p:cNvSpPr>
              <a:spLocks noChangeArrowheads="1"/>
            </p:cNvSpPr>
            <p:nvPr/>
          </p:nvSpPr>
          <p:spPr bwMode="auto">
            <a:xfrm>
              <a:off x="5972915" y="2177364"/>
              <a:ext cx="36665" cy="36665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1" name="Rectangle 41"/>
            <p:cNvSpPr>
              <a:spLocks noChangeArrowheads="1"/>
            </p:cNvSpPr>
            <p:nvPr/>
          </p:nvSpPr>
          <p:spPr bwMode="auto">
            <a:xfrm>
              <a:off x="4176363" y="2423540"/>
              <a:ext cx="3844509" cy="5127760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2" name="Rectangle 42"/>
            <p:cNvSpPr>
              <a:spLocks noChangeArrowheads="1"/>
            </p:cNvSpPr>
            <p:nvPr/>
          </p:nvSpPr>
          <p:spPr bwMode="auto">
            <a:xfrm>
              <a:off x="4197314" y="2444491"/>
              <a:ext cx="3802609" cy="508585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3" name="Oval 43"/>
            <p:cNvSpPr>
              <a:spLocks noChangeArrowheads="1"/>
            </p:cNvSpPr>
            <p:nvPr/>
          </p:nvSpPr>
          <p:spPr bwMode="auto">
            <a:xfrm>
              <a:off x="5936248" y="7661290"/>
              <a:ext cx="324740" cy="3299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Freeform 44"/>
            <p:cNvSpPr/>
            <p:nvPr/>
          </p:nvSpPr>
          <p:spPr bwMode="auto">
            <a:xfrm>
              <a:off x="6014816" y="7739854"/>
              <a:ext cx="167607" cy="167607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15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3148013" y="2444750"/>
            <a:ext cx="2852928" cy="5084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Mock Up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924" y="1905001"/>
            <a:ext cx="1400364" cy="3810000"/>
          </a:xfrm>
          <a:prstGeom prst="rect">
            <a:avLst/>
          </a:prstGeom>
        </p:spPr>
      </p:pic>
      <p:sp>
        <p:nvSpPr>
          <p:cNvPr id="3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4670933" y="2330450"/>
            <a:ext cx="1241298" cy="28986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Mock Up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583851" y="2359771"/>
            <a:ext cx="2825496" cy="20665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Mock Up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2088305" y="2019354"/>
            <a:ext cx="3484148" cy="4229467"/>
            <a:chOff x="369044" y="1942733"/>
            <a:chExt cx="4645530" cy="422946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9044" y="1942733"/>
              <a:ext cx="4645530" cy="4229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3"/>
            <p:cNvSpPr/>
            <p:nvPr/>
          </p:nvSpPr>
          <p:spPr>
            <a:xfrm>
              <a:off x="873102" y="2485170"/>
              <a:ext cx="3767655" cy="20664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2465005" y="2561791"/>
            <a:ext cx="2825496" cy="20665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76724" y="800312"/>
            <a:ext cx="3367278" cy="466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</a:defRPr>
            </a:lvl1pPr>
          </a:lstStyle>
          <a:p>
            <a:pPr lvl="0"/>
            <a:r>
              <a:rPr lang="en-US" smtClean="0"/>
              <a:t>Tittle Here</a:t>
            </a:r>
            <a:endParaRPr lang="en-US"/>
          </a:p>
        </p:txBody>
      </p:sp>
      <p:sp>
        <p:nvSpPr>
          <p:cNvPr id="3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375276" y="569373"/>
            <a:ext cx="3284982" cy="22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Subtittle &amp; Slogan Here</a:t>
            </a:r>
            <a:endParaRPr lang="en-US"/>
          </a:p>
        </p:txBody>
      </p:sp>
      <p:sp>
        <p:nvSpPr>
          <p:cNvPr id="4" name="Rounded Rectangle 3"/>
          <p:cNvSpPr/>
          <p:nvPr userDrawn="1"/>
        </p:nvSpPr>
        <p:spPr>
          <a:xfrm>
            <a:off x="460035" y="-2339"/>
            <a:ext cx="240030" cy="23774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60035" y="-2339"/>
            <a:ext cx="240030" cy="2377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00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888361" y="800312"/>
            <a:ext cx="3367278" cy="466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</a:defRPr>
            </a:lvl1pPr>
          </a:lstStyle>
          <a:p>
            <a:pPr lvl="0"/>
            <a:r>
              <a:rPr lang="en-US" smtClean="0"/>
              <a:t>Tittle Here</a:t>
            </a:r>
            <a:endParaRPr lang="en-US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29509" y="569373"/>
            <a:ext cx="3284982" cy="22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Subtittle &amp; Slogan Here</a:t>
            </a:r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4451985" y="-2339"/>
            <a:ext cx="240030" cy="23774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451985" y="-2339"/>
            <a:ext cx="240030" cy="2377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00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3212306" y="1904999"/>
            <a:ext cx="2729484" cy="3813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3212306" y="1904999"/>
            <a:ext cx="1096565" cy="15318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1" hasCustomPrompt="1"/>
          </p:nvPr>
        </p:nvSpPr>
        <p:spPr>
          <a:xfrm>
            <a:off x="4434133" y="1904999"/>
            <a:ext cx="1096565" cy="15318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 smtClean="0"/>
              <a:t>Image Here#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6D00-B51D-44F4-A3B9-C2DFF566A6B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CCB08-6A54-4A6F-9C2D-8452F22026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86D00-B51D-44F4-A3B9-C2DFF566A6B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CCB08-6A54-4A6F-9C2D-8452F220261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320" y="-17145"/>
            <a:ext cx="9144000" cy="6892290"/>
          </a:xfrm>
          <a:prstGeom prst="rect">
            <a:avLst/>
          </a:prstGeom>
          <a:solidFill>
            <a:schemeClr val="tx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9" name="Group 38"/>
          <p:cNvGrpSpPr/>
          <p:nvPr/>
        </p:nvGrpSpPr>
        <p:grpSpPr>
          <a:xfrm>
            <a:off x="4257838" y="4644345"/>
            <a:ext cx="821362" cy="63796"/>
            <a:chOff x="5548426" y="3343939"/>
            <a:chExt cx="1095149" cy="85061"/>
          </a:xfrm>
        </p:grpSpPr>
        <p:sp>
          <p:nvSpPr>
            <p:cNvPr id="32" name="Oval 31"/>
            <p:cNvSpPr/>
            <p:nvPr/>
          </p:nvSpPr>
          <p:spPr>
            <a:xfrm>
              <a:off x="5548426" y="3343939"/>
              <a:ext cx="85061" cy="8506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Oval 32"/>
            <p:cNvSpPr/>
            <p:nvPr/>
          </p:nvSpPr>
          <p:spPr>
            <a:xfrm>
              <a:off x="5750444" y="3343939"/>
              <a:ext cx="85061" cy="850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Oval 33"/>
            <p:cNvSpPr/>
            <p:nvPr/>
          </p:nvSpPr>
          <p:spPr>
            <a:xfrm>
              <a:off x="5952462" y="3343939"/>
              <a:ext cx="85061" cy="8506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Oval 34"/>
            <p:cNvSpPr/>
            <p:nvPr/>
          </p:nvSpPr>
          <p:spPr>
            <a:xfrm>
              <a:off x="6154480" y="3343939"/>
              <a:ext cx="85061" cy="8506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Oval 35"/>
            <p:cNvSpPr/>
            <p:nvPr/>
          </p:nvSpPr>
          <p:spPr>
            <a:xfrm>
              <a:off x="6356498" y="3343939"/>
              <a:ext cx="85061" cy="8506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Oval 36"/>
            <p:cNvSpPr/>
            <p:nvPr/>
          </p:nvSpPr>
          <p:spPr>
            <a:xfrm>
              <a:off x="6558514" y="3343939"/>
              <a:ext cx="85061" cy="8506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881630" y="1650365"/>
            <a:ext cx="34747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75" dirty="0" smtClean="0">
                <a:solidFill>
                  <a:srgbClr val="EDDFB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3600" dirty="0" smtClean="0">
                <a:solidFill>
                  <a:srgbClr val="EDDFB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Champions</a:t>
            </a:r>
            <a:endParaRPr lang="en-US" altLang="zh-CN" sz="3600" dirty="0" err="1" smtClean="0">
              <a:solidFill>
                <a:srgbClr val="EDDFB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34615" y="2792095"/>
            <a:ext cx="42729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EDDFBE"/>
                </a:solidFill>
              </a:rPr>
              <a:t>团队：张俊杰，陈英本，肖磊</a:t>
            </a:r>
            <a:r>
              <a:rPr lang="zh-CN" altLang="en-US">
                <a:solidFill>
                  <a:srgbClr val="EDDFBE"/>
                </a:solidFill>
                <a:sym typeface="+mn-ea"/>
              </a:rPr>
              <a:t> ，徐子才</a:t>
            </a:r>
            <a:endParaRPr lang="zh-CN" altLang="en-US">
              <a:solidFill>
                <a:srgbClr val="EDDFBE"/>
              </a:solidFill>
            </a:endParaRPr>
          </a:p>
          <a:p>
            <a:r>
              <a:rPr lang="zh-CN" altLang="en-US">
                <a:solidFill>
                  <a:srgbClr val="EDDFBE"/>
                </a:solidFill>
              </a:rPr>
              <a:t>             </a:t>
            </a:r>
          </a:p>
          <a:p>
            <a:r>
              <a:rPr lang="zh-CN" altLang="en-US">
                <a:solidFill>
                  <a:srgbClr val="EDDFBE"/>
                </a:solidFill>
              </a:rPr>
              <a:t>             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9740" y="2306955"/>
            <a:ext cx="4513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First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项目目标</a:t>
            </a:r>
            <a:endParaRPr lang="zh-CN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7825" y="3198517"/>
            <a:ext cx="389984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Seco</a:t>
            </a:r>
            <a:r>
              <a:rPr lang="en-US" altLang="zh-CN" sz="2400" b="1" dirty="0" smtClean="0">
                <a:solidFill>
                  <a:srgbClr val="F0A2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nd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项目背景和来源</a:t>
            </a:r>
            <a:endParaRPr lang="zh-CN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42285" y="4084955"/>
            <a:ext cx="49282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Third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：最终交付物和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功能列表</a:t>
            </a:r>
            <a:endParaRPr lang="zh-CN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20988" y="4989970"/>
            <a:ext cx="4163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Forth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人员分工及目前占比</a:t>
            </a:r>
            <a:endParaRPr lang="zh-CN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/>
        </p:nvSpPr>
        <p:spPr>
          <a:xfrm>
            <a:off x="380365" y="784225"/>
            <a:ext cx="4806315" cy="3498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占位符 8"/>
          <p:cNvSpPr>
            <a:spLocks noGrp="1"/>
          </p:cNvSpPr>
          <p:nvPr/>
        </p:nvSpPr>
        <p:spPr>
          <a:xfrm>
            <a:off x="380356" y="46830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8635" y="838200"/>
            <a:ext cx="4561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Champions</a:t>
            </a:r>
            <a:endParaRPr lang="en-US" altLang="zh-CN" sz="2800">
              <a:solidFill>
                <a:srgbClr val="F0A22E"/>
              </a:solidFill>
            </a:endParaRPr>
          </a:p>
        </p:txBody>
      </p:sp>
      <p:sp>
        <p:nvSpPr>
          <p:cNvPr id="13" name="文本框 11"/>
          <p:cNvSpPr txBox="1"/>
          <p:nvPr/>
        </p:nvSpPr>
        <p:spPr>
          <a:xfrm>
            <a:off x="5186680" y="5850581"/>
            <a:ext cx="389984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Fifth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：后续发展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63855" y="745490"/>
            <a:ext cx="4462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项目目标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08405" y="1824990"/>
            <a:ext cx="71958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Champions</a:t>
            </a:r>
            <a:r>
              <a:rPr lang="zh-CN" altLang="en-US" dirty="0"/>
              <a:t>将研发</a:t>
            </a:r>
            <a:r>
              <a:rPr lang="zh-CN" altLang="en-US" dirty="0" smtClean="0"/>
              <a:t>一个网页程序</a:t>
            </a:r>
            <a:r>
              <a:rPr lang="zh-CN" altLang="en-US" dirty="0" smtClean="0">
                <a:sym typeface="+mn-ea"/>
              </a:rPr>
              <a:t>。</a:t>
            </a:r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一个通过地图信息，经过匹配系统，减少约球时间</a:t>
            </a:r>
            <a:r>
              <a:rPr lang="zh-CN" altLang="en-US" dirty="0" smtClean="0"/>
              <a:t>的</a:t>
            </a:r>
            <a:r>
              <a:rPr lang="zh-CN" altLang="en-US" dirty="0"/>
              <a:t>网</a:t>
            </a:r>
            <a:r>
              <a:rPr lang="zh-CN" altLang="en-US" dirty="0" smtClean="0"/>
              <a:t>页程序。</a:t>
            </a:r>
            <a:endParaRPr lang="zh-CN" altLang="en-US" dirty="0"/>
          </a:p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用户通过定位，并且选择自己喜欢的球类，选择自己空余的时间，我们将通过合适的匹配系统，如约球人之间的距离，年龄是否相近等进行合适的匹配。</a:t>
            </a:r>
          </a:p>
          <a:p>
            <a:endParaRPr lang="zh-CN" altLang="en-US" dirty="0"/>
          </a:p>
          <a:p>
            <a:r>
              <a:rPr lang="zh-CN" altLang="en-US" dirty="0"/>
              <a:t>并且我们提供一些</a:t>
            </a:r>
            <a:r>
              <a:rPr lang="zh-CN" altLang="en-US" dirty="0">
                <a:sym typeface="+mn-ea"/>
              </a:rPr>
              <a:t>球类技巧与规则，还有视频。用户可以通过我们来了解更多的运动规则。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" name="文本占位符 8"/>
          <p:cNvSpPr>
            <a:spLocks noGrp="1"/>
          </p:cNvSpPr>
          <p:nvPr/>
        </p:nvSpPr>
        <p:spPr>
          <a:xfrm>
            <a:off x="363846" y="369880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8"/>
          <p:cNvSpPr>
            <a:spLocks noGrp="1"/>
          </p:cNvSpPr>
          <p:nvPr/>
        </p:nvSpPr>
        <p:spPr>
          <a:xfrm>
            <a:off x="457826" y="29685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8"/>
          <p:cNvSpPr>
            <a:spLocks noGrp="1"/>
          </p:cNvSpPr>
          <p:nvPr/>
        </p:nvSpPr>
        <p:spPr>
          <a:xfrm>
            <a:off x="363855" y="467995"/>
            <a:ext cx="3284855" cy="155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Project target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7"/>
          <p:cNvSpPr>
            <a:spLocks noGrp="1"/>
          </p:cNvSpPr>
          <p:nvPr/>
        </p:nvSpPr>
        <p:spPr>
          <a:xfrm>
            <a:off x="380534" y="784384"/>
            <a:ext cx="3367278" cy="3497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项目背景和来源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占位符 8"/>
          <p:cNvSpPr>
            <a:spLocks noGrp="1"/>
          </p:cNvSpPr>
          <p:nvPr/>
        </p:nvSpPr>
        <p:spPr>
          <a:xfrm>
            <a:off x="380356" y="46830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Project background and sources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69645" y="2213610"/>
            <a:ext cx="640524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背景：1.锻炼的人越来越多。</a:t>
            </a:r>
            <a:endParaRPr lang="zh-CN" altLang="en-US"/>
          </a:p>
          <a:p>
            <a:r>
              <a:rPr lang="zh-CN" altLang="en-US">
                <a:sym typeface="+mn-ea"/>
              </a:rPr>
              <a:t>            </a:t>
            </a:r>
            <a:endParaRPr lang="zh-CN" altLang="en-US"/>
          </a:p>
          <a:p>
            <a:r>
              <a:rPr lang="zh-CN" altLang="en-US">
                <a:sym typeface="+mn-ea"/>
              </a:rPr>
              <a:t>             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.随着信息环境的发展，时机已经比较成熟。</a:t>
            </a:r>
            <a:endParaRPr lang="zh-CN" altLang="en-US"/>
          </a:p>
          <a:p>
            <a:r>
              <a:rPr lang="zh-CN" altLang="en-US">
                <a:sym typeface="+mn-ea"/>
              </a:rPr>
              <a:t> </a:t>
            </a:r>
            <a:endParaRPr lang="zh-CN" altLang="en-US"/>
          </a:p>
          <a:p>
            <a:r>
              <a:rPr lang="zh-CN" altLang="en-US"/>
              <a:t>             </a:t>
            </a:r>
            <a:r>
              <a:rPr lang="en-US" altLang="zh-CN"/>
              <a:t>3.</a:t>
            </a:r>
            <a:r>
              <a:rPr lang="zh-CN" altLang="en-US"/>
              <a:t>很多人在打球的时候可能找不到足够的人来约球</a:t>
            </a: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通过地图信息资源，和比较合适的匹配系统，通过定点定时约好，不同人也可以逐渐熟络。</a:t>
            </a:r>
            <a:endParaRPr lang="zh-CN" altLang="en-US"/>
          </a:p>
          <a:p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7"/>
          <p:cNvSpPr>
            <a:spLocks noGrp="1"/>
          </p:cNvSpPr>
          <p:nvPr/>
        </p:nvSpPr>
        <p:spPr>
          <a:xfrm>
            <a:off x="380534" y="784384"/>
            <a:ext cx="3367278" cy="3497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项目背景和来源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占位符 8"/>
          <p:cNvSpPr>
            <a:spLocks noGrp="1"/>
          </p:cNvSpPr>
          <p:nvPr/>
        </p:nvSpPr>
        <p:spPr>
          <a:xfrm>
            <a:off x="380356" y="46830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Project background and sources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0365" y="1412875"/>
            <a:ext cx="2477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/>
              <a:t>可行性分析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69645" y="2213610"/>
            <a:ext cx="640524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>
                <a:sym typeface="+mn-ea"/>
              </a:rPr>
              <a:t>对象：</a:t>
            </a:r>
            <a:r>
              <a:rPr lang="en-US" altLang="zh-CN">
                <a:sym typeface="+mn-ea"/>
              </a:rPr>
              <a:t>(</a:t>
            </a:r>
            <a:r>
              <a:rPr lang="zh-CN" altLang="en-US">
                <a:sym typeface="+mn-ea"/>
              </a:rPr>
              <a:t>约球人</a:t>
            </a:r>
            <a:r>
              <a:rPr lang="en-US" altLang="zh-CN">
                <a:sym typeface="+mn-ea"/>
              </a:rPr>
              <a:t>)</a:t>
            </a:r>
          </a:p>
          <a:p>
            <a:r>
              <a:rPr lang="zh-CN" altLang="en-US">
                <a:sym typeface="+mn-ea"/>
              </a:rPr>
              <a:t>①：有一个稳定的平台约球（稳定性）</a:t>
            </a:r>
            <a:endParaRPr lang="zh-CN" altLang="en-US"/>
          </a:p>
          <a:p>
            <a:r>
              <a:rPr lang="zh-CN" altLang="en-US">
                <a:sym typeface="+mn-ea"/>
              </a:rPr>
              <a:t>②：只要提供基本的个人信息，通过匹配便可找到合适的队友。不用到处找人约球，节约了用户的时间（简便性）</a:t>
            </a:r>
            <a:endParaRPr lang="zh-CN" altLang="en-US"/>
          </a:p>
          <a:p>
            <a:r>
              <a:rPr lang="zh-CN" altLang="en-US">
                <a:sym typeface="+mn-ea"/>
              </a:rPr>
              <a:t>③：在约球之后我们提供了评价系统，所以在即时匹配队友时，查看队友信息系统会提供之前的历史评价（客观性）</a:t>
            </a:r>
          </a:p>
          <a:p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对象</a:t>
            </a:r>
            <a:r>
              <a:rPr lang="en-US" altLang="zh-CN">
                <a:sym typeface="+mn-ea"/>
              </a:rPr>
              <a:t>:(</a:t>
            </a:r>
            <a:r>
              <a:rPr lang="zh-CN" altLang="en-US">
                <a:sym typeface="+mn-ea"/>
              </a:rPr>
              <a:t>高级运动会所</a:t>
            </a:r>
            <a:r>
              <a:rPr lang="en-US" altLang="zh-CN">
                <a:sym typeface="+mn-ea"/>
              </a:rPr>
              <a:t>)</a:t>
            </a:r>
          </a:p>
          <a:p>
            <a:r>
              <a:rPr lang="zh-CN" altLang="en-US">
                <a:sym typeface="+mn-ea"/>
              </a:rPr>
              <a:t>①：为一些收费场所提供了更多的收入来源</a:t>
            </a:r>
          </a:p>
          <a:p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获利来源</a:t>
            </a:r>
          </a:p>
          <a:p>
            <a:r>
              <a:rPr lang="zh-CN" altLang="en-US">
                <a:sym typeface="+mn-ea"/>
              </a:rPr>
              <a:t>①：可以与当地一些高端的收费场所合作，当用户约球时我们将为其发布广告，并且成功时，我们从其中收取一定的费用</a:t>
            </a:r>
          </a:p>
          <a:p>
            <a:r>
              <a:rPr lang="zh-CN" altLang="en-US">
                <a:sym typeface="+mn-ea"/>
              </a:rPr>
              <a:t>②：一些其他的广告获利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1220" y="1176020"/>
            <a:ext cx="5631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r>
              <a:rPr lang="zh-CN" altLang="en-US" dirty="0" smtClean="0"/>
              <a:t>能通过域名访问的实时性网页，能与后台连通，并力求能阶段性更新板块内容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 smtClean="0"/>
              <a:t>功</a:t>
            </a:r>
            <a:r>
              <a:rPr lang="zh-CN" altLang="en-US" dirty="0"/>
              <a:t>能板块介绍</a:t>
            </a:r>
          </a:p>
          <a:p>
            <a:r>
              <a:rPr lang="zh-CN" altLang="en-US" dirty="0"/>
              <a:t>1</a:t>
            </a:r>
            <a:r>
              <a:rPr lang="zh-CN" altLang="en-US" dirty="0" smtClean="0"/>
              <a:t>：约球功能</a:t>
            </a:r>
            <a:endParaRPr lang="zh-CN" altLang="en-US" dirty="0"/>
          </a:p>
          <a:p>
            <a:r>
              <a:rPr lang="zh-CN" altLang="en-US" dirty="0"/>
              <a:t>该功能是为同城的球友提供一些能跟球友在线下打球的机会，为那些没有球友一起打球的用户提供与其他球友交流的机会；</a:t>
            </a:r>
          </a:p>
          <a:p>
            <a:r>
              <a:rPr lang="zh-CN" altLang="en-US" dirty="0"/>
              <a:t>2：球</a:t>
            </a:r>
            <a:r>
              <a:rPr lang="zh-CN" altLang="en-US" dirty="0" smtClean="0"/>
              <a:t>类</a:t>
            </a:r>
            <a:r>
              <a:rPr lang="zh-CN" altLang="en-US" dirty="0"/>
              <a:t>技</a:t>
            </a:r>
            <a:r>
              <a:rPr lang="zh-CN" altLang="en-US" dirty="0" smtClean="0"/>
              <a:t>巧视频</a:t>
            </a:r>
            <a:endParaRPr lang="zh-CN" altLang="en-US" dirty="0"/>
          </a:p>
          <a:p>
            <a:r>
              <a:rPr lang="zh-CN" altLang="en-US" dirty="0"/>
              <a:t>该功能是为一</a:t>
            </a:r>
            <a:r>
              <a:rPr lang="zh-CN" altLang="en-US" dirty="0" smtClean="0"/>
              <a:t>些</a:t>
            </a:r>
            <a:r>
              <a:rPr lang="zh-CN" altLang="en-US" dirty="0"/>
              <a:t>球类</a:t>
            </a:r>
            <a:r>
              <a:rPr lang="zh-CN" altLang="en-US" dirty="0" smtClean="0"/>
              <a:t>提</a:t>
            </a:r>
            <a:r>
              <a:rPr lang="zh-CN" altLang="en-US" dirty="0"/>
              <a:t>供一些球类的基础知识，能让用户更好的上手这项运动；</a:t>
            </a:r>
          </a:p>
          <a:p>
            <a:r>
              <a:rPr lang="zh-CN" altLang="en-US" dirty="0"/>
              <a:t>3：比赛计</a:t>
            </a:r>
            <a:r>
              <a:rPr lang="zh-CN" altLang="en-US" dirty="0" smtClean="0"/>
              <a:t>分</a:t>
            </a:r>
            <a:endParaRPr lang="zh-CN" altLang="en-US" dirty="0"/>
          </a:p>
          <a:p>
            <a:r>
              <a:rPr lang="zh-CN" altLang="en-US" dirty="0"/>
              <a:t>该功能是为一些用户提</a:t>
            </a:r>
            <a:r>
              <a:rPr lang="zh-CN" altLang="en-US" dirty="0" smtClean="0"/>
              <a:t>供</a:t>
            </a:r>
            <a:r>
              <a:rPr lang="zh-CN" altLang="en-US" dirty="0"/>
              <a:t>关</a:t>
            </a:r>
            <a:r>
              <a:rPr lang="zh-CN" altLang="en-US" dirty="0" smtClean="0"/>
              <a:t>于比赛积分的功能；</a:t>
            </a:r>
            <a:endParaRPr lang="zh-CN" altLang="en-US" dirty="0"/>
          </a:p>
          <a:p>
            <a:r>
              <a:rPr lang="zh-CN" altLang="en-US" dirty="0"/>
              <a:t>4</a:t>
            </a:r>
            <a:r>
              <a:rPr lang="zh-CN" altLang="en-US" dirty="0" smtClean="0"/>
              <a:t>：</a:t>
            </a:r>
            <a:r>
              <a:rPr lang="zh-CN" altLang="en-US" dirty="0"/>
              <a:t>球</a:t>
            </a:r>
            <a:r>
              <a:rPr lang="zh-CN" altLang="en-US" dirty="0" smtClean="0"/>
              <a:t>类资讯</a:t>
            </a:r>
            <a:endParaRPr lang="en-US" altLang="zh-CN" dirty="0" smtClean="0"/>
          </a:p>
          <a:p>
            <a:r>
              <a:rPr lang="zh-CN" altLang="en-US" dirty="0"/>
              <a:t>该功</a:t>
            </a:r>
            <a:r>
              <a:rPr lang="zh-CN" altLang="en-US" dirty="0" smtClean="0"/>
              <a:t>能为用户提供最新的前端信息，让用户能够感受到球类顶尖的技巧与花边新闻。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14" name="文本占位符 8"/>
          <p:cNvSpPr>
            <a:spLocks noGrp="1"/>
          </p:cNvSpPr>
          <p:nvPr/>
        </p:nvSpPr>
        <p:spPr>
          <a:xfrm>
            <a:off x="380356" y="46830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The last</a:t>
            </a:r>
          </a:p>
        </p:txBody>
      </p:sp>
      <p:sp>
        <p:nvSpPr>
          <p:cNvPr id="13" name="文本占位符 7"/>
          <p:cNvSpPr>
            <a:spLocks noGrp="1"/>
          </p:cNvSpPr>
          <p:nvPr/>
        </p:nvSpPr>
        <p:spPr>
          <a:xfrm>
            <a:off x="380534" y="776129"/>
            <a:ext cx="3367278" cy="3497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计结果</a:t>
            </a:r>
            <a:endParaRPr lang="zh-CN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7"/>
          <p:cNvSpPr>
            <a:spLocks noGrp="1"/>
          </p:cNvSpPr>
          <p:nvPr/>
        </p:nvSpPr>
        <p:spPr>
          <a:xfrm>
            <a:off x="380534" y="784384"/>
            <a:ext cx="3367278" cy="3497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4E3B30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</a:t>
            </a:r>
            <a:r>
              <a:rPr lang="zh-CN" altLang="en-US" sz="2000" dirty="0" smtClean="0">
                <a:solidFill>
                  <a:srgbClr val="4E3B30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员分工及目前占比</a:t>
            </a:r>
            <a:endParaRPr lang="zh-CN" altLang="en-US" sz="2000" b="1" dirty="0">
              <a:solidFill>
                <a:srgbClr val="4E3B30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rgbClr val="4E3B30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000" b="1" dirty="0">
              <a:solidFill>
                <a:srgbClr val="4E3B30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占位符 8"/>
          <p:cNvSpPr>
            <a:spLocks noGrp="1"/>
          </p:cNvSpPr>
          <p:nvPr/>
        </p:nvSpPr>
        <p:spPr>
          <a:xfrm>
            <a:off x="380356" y="46830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rgbClr val="4E3B3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background and sources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69645" y="2213610"/>
            <a:ext cx="6405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</a:rPr>
              <a:t>张俊杰：</a:t>
            </a:r>
            <a:r>
              <a:rPr lang="zh-CN" altLang="en-US" dirty="0">
                <a:solidFill>
                  <a:prstClr val="black"/>
                </a:solidFill>
              </a:rPr>
              <a:t>部</a:t>
            </a:r>
            <a:r>
              <a:rPr lang="zh-CN" altLang="en-US" dirty="0" smtClean="0">
                <a:solidFill>
                  <a:prstClr val="black"/>
                </a:solidFill>
              </a:rPr>
              <a:t>分文档编写，网页搭建，网站环境搭建 </a:t>
            </a:r>
            <a:r>
              <a:rPr lang="en-US" altLang="zh-CN" dirty="0" smtClean="0">
                <a:solidFill>
                  <a:prstClr val="black"/>
                </a:solidFill>
              </a:rPr>
              <a:t>25%</a:t>
            </a:r>
          </a:p>
          <a:p>
            <a:r>
              <a:rPr lang="zh-CN" altLang="en-US" dirty="0" smtClean="0">
                <a:solidFill>
                  <a:prstClr val="black"/>
                </a:solidFill>
              </a:rPr>
              <a:t>肖磊：数据库及</a:t>
            </a:r>
            <a:r>
              <a:rPr lang="zh-CN" altLang="en-US" dirty="0">
                <a:solidFill>
                  <a:prstClr val="black"/>
                </a:solidFill>
              </a:rPr>
              <a:t>部分</a:t>
            </a:r>
            <a:r>
              <a:rPr lang="zh-CN" altLang="en-US" dirty="0" smtClean="0">
                <a:solidFill>
                  <a:prstClr val="black"/>
                </a:solidFill>
              </a:rPr>
              <a:t>功能实现</a:t>
            </a:r>
            <a:r>
              <a:rPr lang="en-US" altLang="zh-CN" dirty="0" smtClean="0">
                <a:solidFill>
                  <a:prstClr val="black"/>
                </a:solidFill>
              </a:rPr>
              <a:t>25%</a:t>
            </a:r>
          </a:p>
          <a:p>
            <a:r>
              <a:rPr lang="zh-CN" altLang="en-US" dirty="0" smtClean="0">
                <a:solidFill>
                  <a:prstClr val="black"/>
                </a:solidFill>
              </a:rPr>
              <a:t>陈英本：部分页面</a:t>
            </a:r>
            <a:r>
              <a:rPr lang="zh-CN" altLang="en-US" smtClean="0">
                <a:solidFill>
                  <a:prstClr val="black"/>
                </a:solidFill>
              </a:rPr>
              <a:t>设计及部分程序功能连通</a:t>
            </a:r>
            <a:r>
              <a:rPr lang="en-US" altLang="zh-CN" smtClean="0">
                <a:solidFill>
                  <a:prstClr val="black"/>
                </a:solidFill>
              </a:rPr>
              <a:t>25</a:t>
            </a:r>
            <a:r>
              <a:rPr lang="en-US" altLang="zh-CN" dirty="0" smtClean="0">
                <a:solidFill>
                  <a:prstClr val="black"/>
                </a:solidFill>
              </a:rPr>
              <a:t>%</a:t>
            </a:r>
          </a:p>
          <a:p>
            <a:r>
              <a:rPr lang="zh-CN" altLang="en-US" dirty="0">
                <a:solidFill>
                  <a:prstClr val="black"/>
                </a:solidFill>
              </a:rPr>
              <a:t>徐子</a:t>
            </a:r>
            <a:r>
              <a:rPr lang="zh-CN" altLang="en-US" dirty="0" smtClean="0">
                <a:solidFill>
                  <a:prstClr val="black"/>
                </a:solidFill>
              </a:rPr>
              <a:t>才：部分文档编写及部分页面设计</a:t>
            </a:r>
            <a:r>
              <a:rPr lang="en-US" altLang="zh-CN" dirty="0" smtClean="0">
                <a:solidFill>
                  <a:prstClr val="black"/>
                </a:solidFill>
              </a:rPr>
              <a:t>25%</a:t>
            </a:r>
            <a:endParaRPr lang="en-US" altLang="zh-C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456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6411551" y="2179244"/>
            <a:ext cx="2352875" cy="3148830"/>
            <a:chOff x="1737404" y="3210560"/>
            <a:chExt cx="3039309" cy="2782129"/>
          </a:xfrm>
        </p:grpSpPr>
        <p:sp>
          <p:nvSpPr>
            <p:cNvPr id="31" name="文本占位符 5"/>
            <p:cNvSpPr txBox="1"/>
            <p:nvPr/>
          </p:nvSpPr>
          <p:spPr>
            <a:xfrm>
              <a:off x="1803932" y="4211886"/>
              <a:ext cx="2972781" cy="114980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2">
                      <a:lumMod val="7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我们将在平台上提供相应的球类视频供用户选择</a:t>
              </a:r>
            </a:p>
          </p:txBody>
        </p:sp>
        <p:sp>
          <p:nvSpPr>
            <p:cNvPr id="32" name="Rounded Rectangle 3"/>
            <p:cNvSpPr/>
            <p:nvPr/>
          </p:nvSpPr>
          <p:spPr>
            <a:xfrm>
              <a:off x="1737404" y="3210560"/>
              <a:ext cx="3039309" cy="2782129"/>
            </a:xfrm>
            <a:prstGeom prst="roundRect">
              <a:avLst>
                <a:gd name="adj" fmla="val 2738"/>
              </a:avLst>
            </a:prstGeom>
            <a:noFill/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060834" y="3597423"/>
              <a:ext cx="2392447" cy="284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提高运动技巧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49570" y="2212899"/>
            <a:ext cx="2327775" cy="3148829"/>
            <a:chOff x="1737404" y="3210560"/>
            <a:chExt cx="3039309" cy="2851711"/>
          </a:xfrm>
        </p:grpSpPr>
        <p:sp>
          <p:nvSpPr>
            <p:cNvPr id="11" name="文本占位符 5"/>
            <p:cNvSpPr txBox="1"/>
            <p:nvPr/>
          </p:nvSpPr>
          <p:spPr>
            <a:xfrm>
              <a:off x="1804328" y="4206538"/>
              <a:ext cx="2906252" cy="1149804"/>
            </a:xfrm>
            <a:prstGeom prst="rect">
              <a:avLst/>
            </a:prstGeom>
          </p:spPr>
          <p:txBody>
            <a:bodyPr>
              <a:normAutofit fontScale="9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2">
                      <a:lumMod val="7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为之提供匹配系统，评分系统。并且从单一球类逐渐扩展，我们首先将从篮球，羽毛球，兵乓球出发，因为这些球类受众较广</a:t>
              </a:r>
            </a:p>
          </p:txBody>
        </p:sp>
        <p:sp>
          <p:nvSpPr>
            <p:cNvPr id="20" name="Rounded Rectangle 3"/>
            <p:cNvSpPr/>
            <p:nvPr/>
          </p:nvSpPr>
          <p:spPr>
            <a:xfrm>
              <a:off x="1737404" y="3210560"/>
              <a:ext cx="3039309" cy="2851711"/>
            </a:xfrm>
            <a:prstGeom prst="roundRect">
              <a:avLst>
                <a:gd name="adj" fmla="val 2738"/>
              </a:avLst>
            </a:prstGeom>
            <a:noFill/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163977" y="3607798"/>
              <a:ext cx="2233599" cy="291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约球</a:t>
              </a:r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3994283" y="2703194"/>
            <a:ext cx="1178828" cy="20531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文本框 14"/>
          <p:cNvSpPr txBox="1"/>
          <p:nvPr/>
        </p:nvSpPr>
        <p:spPr>
          <a:xfrm>
            <a:off x="4094643" y="3187318"/>
            <a:ext cx="975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</a:t>
            </a:r>
            <a:endParaRPr lang="en-US" altLang="zh-CN" sz="33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  <a:endParaRPr lang="en-US" altLang="zh-CN" sz="33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右箭头 16"/>
          <p:cNvSpPr/>
          <p:nvPr/>
        </p:nvSpPr>
        <p:spPr>
          <a:xfrm rot="10800000">
            <a:off x="3007711" y="3312722"/>
            <a:ext cx="867737" cy="7683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8" name="右箭头 27"/>
          <p:cNvSpPr/>
          <p:nvPr/>
        </p:nvSpPr>
        <p:spPr>
          <a:xfrm>
            <a:off x="5290362" y="3312722"/>
            <a:ext cx="867737" cy="7683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" name="文本占位符 7"/>
          <p:cNvSpPr>
            <a:spLocks noGrp="1"/>
          </p:cNvSpPr>
          <p:nvPr/>
        </p:nvSpPr>
        <p:spPr>
          <a:xfrm>
            <a:off x="380534" y="784384"/>
            <a:ext cx="3367278" cy="3497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Abel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后续展望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占位符 8"/>
          <p:cNvSpPr>
            <a:spLocks noGrp="1"/>
          </p:cNvSpPr>
          <p:nvPr/>
        </p:nvSpPr>
        <p:spPr>
          <a:xfrm>
            <a:off x="380356" y="468305"/>
            <a:ext cx="3284982" cy="171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Follow-up prospects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2860"/>
            <a:ext cx="9144000" cy="6918325"/>
          </a:xfrm>
          <a:prstGeom prst="rect">
            <a:avLst/>
          </a:prstGeom>
          <a:solidFill>
            <a:schemeClr val="tx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/>
          <p:cNvSpPr txBox="1"/>
          <p:nvPr/>
        </p:nvSpPr>
        <p:spPr>
          <a:xfrm>
            <a:off x="3003307" y="3075095"/>
            <a:ext cx="34544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977</Words>
  <Application>Microsoft Office PowerPoint</Application>
  <PresentationFormat>全屏显示(4:3)</PresentationFormat>
  <Paragraphs>76</Paragraphs>
  <Slides>9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xb21cn</cp:lastModifiedBy>
  <cp:revision>1067</cp:revision>
  <dcterms:created xsi:type="dcterms:W3CDTF">2015-06-07T02:40:00Z</dcterms:created>
  <dcterms:modified xsi:type="dcterms:W3CDTF">2019-01-06T14:38:19Z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